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notesMasterIdLst>
    <p:notesMasterId r:id="rId16"/>
  </p:notesMasterIdLst>
  <p:handoutMasterIdLst>
    <p:handoutMasterId r:id="rId17"/>
  </p:handoutMasterIdLst>
  <p:sldIdLst>
    <p:sldId id="283" r:id="rId4"/>
    <p:sldId id="264" r:id="rId5"/>
    <p:sldId id="337" r:id="rId6"/>
    <p:sldId id="361" r:id="rId7"/>
    <p:sldId id="316" r:id="rId8"/>
    <p:sldId id="297" r:id="rId9"/>
    <p:sldId id="317" r:id="rId10"/>
    <p:sldId id="272" r:id="rId11"/>
    <p:sldId id="290" r:id="rId12"/>
    <p:sldId id="359" r:id="rId13"/>
    <p:sldId id="285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92" autoAdjust="0"/>
    <p:restoredTop sz="96196" autoAdjust="0"/>
  </p:normalViewPr>
  <p:slideViewPr>
    <p:cSldViewPr snapToGrid="0" showGuides="1">
      <p:cViewPr varScale="1">
        <p:scale>
          <a:sx n="104" d="100"/>
          <a:sy n="104" d="100"/>
        </p:scale>
        <p:origin x="144" y="32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CF5C2C-04CF-4049-9CAB-24DF01FF70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E153A-E233-4E98-A643-6CC8F8977D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05374-AB5E-4E21-8A4B-CE55966C7BBC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9D8DB4-BD42-458A-A29D-FBA986753D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71118-AEA9-462D-A93F-C6120FABF5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B57ED-7740-4ABC-B4ED-3BE39287C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21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ED2C6-10E0-4A7C-AB22-C231623A6E8E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BA002-EE9D-4AAD-95D8-611292D92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67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248DA-3409-4B5C-BDA8-2DF014F03B1D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3275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B32FE9E-0110-435E-BEDF-9C8B53840C20}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custGeom>
            <a:avLst/>
            <a:gdLst>
              <a:gd name="connsiteX0" fmla="*/ 12192001 w 12192001"/>
              <a:gd name="connsiteY0" fmla="*/ 0 h 6858000"/>
              <a:gd name="connsiteX1" fmla="*/ 3518686 w 12192001"/>
              <a:gd name="connsiteY1" fmla="*/ 0 h 6858000"/>
              <a:gd name="connsiteX2" fmla="*/ 0 w 12192001"/>
              <a:gd name="connsiteY2" fmla="*/ 3092154 h 6858000"/>
              <a:gd name="connsiteX3" fmla="*/ 0 w 12192001"/>
              <a:gd name="connsiteY3" fmla="*/ 6858000 h 6858000"/>
              <a:gd name="connsiteX4" fmla="*/ 5603032 w 12192001"/>
              <a:gd name="connsiteY4" fmla="*/ 6858000 h 6858000"/>
              <a:gd name="connsiteX5" fmla="*/ 12192001 w 12192001"/>
              <a:gd name="connsiteY5" fmla="*/ 10677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1" h="6858000">
                <a:moveTo>
                  <a:pt x="12192001" y="0"/>
                </a:moveTo>
                <a:lnTo>
                  <a:pt x="3518686" y="0"/>
                </a:lnTo>
                <a:lnTo>
                  <a:pt x="0" y="3092154"/>
                </a:lnTo>
                <a:lnTo>
                  <a:pt x="0" y="6858000"/>
                </a:lnTo>
                <a:lnTo>
                  <a:pt x="5603032" y="6858000"/>
                </a:lnTo>
                <a:lnTo>
                  <a:pt x="12192001" y="106774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BDD51FB4-1B36-409D-899E-5B0AB0DF70DE}"/>
              </a:ext>
            </a:extLst>
          </p:cNvPr>
          <p:cNvSpPr/>
          <p:nvPr userDrawn="1"/>
        </p:nvSpPr>
        <p:spPr>
          <a:xfrm>
            <a:off x="0" y="4702631"/>
            <a:ext cx="12192000" cy="21553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463CCC2-FD29-4FEC-BBBB-C122D82F3C18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1393369"/>
            <a:ext cx="4060800" cy="33092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4622F30-85C3-4FF9-A148-AF5042CF3F8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4060800" y="1393369"/>
            <a:ext cx="4074310" cy="33092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487AD8E-D8EF-4D5C-A0EA-47B7190BA0A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131200" y="1393369"/>
            <a:ext cx="4060800" cy="33092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A5FCF1D-44E7-4881-AEE6-C04E806B8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4497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8672015-9EB8-4432-88B6-7F04596A16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90338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90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00C50F2-81AD-4E1A-A9B1-7A68EB7994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81869" y="1459515"/>
            <a:ext cx="2571107" cy="2295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3B902C7-8AEF-4A99-A35E-C4E754D4ECD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50307" y="1459515"/>
            <a:ext cx="2571107" cy="2295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9169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3265715"/>
            <a:ext cx="12192000" cy="35922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26571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3265714"/>
            <a:ext cx="12192000" cy="91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2743590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F3E96B-F41C-466A-9F7A-C597C8A73509}"/>
              </a:ext>
            </a:extLst>
          </p:cNvPr>
          <p:cNvSpPr/>
          <p:nvPr userDrawn="1"/>
        </p:nvSpPr>
        <p:spPr>
          <a:xfrm>
            <a:off x="0" y="0"/>
            <a:ext cx="12192000" cy="17036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A09BFC-FB6E-4A07-AC20-5CA1F5A01095}"/>
              </a:ext>
            </a:extLst>
          </p:cNvPr>
          <p:cNvSpPr/>
          <p:nvPr userDrawn="1"/>
        </p:nvSpPr>
        <p:spPr>
          <a:xfrm>
            <a:off x="0" y="5170396"/>
            <a:ext cx="12192000" cy="17036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068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 flipH="1">
            <a:off x="0" y="-1"/>
            <a:ext cx="3607904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27170" y="1700808"/>
            <a:ext cx="6370226" cy="72000"/>
            <a:chOff x="3843032" y="6553200"/>
            <a:chExt cx="2066410" cy="87086"/>
          </a:xfrm>
        </p:grpSpPr>
        <p:sp>
          <p:nvSpPr>
            <p:cNvPr id="6" name="Rectangle 5"/>
            <p:cNvSpPr/>
            <p:nvPr userDrawn="1"/>
          </p:nvSpPr>
          <p:spPr>
            <a:xfrm flipV="1">
              <a:off x="3843032" y="6553200"/>
              <a:ext cx="413282" cy="8708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 flipV="1">
              <a:off x="4256314" y="6553200"/>
              <a:ext cx="413282" cy="870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 flipV="1">
              <a:off x="4669596" y="6553200"/>
              <a:ext cx="413282" cy="870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 flipV="1">
              <a:off x="5082878" y="6553200"/>
              <a:ext cx="413282" cy="870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 flipV="1">
              <a:off x="5496160" y="6553200"/>
              <a:ext cx="413282" cy="8708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3" descr="E:\002-KIMS BUSINESS\007-02-MaxPPT-Contents\150902-com-Global-Laptop\mo900.png">
            <a:extLst>
              <a:ext uri="{FF2B5EF4-FFF2-40B4-BE49-F238E27FC236}">
                <a16:creationId xmlns:a16="http://schemas.microsoft.com/office/drawing/2014/main" id="{70E1C65B-FA29-49FA-876E-B8BDE06EAB1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3"/>
          <a:stretch/>
        </p:blipFill>
        <p:spPr bwMode="auto">
          <a:xfrm>
            <a:off x="-1" y="549778"/>
            <a:ext cx="5139665" cy="630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그림 개체 틀 2">
            <a:extLst>
              <a:ext uri="{FF2B5EF4-FFF2-40B4-BE49-F238E27FC236}">
                <a16:creationId xmlns:a16="http://schemas.microsoft.com/office/drawing/2014/main" id="{5DBE40ED-7CE2-4516-8B07-D034A986D52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19265" y="1047756"/>
            <a:ext cx="2375188" cy="3703149"/>
          </a:xfrm>
          <a:custGeom>
            <a:avLst/>
            <a:gdLst>
              <a:gd name="connsiteX0" fmla="*/ 0 w 1746098"/>
              <a:gd name="connsiteY0" fmla="*/ 0 h 2942176"/>
              <a:gd name="connsiteX1" fmla="*/ 1746098 w 1746098"/>
              <a:gd name="connsiteY1" fmla="*/ 0 h 2942176"/>
              <a:gd name="connsiteX2" fmla="*/ 1746098 w 1746098"/>
              <a:gd name="connsiteY2" fmla="*/ 2942176 h 2942176"/>
              <a:gd name="connsiteX3" fmla="*/ 0 w 1746098"/>
              <a:gd name="connsiteY3" fmla="*/ 2942176 h 2942176"/>
              <a:gd name="connsiteX4" fmla="*/ 0 w 1746098"/>
              <a:gd name="connsiteY4" fmla="*/ 0 h 2942176"/>
              <a:gd name="connsiteX0" fmla="*/ 21771 w 1746098"/>
              <a:gd name="connsiteY0" fmla="*/ 0 h 2991162"/>
              <a:gd name="connsiteX1" fmla="*/ 1746098 w 1746098"/>
              <a:gd name="connsiteY1" fmla="*/ 48986 h 2991162"/>
              <a:gd name="connsiteX2" fmla="*/ 1746098 w 1746098"/>
              <a:gd name="connsiteY2" fmla="*/ 2991162 h 2991162"/>
              <a:gd name="connsiteX3" fmla="*/ 0 w 1746098"/>
              <a:gd name="connsiteY3" fmla="*/ 2991162 h 2991162"/>
              <a:gd name="connsiteX4" fmla="*/ 21771 w 1746098"/>
              <a:gd name="connsiteY4" fmla="*/ 0 h 2991162"/>
              <a:gd name="connsiteX0" fmla="*/ 21771 w 1795084"/>
              <a:gd name="connsiteY0" fmla="*/ 38100 h 3029262"/>
              <a:gd name="connsiteX1" fmla="*/ 1795084 w 1795084"/>
              <a:gd name="connsiteY1" fmla="*/ 0 h 3029262"/>
              <a:gd name="connsiteX2" fmla="*/ 1746098 w 1795084"/>
              <a:gd name="connsiteY2" fmla="*/ 3029262 h 3029262"/>
              <a:gd name="connsiteX3" fmla="*/ 0 w 1795084"/>
              <a:gd name="connsiteY3" fmla="*/ 3029262 h 3029262"/>
              <a:gd name="connsiteX4" fmla="*/ 21771 w 1795084"/>
              <a:gd name="connsiteY4" fmla="*/ 38100 h 3029262"/>
              <a:gd name="connsiteX0" fmla="*/ 212271 w 1985584"/>
              <a:gd name="connsiteY0" fmla="*/ 38100 h 3067362"/>
              <a:gd name="connsiteX1" fmla="*/ 1985584 w 1985584"/>
              <a:gd name="connsiteY1" fmla="*/ 0 h 3067362"/>
              <a:gd name="connsiteX2" fmla="*/ 1936598 w 1985584"/>
              <a:gd name="connsiteY2" fmla="*/ 3029262 h 3067362"/>
              <a:gd name="connsiteX3" fmla="*/ 0 w 1985584"/>
              <a:gd name="connsiteY3" fmla="*/ 3067362 h 3067362"/>
              <a:gd name="connsiteX4" fmla="*/ 212271 w 1985584"/>
              <a:gd name="connsiteY4" fmla="*/ 38100 h 3067362"/>
              <a:gd name="connsiteX0" fmla="*/ 212271 w 1985584"/>
              <a:gd name="connsiteY0" fmla="*/ 38100 h 3110905"/>
              <a:gd name="connsiteX1" fmla="*/ 1985584 w 1985584"/>
              <a:gd name="connsiteY1" fmla="*/ 0 h 3110905"/>
              <a:gd name="connsiteX2" fmla="*/ 1800526 w 1985584"/>
              <a:gd name="connsiteY2" fmla="*/ 3110905 h 3110905"/>
              <a:gd name="connsiteX3" fmla="*/ 0 w 1985584"/>
              <a:gd name="connsiteY3" fmla="*/ 3067362 h 3110905"/>
              <a:gd name="connsiteX4" fmla="*/ 212271 w 1985584"/>
              <a:gd name="connsiteY4" fmla="*/ 38100 h 3110905"/>
              <a:gd name="connsiteX0" fmla="*/ 212271 w 1985584"/>
              <a:gd name="connsiteY0" fmla="*/ 16329 h 3110905"/>
              <a:gd name="connsiteX1" fmla="*/ 1985584 w 1985584"/>
              <a:gd name="connsiteY1" fmla="*/ 0 h 3110905"/>
              <a:gd name="connsiteX2" fmla="*/ 1800526 w 1985584"/>
              <a:gd name="connsiteY2" fmla="*/ 3110905 h 3110905"/>
              <a:gd name="connsiteX3" fmla="*/ 0 w 1985584"/>
              <a:gd name="connsiteY3" fmla="*/ 3067362 h 3110905"/>
              <a:gd name="connsiteX4" fmla="*/ 212271 w 1985584"/>
              <a:gd name="connsiteY4" fmla="*/ 16329 h 3110905"/>
              <a:gd name="connsiteX0" fmla="*/ 195942 w 1985584"/>
              <a:gd name="connsiteY0" fmla="*/ 21772 h 3110905"/>
              <a:gd name="connsiteX1" fmla="*/ 1985584 w 1985584"/>
              <a:gd name="connsiteY1" fmla="*/ 0 h 3110905"/>
              <a:gd name="connsiteX2" fmla="*/ 1800526 w 1985584"/>
              <a:gd name="connsiteY2" fmla="*/ 3110905 h 3110905"/>
              <a:gd name="connsiteX3" fmla="*/ 0 w 1985584"/>
              <a:gd name="connsiteY3" fmla="*/ 3067362 h 3110905"/>
              <a:gd name="connsiteX4" fmla="*/ 195942 w 1985584"/>
              <a:gd name="connsiteY4" fmla="*/ 21772 h 3110905"/>
              <a:gd name="connsiteX0" fmla="*/ 195942 w 1985584"/>
              <a:gd name="connsiteY0" fmla="*/ 21772 h 3110905"/>
              <a:gd name="connsiteX1" fmla="*/ 1985584 w 1985584"/>
              <a:gd name="connsiteY1" fmla="*/ 0 h 3110905"/>
              <a:gd name="connsiteX2" fmla="*/ 1831006 w 1985584"/>
              <a:gd name="connsiteY2" fmla="*/ 3110905 h 3110905"/>
              <a:gd name="connsiteX3" fmla="*/ 0 w 1985584"/>
              <a:gd name="connsiteY3" fmla="*/ 3067362 h 3110905"/>
              <a:gd name="connsiteX4" fmla="*/ 195942 w 1985584"/>
              <a:gd name="connsiteY4" fmla="*/ 21772 h 3110905"/>
              <a:gd name="connsiteX0" fmla="*/ 195942 w 1985584"/>
              <a:gd name="connsiteY0" fmla="*/ 21772 h 3110905"/>
              <a:gd name="connsiteX1" fmla="*/ 1985584 w 1985584"/>
              <a:gd name="connsiteY1" fmla="*/ 0 h 3110905"/>
              <a:gd name="connsiteX2" fmla="*/ 1831006 w 1985584"/>
              <a:gd name="connsiteY2" fmla="*/ 3110905 h 3110905"/>
              <a:gd name="connsiteX3" fmla="*/ 0 w 1985584"/>
              <a:gd name="connsiteY3" fmla="*/ 3075245 h 3110905"/>
              <a:gd name="connsiteX4" fmla="*/ 195942 w 1985584"/>
              <a:gd name="connsiteY4" fmla="*/ 21772 h 311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5584" h="3110905">
                <a:moveTo>
                  <a:pt x="195942" y="21772"/>
                </a:moveTo>
                <a:lnTo>
                  <a:pt x="1985584" y="0"/>
                </a:lnTo>
                <a:lnTo>
                  <a:pt x="1831006" y="3110905"/>
                </a:lnTo>
                <a:lnTo>
                  <a:pt x="0" y="3075245"/>
                </a:lnTo>
                <a:lnTo>
                  <a:pt x="195942" y="21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252000" tIns="216000" anchor="ctr"/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6770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1962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12B6C6-12D5-49A1-B688-91C869139E0E}"/>
              </a:ext>
            </a:extLst>
          </p:cNvPr>
          <p:cNvSpPr/>
          <p:nvPr userDrawn="1"/>
        </p:nvSpPr>
        <p:spPr>
          <a:xfrm>
            <a:off x="0" y="0"/>
            <a:ext cx="12192000" cy="388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D:\KBM-정애\014-Fullppt\PNG이미지\탭.png">
            <a:extLst>
              <a:ext uri="{FF2B5EF4-FFF2-40B4-BE49-F238E27FC236}">
                <a16:creationId xmlns:a16="http://schemas.microsoft.com/office/drawing/2014/main" id="{71CF212A-1782-49B4-8B17-581DC5D7B3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52" y="1709312"/>
            <a:ext cx="3530683" cy="43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KBM-정애\014-Fullppt\PNG이미지\핸드폰.png">
            <a:extLst>
              <a:ext uri="{FF2B5EF4-FFF2-40B4-BE49-F238E27FC236}">
                <a16:creationId xmlns:a16="http://schemas.microsoft.com/office/drawing/2014/main" id="{F6F9CC28-F54D-4BAA-BF10-18180D05E3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10" y="3259539"/>
            <a:ext cx="2660906" cy="32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10637AE-6F5C-4D3F-9611-7DA2098A8029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660866" y="2158177"/>
            <a:ext cx="2449154" cy="31255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96F8098-C31E-4554-BACD-2C26FE4D24E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86576" y="3403405"/>
            <a:ext cx="1484457" cy="2330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43083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139162" y="1"/>
            <a:ext cx="2863562" cy="399932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122128" y="2870061"/>
            <a:ext cx="2863562" cy="39879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9139162" y="4114800"/>
            <a:ext cx="2863562" cy="274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122128" y="1"/>
            <a:ext cx="2863562" cy="2754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00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DF8F52D0-5D87-405E-BA65-56AF9A3D3B55}"/>
              </a:ext>
            </a:extLst>
          </p:cNvPr>
          <p:cNvGrpSpPr/>
          <p:nvPr/>
        </p:nvGrpSpPr>
        <p:grpSpPr>
          <a:xfrm>
            <a:off x="6148062" y="1775368"/>
            <a:ext cx="5568426" cy="3353348"/>
            <a:chOff x="4098364" y="1571764"/>
            <a:chExt cx="7301609" cy="4397082"/>
          </a:xfrm>
        </p:grpSpPr>
        <p:grpSp>
          <p:nvGrpSpPr>
            <p:cNvPr id="20" name="Graphic 55">
              <a:extLst>
                <a:ext uri="{FF2B5EF4-FFF2-40B4-BE49-F238E27FC236}">
                  <a16:creationId xmlns:a16="http://schemas.microsoft.com/office/drawing/2014/main" id="{07BE0110-21CB-4784-9B73-FEE3B5C2DEA1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8DDAAD3-86AB-4285-B5F7-C45BFBCFD756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55EB9123-3753-4506-8222-5AE88DB42380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C465DD1-D51B-44F8-9FAB-02FD1D91A351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7C2D32A-B04B-46BB-805A-C60E1D827259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7D4A462-4BB3-4A05-9E71-1E9AC4BB6AEC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ACA2D96-E508-47C2-A9EF-895D686523AD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4323EA9-46E0-44C7-A679-35CF00964FC7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5F89EF9-240A-4E3A-A2A1-1AD7BE777947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1D319BF-502F-4B01-9A50-925E0BA06648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B61CDEF-C35C-4A53-902B-B6F3C170EF74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DF0D9B5-C0C4-4BA7-9966-F3F2A3253E25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23B2B87-AA1B-44D3-97FF-C682904E26CC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EE46983-336E-4100-B102-BEAB82823F7D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5FE1EE9-7098-4FF1-B9EC-804DE3F15399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3D32BD3-87FC-4E1C-BF31-706ADE045D34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chemeClr val="accent3">
                <a:lumMod val="50000"/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6F99F9A-9A87-4190-84E4-3DCE83F28BAB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758BB07-BFB4-4E82-AE43-F161D2204CAF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39CE0CB-EC42-4597-97A4-19C220DAE374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60ECCDE-F1ED-434F-878B-DC8999730C36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C210918-F9C4-40DF-BD45-1AB90F6476C4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4D4A0BB-C66A-4126-B48A-13B49C831FF6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D2BACFF-8116-4135-8532-A217259F7D39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C852A78-743F-4E84-9C43-D529C350950D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6AF0ED0-7BEC-4D26-961A-A3BFFC01F6ED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E7F9931-CBA5-4004-87EB-0F7AFC1B6455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CF0A894-797C-4988-B19B-81CBD533CD91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ounded Rectangle 10">
            <a:extLst>
              <a:ext uri="{FF2B5EF4-FFF2-40B4-BE49-F238E27FC236}">
                <a16:creationId xmlns:a16="http://schemas.microsoft.com/office/drawing/2014/main" id="{816F25ED-47BD-47FC-9088-70273D4752BA}"/>
              </a:ext>
            </a:extLst>
          </p:cNvPr>
          <p:cNvSpPr/>
          <p:nvPr/>
        </p:nvSpPr>
        <p:spPr>
          <a:xfrm>
            <a:off x="9889971" y="260114"/>
            <a:ext cx="1826517" cy="448882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EA42F33-EEC5-4AE1-9F85-264882282CAB}"/>
              </a:ext>
            </a:extLst>
          </p:cNvPr>
          <p:cNvSpPr txBox="1"/>
          <p:nvPr/>
        </p:nvSpPr>
        <p:spPr>
          <a:xfrm>
            <a:off x="10455323" y="299861"/>
            <a:ext cx="83476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dirty="0">
                <a:solidFill>
                  <a:schemeClr val="bg1"/>
                </a:solidFill>
                <a:latin typeface="Montserrat" panose="00000500000000000000" pitchFamily="2" charset="-52"/>
                <a:cs typeface="Arial" pitchFamily="34" charset="0"/>
              </a:rPr>
              <a:t>2022</a:t>
            </a:r>
            <a:endParaRPr lang="ko-KR" altLang="en-US" dirty="0">
              <a:solidFill>
                <a:schemeClr val="bg1"/>
              </a:solidFill>
              <a:latin typeface="Montserrat" panose="00000500000000000000" pitchFamily="2" charset="-52"/>
              <a:cs typeface="Arial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CC8FF4C-D454-4B26-B3A7-F6722A194465}"/>
              </a:ext>
            </a:extLst>
          </p:cNvPr>
          <p:cNvSpPr txBox="1"/>
          <p:nvPr/>
        </p:nvSpPr>
        <p:spPr>
          <a:xfrm>
            <a:off x="565958" y="2820392"/>
            <a:ext cx="5106780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4800" b="1" dirty="0">
                <a:solidFill>
                  <a:schemeClr val="bg1"/>
                </a:solidFill>
                <a:cs typeface="Arial" pitchFamily="34" charset="0"/>
              </a:rPr>
              <a:t>Проект </a:t>
            </a:r>
            <a:r>
              <a:rPr lang="ru-RU" altLang="ko-KR" sz="4800" b="1" dirty="0">
                <a:solidFill>
                  <a:schemeClr val="bg1"/>
                </a:solidFill>
                <a:latin typeface="Montserrat" panose="00000500000000000000" pitchFamily="2" charset="-52"/>
                <a:cs typeface="Arial" pitchFamily="34" charset="0"/>
              </a:rPr>
              <a:t>комплексного</a:t>
            </a:r>
            <a:r>
              <a:rPr lang="ru-RU" altLang="ko-KR" sz="4800" b="1" dirty="0">
                <a:solidFill>
                  <a:schemeClr val="bg1"/>
                </a:solidFill>
                <a:cs typeface="Arial" pitchFamily="34" charset="0"/>
              </a:rPr>
              <a:t> плана</a:t>
            </a:r>
            <a:endParaRPr lang="ko-KR" altLang="en-US" sz="4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E7B2E96-FD35-4133-B1E2-C72BDCDB5097}"/>
              </a:ext>
            </a:extLst>
          </p:cNvPr>
          <p:cNvSpPr txBox="1"/>
          <p:nvPr/>
        </p:nvSpPr>
        <p:spPr>
          <a:xfrm>
            <a:off x="571521" y="5461120"/>
            <a:ext cx="4436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ko-KR" sz="2800" dirty="0">
                <a:solidFill>
                  <a:schemeClr val="bg1"/>
                </a:solidFill>
                <a:latin typeface="Montserrat SemiBold" panose="00000700000000000000" pitchFamily="2" charset="-52"/>
                <a:cs typeface="Arial" pitchFamily="34" charset="0"/>
              </a:rPr>
              <a:t>Тутаевского района</a:t>
            </a:r>
            <a:endParaRPr lang="ru-RU" sz="2800" dirty="0">
              <a:latin typeface="Montserrat SemiBold" panose="00000700000000000000" pitchFamily="2" charset="-52"/>
            </a:endParaRPr>
          </a:p>
        </p:txBody>
      </p:sp>
      <p:pic>
        <p:nvPicPr>
          <p:cNvPr id="4" name="Рисунок 3" descr="Изображение выглядит как внешний, трава, земля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B6CDCFCE-C624-46B0-B79C-E2211D7B0D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6" t="2288" r="-523" b="5220"/>
          <a:stretch/>
        </p:blipFill>
        <p:spPr>
          <a:xfrm>
            <a:off x="6972534" y="1982634"/>
            <a:ext cx="3900170" cy="241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81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Изображение выглядит как пол, внутренний, здание, веранда&#10;&#10;Автоматически созданное описание">
            <a:extLst>
              <a:ext uri="{FF2B5EF4-FFF2-40B4-BE49-F238E27FC236}">
                <a16:creationId xmlns:a16="http://schemas.microsoft.com/office/drawing/2014/main" id="{A647FCC2-2BD3-426F-9AF7-4ABD460C69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2"/>
          <a:stretch/>
        </p:blipFill>
        <p:spPr>
          <a:xfrm>
            <a:off x="1729392" y="745215"/>
            <a:ext cx="2967851" cy="268898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72C5317-75CE-485D-9CFF-772DFE09C0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" t="-1627" r="19115" b="1627"/>
          <a:stretch/>
        </p:blipFill>
        <p:spPr>
          <a:xfrm>
            <a:off x="6078331" y="704074"/>
            <a:ext cx="3037537" cy="27712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6F30BD-4E36-41BE-B367-FA041B032EEC}"/>
              </a:ext>
            </a:extLst>
          </p:cNvPr>
          <p:cNvSpPr/>
          <p:nvPr/>
        </p:nvSpPr>
        <p:spPr>
          <a:xfrm>
            <a:off x="11007634" y="0"/>
            <a:ext cx="11843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ED4233-FE4B-4951-89A3-1217F73BF114}"/>
              </a:ext>
            </a:extLst>
          </p:cNvPr>
          <p:cNvSpPr txBox="1"/>
          <p:nvPr/>
        </p:nvSpPr>
        <p:spPr>
          <a:xfrm rot="16200000">
            <a:off x="8273142" y="2936557"/>
            <a:ext cx="6566473" cy="98488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ru-RU" sz="3200" spc="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Культура и молодежная политика</a:t>
            </a:r>
            <a:endParaRPr lang="en-US" sz="3200" spc="6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99CD8EE3-DFE5-4522-9E58-3A5F56B129D7}"/>
              </a:ext>
            </a:extLst>
          </p:cNvPr>
          <p:cNvSpPr/>
          <p:nvPr/>
        </p:nvSpPr>
        <p:spPr>
          <a:xfrm>
            <a:off x="1729392" y="3421336"/>
            <a:ext cx="2967850" cy="1314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5" name="Rectangle 31">
            <a:extLst>
              <a:ext uri="{FF2B5EF4-FFF2-40B4-BE49-F238E27FC236}">
                <a16:creationId xmlns:a16="http://schemas.microsoft.com/office/drawing/2014/main" id="{D10B5D83-DAA6-4662-BA9F-267ADF7A3D22}"/>
              </a:ext>
            </a:extLst>
          </p:cNvPr>
          <p:cNvSpPr/>
          <p:nvPr/>
        </p:nvSpPr>
        <p:spPr>
          <a:xfrm>
            <a:off x="6078330" y="3433057"/>
            <a:ext cx="3037536" cy="102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6" name="Oval 10">
            <a:extLst>
              <a:ext uri="{FF2B5EF4-FFF2-40B4-BE49-F238E27FC236}">
                <a16:creationId xmlns:a16="http://schemas.microsoft.com/office/drawing/2014/main" id="{012F559D-75F0-46BB-95BA-AFB86DD9BAEF}"/>
              </a:ext>
            </a:extLst>
          </p:cNvPr>
          <p:cNvSpPr/>
          <p:nvPr/>
        </p:nvSpPr>
        <p:spPr>
          <a:xfrm>
            <a:off x="2853317" y="3061336"/>
            <a:ext cx="720000" cy="72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8" name="Oval 13">
            <a:extLst>
              <a:ext uri="{FF2B5EF4-FFF2-40B4-BE49-F238E27FC236}">
                <a16:creationId xmlns:a16="http://schemas.microsoft.com/office/drawing/2014/main" id="{AF503D48-D2C6-4A35-A3F2-D14053DC31A7}"/>
              </a:ext>
            </a:extLst>
          </p:cNvPr>
          <p:cNvSpPr/>
          <p:nvPr/>
        </p:nvSpPr>
        <p:spPr>
          <a:xfrm>
            <a:off x="7237098" y="3074659"/>
            <a:ext cx="720000" cy="7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0" name="Text Placeholder 3">
            <a:extLst>
              <a:ext uri="{FF2B5EF4-FFF2-40B4-BE49-F238E27FC236}">
                <a16:creationId xmlns:a16="http://schemas.microsoft.com/office/drawing/2014/main" id="{964A60E7-250A-4D29-915E-1024E5FAF4A5}"/>
              </a:ext>
            </a:extLst>
          </p:cNvPr>
          <p:cNvSpPr txBox="1">
            <a:spLocks/>
          </p:cNvSpPr>
          <p:nvPr/>
        </p:nvSpPr>
        <p:spPr>
          <a:xfrm>
            <a:off x="5887026" y="4221966"/>
            <a:ext cx="3420142" cy="23209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latin typeface="Montserrat SemiBold" panose="00000700000000000000" pitchFamily="2" charset="-52"/>
                <a:cs typeface="Arial" pitchFamily="34" charset="0"/>
              </a:rPr>
              <a:t>Ремонт двух помещений в молодежном центре </a:t>
            </a:r>
          </a:p>
          <a:p>
            <a:pPr marL="0" indent="0" algn="ctr">
              <a:buNone/>
            </a:pPr>
            <a:r>
              <a:rPr lang="ru-RU" sz="1800" b="1" dirty="0">
                <a:latin typeface="Montserrat SemiBold" panose="00000700000000000000" pitchFamily="2" charset="-52"/>
                <a:cs typeface="Arial" pitchFamily="34" charset="0"/>
              </a:rPr>
              <a:t>«Галактика»</a:t>
            </a:r>
            <a:endParaRPr lang="en-US" sz="1800" b="1" baseline="30000" dirty="0">
              <a:latin typeface="Montserrat SemiBold" panose="00000700000000000000" pitchFamily="2" charset="-52"/>
              <a:cs typeface="Arial" pitchFamily="34" charset="0"/>
            </a:endParaRPr>
          </a:p>
        </p:txBody>
      </p:sp>
      <p:sp>
        <p:nvSpPr>
          <p:cNvPr id="157" name="Text Placeholder 3">
            <a:extLst>
              <a:ext uri="{FF2B5EF4-FFF2-40B4-BE49-F238E27FC236}">
                <a16:creationId xmlns:a16="http://schemas.microsoft.com/office/drawing/2014/main" id="{0199E744-8124-4C3D-8977-DACA73736D14}"/>
              </a:ext>
            </a:extLst>
          </p:cNvPr>
          <p:cNvSpPr txBox="1">
            <a:spLocks/>
          </p:cNvSpPr>
          <p:nvPr/>
        </p:nvSpPr>
        <p:spPr>
          <a:xfrm>
            <a:off x="1534760" y="4260354"/>
            <a:ext cx="3283802" cy="23209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>
                <a:latin typeface="Montserrat SemiBold" panose="00000700000000000000" pitchFamily="2" charset="-52"/>
                <a:cs typeface="Arial" pitchFamily="34" charset="0"/>
              </a:rPr>
              <a:t>Капитальный </a:t>
            </a:r>
          </a:p>
          <a:p>
            <a:pPr marL="0" indent="0" algn="ctr">
              <a:buNone/>
            </a:pPr>
            <a:r>
              <a:rPr lang="ru-RU" sz="1800" dirty="0">
                <a:latin typeface="Montserrat SemiBold" panose="00000700000000000000" pitchFamily="2" charset="-52"/>
                <a:cs typeface="Arial" pitchFamily="34" charset="0"/>
              </a:rPr>
              <a:t>ремонт сельских </a:t>
            </a:r>
          </a:p>
          <a:p>
            <a:pPr marL="0" indent="0" algn="ctr">
              <a:buNone/>
            </a:pPr>
            <a:r>
              <a:rPr lang="ru-RU" sz="1800" dirty="0">
                <a:latin typeface="Montserrat SemiBold" panose="00000700000000000000" pitchFamily="2" charset="-52"/>
                <a:cs typeface="Arial" pitchFamily="34" charset="0"/>
              </a:rPr>
              <a:t>домов культуры</a:t>
            </a:r>
            <a:endParaRPr lang="en-US" sz="1800" dirty="0">
              <a:latin typeface="Montserrat SemiBold" panose="00000700000000000000" pitchFamily="2" charset="-52"/>
              <a:cs typeface="Arial" pitchFamily="34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DBF9BBDE-65FB-4E14-8D92-B5675FF37192}"/>
              </a:ext>
            </a:extLst>
          </p:cNvPr>
          <p:cNvSpPr txBox="1"/>
          <p:nvPr/>
        </p:nvSpPr>
        <p:spPr>
          <a:xfrm>
            <a:off x="1207448" y="4910438"/>
            <a:ext cx="40117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600" dirty="0">
                <a:latin typeface="Montserrat" panose="00000500000000000000" pitchFamily="2" charset="-52"/>
                <a:cs typeface="Arial" pitchFamily="34" charset="0"/>
              </a:rPr>
              <a:t>Уже отремонтировано </a:t>
            </a:r>
          </a:p>
          <a:p>
            <a:pPr algn="ctr"/>
            <a:r>
              <a:rPr lang="ru-RU" altLang="ko-KR" sz="1600" dirty="0">
                <a:latin typeface="Montserrat" panose="00000500000000000000" pitchFamily="2" charset="-52"/>
                <a:cs typeface="Arial" pitchFamily="34" charset="0"/>
              </a:rPr>
              <a:t>10 домов культуры. </a:t>
            </a:r>
          </a:p>
          <a:p>
            <a:pPr algn="ctr"/>
            <a:r>
              <a:rPr lang="ru-RU" altLang="ko-KR" sz="1600" dirty="0">
                <a:latin typeface="Montserrat" panose="00000500000000000000" pitchFamily="2" charset="-52"/>
                <a:cs typeface="Arial" pitchFamily="34" charset="0"/>
              </a:rPr>
              <a:t>В 2022 году будет произведен ремонт: Фоминского ДК, Никольского ДК и Павловского ДК. </a:t>
            </a:r>
            <a:endParaRPr lang="en-US" altLang="ko-KR" sz="1600" dirty="0">
              <a:latin typeface="Montserrat" panose="00000500000000000000" pitchFamily="2" charset="-52"/>
              <a:cs typeface="Arial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9EAA763-4333-40EE-A663-E175327714C8}"/>
              </a:ext>
            </a:extLst>
          </p:cNvPr>
          <p:cNvSpPr txBox="1"/>
          <p:nvPr/>
        </p:nvSpPr>
        <p:spPr>
          <a:xfrm>
            <a:off x="5943090" y="4845918"/>
            <a:ext cx="34201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600" dirty="0">
                <a:latin typeface="Montserrat" panose="00000500000000000000" pitchFamily="2" charset="-52"/>
                <a:cs typeface="Arial" pitchFamily="34" charset="0"/>
              </a:rPr>
              <a:t>Уже отремонтированы помещения 1 этажа и кинозал. В 2022 году будет выполнен ремонт выставочного зала и малого зала.</a:t>
            </a:r>
            <a:endParaRPr lang="en-US" altLang="ko-KR" sz="1600" dirty="0">
              <a:latin typeface="Montserrat" panose="00000500000000000000" pitchFamily="2" charset="-52"/>
              <a:cs typeface="Arial" pitchFamily="34" charset="0"/>
            </a:endParaRPr>
          </a:p>
        </p:txBody>
      </p:sp>
      <p:sp>
        <p:nvSpPr>
          <p:cNvPr id="50" name="Oval 66">
            <a:extLst>
              <a:ext uri="{FF2B5EF4-FFF2-40B4-BE49-F238E27FC236}">
                <a16:creationId xmlns:a16="http://schemas.microsoft.com/office/drawing/2014/main" id="{EAEB6761-74DF-4C4B-9001-991E4CFCA67A}"/>
              </a:ext>
            </a:extLst>
          </p:cNvPr>
          <p:cNvSpPr/>
          <p:nvPr/>
        </p:nvSpPr>
        <p:spPr>
          <a:xfrm rot="20700000">
            <a:off x="2964293" y="3271837"/>
            <a:ext cx="454291" cy="309958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1" name="Oval 21">
            <a:extLst>
              <a:ext uri="{FF2B5EF4-FFF2-40B4-BE49-F238E27FC236}">
                <a16:creationId xmlns:a16="http://schemas.microsoft.com/office/drawing/2014/main" id="{0911125F-DEC2-4945-9D98-E715B7F00798}"/>
              </a:ext>
            </a:extLst>
          </p:cNvPr>
          <p:cNvSpPr>
            <a:spLocks noChangeAspect="1"/>
          </p:cNvSpPr>
          <p:nvPr/>
        </p:nvSpPr>
        <p:spPr>
          <a:xfrm>
            <a:off x="7358632" y="3199215"/>
            <a:ext cx="476931" cy="48091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678079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FD8A937-595E-4798-81A5-602A4F7A5366}"/>
              </a:ext>
            </a:extLst>
          </p:cNvPr>
          <p:cNvGrpSpPr/>
          <p:nvPr/>
        </p:nvGrpSpPr>
        <p:grpSpPr>
          <a:xfrm>
            <a:off x="416186" y="2843652"/>
            <a:ext cx="5070756" cy="2758138"/>
            <a:chOff x="918856" y="2154577"/>
            <a:chExt cx="5070756" cy="275813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0A17B6C-F3F0-46EF-BA1F-46FBEFA64DE6}"/>
                </a:ext>
              </a:extLst>
            </p:cNvPr>
            <p:cNvGrpSpPr/>
            <p:nvPr/>
          </p:nvGrpSpPr>
          <p:grpSpPr>
            <a:xfrm rot="5400000">
              <a:off x="2075165" y="998268"/>
              <a:ext cx="2758138" cy="5070755"/>
              <a:chOff x="2183130" y="1760603"/>
              <a:chExt cx="2758138" cy="4368220"/>
            </a:xfrm>
          </p:grpSpPr>
          <p:pic>
            <p:nvPicPr>
              <p:cNvPr id="4" name="Picture 2" descr="E:\002-KIMS BUSINESS\007-04-1-FIVERR\01-PPT-TEMPLATE\COVER-PSD\05-cut-01.png">
                <a:extLst>
                  <a:ext uri="{FF2B5EF4-FFF2-40B4-BE49-F238E27FC236}">
                    <a16:creationId xmlns:a16="http://schemas.microsoft.com/office/drawing/2014/main" id="{2EF39763-31DF-4179-96AA-D30C35EE68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2619417" y="3677653"/>
                <a:ext cx="4238901" cy="404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2" descr="E:\002-KIMS BUSINESS\007-04-1-FIVERR\01-PPT-TEMPLATE\COVER-PSD\05-cut-01.png">
                <a:extLst>
                  <a:ext uri="{FF2B5EF4-FFF2-40B4-BE49-F238E27FC236}">
                    <a16:creationId xmlns:a16="http://schemas.microsoft.com/office/drawing/2014/main" id="{88118BA5-F7AC-488B-9879-F33CB8D777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08935" y="3734798"/>
                <a:ext cx="4353192" cy="404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80D879F-A49A-4DA4-AB46-0384D5F5FBB1}"/>
                  </a:ext>
                </a:extLst>
              </p:cNvPr>
              <p:cNvSpPr/>
              <p:nvPr/>
            </p:nvSpPr>
            <p:spPr>
              <a:xfrm>
                <a:off x="2406367" y="1825336"/>
                <a:ext cx="695052" cy="4303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63CB75-64FD-4D5C-8B06-D4B90EEF2C20}"/>
                </a:ext>
              </a:extLst>
            </p:cNvPr>
            <p:cNvSpPr/>
            <p:nvPr/>
          </p:nvSpPr>
          <p:spPr>
            <a:xfrm>
              <a:off x="1167897" y="2391203"/>
              <a:ext cx="4821715" cy="2262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D467F6-660B-4D20-9B63-362EE2A0390E}"/>
              </a:ext>
            </a:extLst>
          </p:cNvPr>
          <p:cNvGrpSpPr/>
          <p:nvPr/>
        </p:nvGrpSpPr>
        <p:grpSpPr>
          <a:xfrm>
            <a:off x="1148010" y="3218807"/>
            <a:ext cx="3596618" cy="1976098"/>
            <a:chOff x="-548507" y="477868"/>
            <a:chExt cx="11570449" cy="6357177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F2D44A1-3A6A-4CD4-AE96-70DFEAEC1F7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FFC00FD-8CA9-46E4-99B5-42F47EE6D66E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04EA027-A0CB-4EF7-82F3-0EC2D272A78A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BB244E-506A-4F9A-B193-7E6375E41A67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37CBF27-93DD-4587-9700-FF0C51CC16EA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5652C44-94B1-4E68-8B90-40DAAD3C61D7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DFEDF52D-5E21-4C81-B68A-7A52B14E0CEB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DA5D5C9A-ACC5-42E7-97B2-EF668CC36D93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D75EE87-762A-4AF7-936D-83A99764C162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DEBD444B-C0DC-4F7E-A197-641CA6967B79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D25FE99A-6FE6-4A69-85B3-8F8A5955978F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15B18E3-070B-49B3-BABB-03E27CE1C9FE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BC680D52-AF0B-4328-8461-743F97D93CC3}"/>
              </a:ext>
            </a:extLst>
          </p:cNvPr>
          <p:cNvSpPr txBox="1"/>
          <p:nvPr/>
        </p:nvSpPr>
        <p:spPr>
          <a:xfrm>
            <a:off x="866061" y="908201"/>
            <a:ext cx="206850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b="1" i="0" dirty="0">
                <a:solidFill>
                  <a:srgbClr val="25292E"/>
                </a:solidFill>
                <a:effectLst/>
                <a:latin typeface="Montserrat" panose="00000500000000000000" pitchFamily="2" charset="-52"/>
              </a:rPr>
              <a:t>&lt; </a:t>
            </a:r>
            <a:r>
              <a:rPr lang="ru-RU" altLang="ko-KR" sz="2800" b="1" dirty="0">
                <a:latin typeface="Montserrat" panose="00000500000000000000" pitchFamily="2" charset="-52"/>
                <a:cs typeface="Arial" pitchFamily="34" charset="0"/>
              </a:rPr>
              <a:t>240 000</a:t>
            </a:r>
            <a:endParaRPr lang="ko-KR" altLang="en-US" b="1" dirty="0">
              <a:latin typeface="Montserrat" panose="00000500000000000000" pitchFamily="2" charset="-52"/>
              <a:cs typeface="Arial" pitchFamily="34" charset="0"/>
            </a:endParaRPr>
          </a:p>
        </p:txBody>
      </p:sp>
      <p:sp>
        <p:nvSpPr>
          <p:cNvPr id="58" name="Text Placeholder 12">
            <a:extLst>
              <a:ext uri="{FF2B5EF4-FFF2-40B4-BE49-F238E27FC236}">
                <a16:creationId xmlns:a16="http://schemas.microsoft.com/office/drawing/2014/main" id="{70FE7F96-51CA-4B15-8BAE-4FCEFCF5CD9D}"/>
              </a:ext>
            </a:extLst>
          </p:cNvPr>
          <p:cNvSpPr txBox="1">
            <a:spLocks/>
          </p:cNvSpPr>
          <p:nvPr/>
        </p:nvSpPr>
        <p:spPr>
          <a:xfrm>
            <a:off x="3103168" y="886140"/>
            <a:ext cx="2459916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ko-KR" sz="1600" dirty="0">
                <a:latin typeface="Montserrat" panose="00000500000000000000" pitchFamily="2" charset="-52"/>
                <a:cs typeface="Arial" pitchFamily="34" charset="0"/>
              </a:rPr>
              <a:t>Человек в год туристический поток</a:t>
            </a:r>
            <a:endParaRPr lang="ko-KR" altLang="en-US" sz="1600" dirty="0">
              <a:latin typeface="Montserrat" panose="00000500000000000000" pitchFamily="2" charset="-52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D0CF417-1CF8-4833-989A-E88D3181FA9F}"/>
              </a:ext>
            </a:extLst>
          </p:cNvPr>
          <p:cNvSpPr txBox="1"/>
          <p:nvPr/>
        </p:nvSpPr>
        <p:spPr>
          <a:xfrm>
            <a:off x="866061" y="1609828"/>
            <a:ext cx="113520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2800" b="1" dirty="0">
                <a:cs typeface="Arial" pitchFamily="34" charset="0"/>
              </a:rPr>
              <a:t>&lt; 130</a:t>
            </a:r>
            <a:endParaRPr lang="ko-KR" altLang="en-US" b="1" dirty="0">
              <a:cs typeface="Arial" pitchFamily="34" charset="0"/>
            </a:endParaRPr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72CC04CD-F8F4-4274-A1C9-4C1A1B4380B7}"/>
              </a:ext>
            </a:extLst>
          </p:cNvPr>
          <p:cNvSpPr txBox="1">
            <a:spLocks/>
          </p:cNvSpPr>
          <p:nvPr/>
        </p:nvSpPr>
        <p:spPr>
          <a:xfrm>
            <a:off x="3103168" y="2282503"/>
            <a:ext cx="2459916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ko-KR" sz="1600" dirty="0">
                <a:latin typeface="Montserrat" panose="00000500000000000000" pitchFamily="2" charset="-52"/>
                <a:cs typeface="Arial" pitchFamily="34" charset="0"/>
              </a:rPr>
              <a:t>Новых музеев</a:t>
            </a:r>
            <a:endParaRPr lang="ko-KR" altLang="en-US" sz="1600" dirty="0">
              <a:latin typeface="Montserrat" panose="00000500000000000000" pitchFamily="2" charset="-52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E587BDD-F4A4-45BC-8195-2A863C7A94E2}"/>
              </a:ext>
            </a:extLst>
          </p:cNvPr>
          <p:cNvSpPr txBox="1"/>
          <p:nvPr/>
        </p:nvSpPr>
        <p:spPr>
          <a:xfrm>
            <a:off x="1517834" y="2281962"/>
            <a:ext cx="48343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2800" b="1" dirty="0">
                <a:cs typeface="Arial" pitchFamily="34" charset="0"/>
              </a:rPr>
              <a:t>8</a:t>
            </a:r>
            <a:endParaRPr lang="ko-KR" altLang="en-US" b="1" dirty="0">
              <a:cs typeface="Arial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3689DAF-4370-4DEC-B50E-950211446872}"/>
              </a:ext>
            </a:extLst>
          </p:cNvPr>
          <p:cNvSpPr txBox="1"/>
          <p:nvPr/>
        </p:nvSpPr>
        <p:spPr>
          <a:xfrm>
            <a:off x="7256805" y="1558849"/>
            <a:ext cx="324482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4400" b="1" dirty="0">
                <a:solidFill>
                  <a:schemeClr val="accent1"/>
                </a:solidFill>
                <a:latin typeface="Montserrat SemiBold" panose="00000700000000000000" pitchFamily="2" charset="-52"/>
                <a:cs typeface="Arial" pitchFamily="34" charset="0"/>
              </a:rPr>
              <a:t>Планы:</a:t>
            </a:r>
            <a:endParaRPr lang="ko-KR" altLang="en-US" sz="4400" b="1" dirty="0">
              <a:solidFill>
                <a:schemeClr val="accent1"/>
              </a:solidFill>
              <a:latin typeface="Montserrat SemiBold" panose="00000700000000000000" pitchFamily="2" charset="-52"/>
              <a:cs typeface="Arial" pitchFamily="34" charset="0"/>
            </a:endParaRPr>
          </a:p>
        </p:txBody>
      </p:sp>
      <p:sp>
        <p:nvSpPr>
          <p:cNvPr id="67" name="Rectangle 5">
            <a:extLst>
              <a:ext uri="{FF2B5EF4-FFF2-40B4-BE49-F238E27FC236}">
                <a16:creationId xmlns:a16="http://schemas.microsoft.com/office/drawing/2014/main" id="{6F58AAFD-C723-4D9B-9D94-726CD9692D4A}"/>
              </a:ext>
            </a:extLst>
          </p:cNvPr>
          <p:cNvSpPr/>
          <p:nvPr/>
        </p:nvSpPr>
        <p:spPr>
          <a:xfrm>
            <a:off x="11007634" y="0"/>
            <a:ext cx="11843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5344249-4782-4EE7-B478-0A26F3D0A295}"/>
              </a:ext>
            </a:extLst>
          </p:cNvPr>
          <p:cNvSpPr txBox="1"/>
          <p:nvPr/>
        </p:nvSpPr>
        <p:spPr>
          <a:xfrm rot="16200000">
            <a:off x="8695425" y="3182779"/>
            <a:ext cx="5808784" cy="492443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ru-RU" sz="3200" spc="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Туризм</a:t>
            </a:r>
            <a:endParaRPr lang="en-US" sz="3200" spc="6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73" name="Text Placeholder 12">
            <a:extLst>
              <a:ext uri="{FF2B5EF4-FFF2-40B4-BE49-F238E27FC236}">
                <a16:creationId xmlns:a16="http://schemas.microsoft.com/office/drawing/2014/main" id="{594E6E65-0FC9-4D7E-9677-21E666A75668}"/>
              </a:ext>
            </a:extLst>
          </p:cNvPr>
          <p:cNvSpPr txBox="1">
            <a:spLocks/>
          </p:cNvSpPr>
          <p:nvPr/>
        </p:nvSpPr>
        <p:spPr>
          <a:xfrm>
            <a:off x="3096921" y="1740083"/>
            <a:ext cx="2459916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ko-KR" sz="1600" dirty="0">
                <a:latin typeface="Montserrat" panose="00000500000000000000" pitchFamily="2" charset="-52"/>
                <a:cs typeface="Arial" pitchFamily="34" charset="0"/>
              </a:rPr>
              <a:t>Теплоходов в год</a:t>
            </a:r>
            <a:endParaRPr lang="ko-KR" altLang="en-US" sz="1600" dirty="0">
              <a:latin typeface="Montserrat" panose="00000500000000000000" pitchFamily="2" charset="-52"/>
              <a:cs typeface="Aria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A4F01B-F3BC-48C0-909A-4294784FFB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84"/>
          <a:stretch/>
        </p:blipFill>
        <p:spPr>
          <a:xfrm>
            <a:off x="1656850" y="3334940"/>
            <a:ext cx="2574852" cy="1560966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C73EFAA2-CB89-4BCE-B4A0-14E92CF06B3F}"/>
              </a:ext>
            </a:extLst>
          </p:cNvPr>
          <p:cNvSpPr txBox="1"/>
          <p:nvPr/>
        </p:nvSpPr>
        <p:spPr>
          <a:xfrm>
            <a:off x="6687614" y="2408756"/>
            <a:ext cx="3361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b="1" i="0" dirty="0">
                <a:solidFill>
                  <a:srgbClr val="25292E"/>
                </a:solidFill>
                <a:effectLst/>
                <a:latin typeface="Montserrat" panose="00000500000000000000" pitchFamily="2" charset="-52"/>
              </a:rPr>
              <a:t>Золотое кольцо</a:t>
            </a:r>
            <a:endParaRPr lang="ko-KR" altLang="en-US" b="1" dirty="0">
              <a:latin typeface="Montserrat" panose="00000500000000000000" pitchFamily="2" charset="-52"/>
              <a:cs typeface="Arial" pitchFamily="34" charset="0"/>
            </a:endParaRP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89DB8416-12B4-438A-830C-1A7DBD24FDF9}"/>
              </a:ext>
            </a:extLst>
          </p:cNvPr>
          <p:cNvSpPr txBox="1">
            <a:spLocks/>
          </p:cNvSpPr>
          <p:nvPr/>
        </p:nvSpPr>
        <p:spPr>
          <a:xfrm>
            <a:off x="6573080" y="3006127"/>
            <a:ext cx="4141134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ko-KR" sz="1600" dirty="0">
                <a:latin typeface="Montserrat" panose="00000500000000000000" pitchFamily="2" charset="-52"/>
                <a:cs typeface="Arial" pitchFamily="34" charset="0"/>
              </a:rPr>
              <a:t>Войти в туристический маршрут </a:t>
            </a:r>
            <a:endParaRPr lang="ko-KR" altLang="en-US" sz="1600" dirty="0">
              <a:latin typeface="Montserrat" panose="00000500000000000000" pitchFamily="2" charset="-52"/>
              <a:cs typeface="Arial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B9A6A13-8E2A-47DF-9815-7B15EFD6C19D}"/>
              </a:ext>
            </a:extLst>
          </p:cNvPr>
          <p:cNvSpPr txBox="1"/>
          <p:nvPr/>
        </p:nvSpPr>
        <p:spPr>
          <a:xfrm>
            <a:off x="6309705" y="3674968"/>
            <a:ext cx="421880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2800" b="1" dirty="0">
                <a:solidFill>
                  <a:srgbClr val="25292E"/>
                </a:solidFill>
                <a:latin typeface="Montserrat" panose="00000500000000000000" pitchFamily="2" charset="-52"/>
                <a:cs typeface="Arial" pitchFamily="34" charset="0"/>
              </a:rPr>
              <a:t>Причальные стенки</a:t>
            </a:r>
            <a:endParaRPr lang="ko-KR" altLang="en-US" b="1" dirty="0">
              <a:latin typeface="Montserrat" panose="00000500000000000000" pitchFamily="2" charset="-52"/>
              <a:cs typeface="Arial" pitchFamily="34" charset="0"/>
            </a:endParaRPr>
          </a:p>
        </p:txBody>
      </p:sp>
      <p:sp>
        <p:nvSpPr>
          <p:cNvPr id="77" name="Text Placeholder 12">
            <a:extLst>
              <a:ext uri="{FF2B5EF4-FFF2-40B4-BE49-F238E27FC236}">
                <a16:creationId xmlns:a16="http://schemas.microsoft.com/office/drawing/2014/main" id="{BAFCDF7C-0E1A-4414-B33A-F38414522081}"/>
              </a:ext>
            </a:extLst>
          </p:cNvPr>
          <p:cNvSpPr txBox="1">
            <a:spLocks/>
          </p:cNvSpPr>
          <p:nvPr/>
        </p:nvSpPr>
        <p:spPr>
          <a:xfrm>
            <a:off x="6316496" y="4222721"/>
            <a:ext cx="4141134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altLang="ko-KR" sz="1600" dirty="0">
                <a:latin typeface="Montserrat" panose="00000500000000000000" pitchFamily="2" charset="-52"/>
                <a:cs typeface="Arial" pitchFamily="34" charset="0"/>
              </a:rPr>
              <a:t>Строительство, полная поддержка региона</a:t>
            </a:r>
            <a:endParaRPr lang="ko-KR" altLang="en-US" sz="1600" dirty="0">
              <a:latin typeface="Montserrat" panose="00000500000000000000" pitchFamily="2" charset="-52"/>
              <a:cs typeface="Arial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6564578-B688-4916-846E-D7518080E936}"/>
              </a:ext>
            </a:extLst>
          </p:cNvPr>
          <p:cNvSpPr txBox="1"/>
          <p:nvPr/>
        </p:nvSpPr>
        <p:spPr>
          <a:xfrm>
            <a:off x="6348542" y="5244310"/>
            <a:ext cx="421880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2800" b="1" dirty="0">
                <a:solidFill>
                  <a:srgbClr val="25292E"/>
                </a:solidFill>
                <a:latin typeface="Montserrat" panose="00000500000000000000" pitchFamily="2" charset="-52"/>
                <a:cs typeface="Arial" pitchFamily="34" charset="0"/>
              </a:rPr>
              <a:t>Канатная дорога</a:t>
            </a:r>
            <a:endParaRPr lang="ko-KR" altLang="en-US" b="1" dirty="0">
              <a:latin typeface="Montserrat" panose="00000500000000000000" pitchFamily="2" charset="-52"/>
              <a:cs typeface="Arial" pitchFamily="34" charset="0"/>
            </a:endParaRPr>
          </a:p>
        </p:txBody>
      </p:sp>
      <p:sp>
        <p:nvSpPr>
          <p:cNvPr id="79" name="Text Placeholder 12">
            <a:extLst>
              <a:ext uri="{FF2B5EF4-FFF2-40B4-BE49-F238E27FC236}">
                <a16:creationId xmlns:a16="http://schemas.microsoft.com/office/drawing/2014/main" id="{C5B26AED-9807-4840-9D43-947437313271}"/>
              </a:ext>
            </a:extLst>
          </p:cNvPr>
          <p:cNvSpPr txBox="1">
            <a:spLocks/>
          </p:cNvSpPr>
          <p:nvPr/>
        </p:nvSpPr>
        <p:spPr>
          <a:xfrm>
            <a:off x="6426216" y="5736571"/>
            <a:ext cx="4141134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altLang="ko-KR" sz="1600" dirty="0">
                <a:latin typeface="Montserrat" panose="00000500000000000000" pitchFamily="2" charset="-52"/>
                <a:cs typeface="Arial" pitchFamily="34" charset="0"/>
              </a:rPr>
              <a:t>Выделено финансирование, определено место, заключен договор с проектной организацией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D95AA65-8A93-439D-AE0F-7BFDE98FA9EB}"/>
              </a:ext>
            </a:extLst>
          </p:cNvPr>
          <p:cNvSpPr txBox="1"/>
          <p:nvPr/>
        </p:nvSpPr>
        <p:spPr>
          <a:xfrm>
            <a:off x="5691240" y="2388637"/>
            <a:ext cx="766294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01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0FA025D-B264-45E7-BFAE-C8ABA7138215}"/>
              </a:ext>
            </a:extLst>
          </p:cNvPr>
          <p:cNvSpPr txBox="1"/>
          <p:nvPr/>
        </p:nvSpPr>
        <p:spPr>
          <a:xfrm>
            <a:off x="5717270" y="3683583"/>
            <a:ext cx="671793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0</a:t>
            </a:r>
            <a:r>
              <a:rPr lang="ru-RU" altLang="ko-KR" sz="2800" b="1" dirty="0">
                <a:solidFill>
                  <a:schemeClr val="accent1"/>
                </a:solidFill>
                <a:cs typeface="Arial" pitchFamily="34" charset="0"/>
              </a:rPr>
              <a:t>2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04E8F39-FA02-400F-A948-3389DC349205}"/>
              </a:ext>
            </a:extLst>
          </p:cNvPr>
          <p:cNvSpPr txBox="1"/>
          <p:nvPr/>
        </p:nvSpPr>
        <p:spPr>
          <a:xfrm>
            <a:off x="5659922" y="5177550"/>
            <a:ext cx="766294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0</a:t>
            </a:r>
            <a:r>
              <a:rPr lang="ru-RU" altLang="ko-KR" sz="2800" b="1" dirty="0">
                <a:solidFill>
                  <a:schemeClr val="accent1"/>
                </a:solidFill>
                <a:cs typeface="Arial" pitchFamily="34" charset="0"/>
              </a:rPr>
              <a:t>3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5129F25-2DE2-4A2E-A7DC-39D6F5C84313}"/>
              </a:ext>
            </a:extLst>
          </p:cNvPr>
          <p:cNvSpPr txBox="1"/>
          <p:nvPr/>
        </p:nvSpPr>
        <p:spPr>
          <a:xfrm>
            <a:off x="1594066" y="56012"/>
            <a:ext cx="321449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4400" b="1" dirty="0">
                <a:solidFill>
                  <a:schemeClr val="accent1"/>
                </a:solidFill>
                <a:latin typeface="Montserrat SemiBold" panose="00000700000000000000" pitchFamily="2" charset="-52"/>
                <a:cs typeface="Arial" pitchFamily="34" charset="0"/>
              </a:rPr>
              <a:t>Достигли:</a:t>
            </a:r>
            <a:endParaRPr lang="ko-KR" altLang="en-US" sz="4400" b="1" dirty="0">
              <a:solidFill>
                <a:schemeClr val="accent1"/>
              </a:solidFill>
              <a:latin typeface="Montserrat SemiBold" panose="00000700000000000000" pitchFamily="2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12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сад, место для отдыха, берег&#10;&#10;Автоматически созданное описание">
            <a:extLst>
              <a:ext uri="{FF2B5EF4-FFF2-40B4-BE49-F238E27FC236}">
                <a16:creationId xmlns:a16="http://schemas.microsoft.com/office/drawing/2014/main" id="{13274D53-400E-487E-A716-3C3F277691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2" b="26192"/>
          <a:stretch>
            <a:fillRect/>
          </a:stretch>
        </p:blipFill>
        <p:spPr/>
      </p:pic>
      <p:sp>
        <p:nvSpPr>
          <p:cNvPr id="5" name="Oval 4"/>
          <p:cNvSpPr/>
          <p:nvPr/>
        </p:nvSpPr>
        <p:spPr>
          <a:xfrm>
            <a:off x="9619607" y="2436973"/>
            <a:ext cx="1751546" cy="1751546"/>
          </a:xfrm>
          <a:prstGeom prst="ellipse">
            <a:avLst/>
          </a:prstGeom>
          <a:solidFill>
            <a:schemeClr val="accent1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7609" y="4523565"/>
            <a:ext cx="8211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5400" b="1" dirty="0">
                <a:solidFill>
                  <a:schemeClr val="bg1"/>
                </a:solidFill>
                <a:cs typeface="Arial" pitchFamily="34" charset="0"/>
              </a:rPr>
              <a:t>Спасибо за внимание!</a:t>
            </a:r>
            <a:endParaRPr lang="ko-KR" altLang="en-US" sz="54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6" name="Round Same Side Corner Rectangle 8">
            <a:extLst>
              <a:ext uri="{FF2B5EF4-FFF2-40B4-BE49-F238E27FC236}">
                <a16:creationId xmlns:a16="http://schemas.microsoft.com/office/drawing/2014/main" id="{6AFB5948-F027-46C8-8DDA-39CCB1401B22}"/>
              </a:ext>
            </a:extLst>
          </p:cNvPr>
          <p:cNvSpPr/>
          <p:nvPr/>
        </p:nvSpPr>
        <p:spPr>
          <a:xfrm>
            <a:off x="10234159" y="3051125"/>
            <a:ext cx="522441" cy="523242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1236872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7B9E1F84-3C5A-4ED7-8B0B-0D2DF9374A9D}"/>
              </a:ext>
            </a:extLst>
          </p:cNvPr>
          <p:cNvSpPr txBox="1"/>
          <p:nvPr/>
        </p:nvSpPr>
        <p:spPr>
          <a:xfrm>
            <a:off x="6479816" y="4025246"/>
            <a:ext cx="5098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EB8463-7904-473B-9CC2-7FF2C146FD17}"/>
              </a:ext>
            </a:extLst>
          </p:cNvPr>
          <p:cNvSpPr txBox="1"/>
          <p:nvPr/>
        </p:nvSpPr>
        <p:spPr>
          <a:xfrm>
            <a:off x="5802467" y="931988"/>
            <a:ext cx="5602233" cy="67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altLang="ko-KR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  <a:cs typeface="Arial" pitchFamily="34" charset="0"/>
              </a:rPr>
              <a:t>За последние 5 лет:</a:t>
            </a:r>
            <a:endParaRPr lang="en-US" altLang="ko-KR" sz="3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52"/>
              <a:cs typeface="Arial" pitchFamily="34" charset="0"/>
            </a:endParaRPr>
          </a:p>
        </p:txBody>
      </p:sp>
      <p:pic>
        <p:nvPicPr>
          <p:cNvPr id="7" name="Рисунок 6" descr="Изображение выглядит как текст, трава,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D54BBC69-BDF8-4EE1-8995-339F98BF7B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9" r="25979"/>
          <a:stretch>
            <a:fillRect/>
          </a:stretch>
        </p:blipFill>
        <p:spPr/>
      </p:pic>
      <p:sp>
        <p:nvSpPr>
          <p:cNvPr id="34" name="TextBox 48">
            <a:extLst>
              <a:ext uri="{FF2B5EF4-FFF2-40B4-BE49-F238E27FC236}">
                <a16:creationId xmlns:a16="http://schemas.microsoft.com/office/drawing/2014/main" id="{40A795BD-0D4C-4A4E-9044-A4F2CF3390F8}"/>
              </a:ext>
            </a:extLst>
          </p:cNvPr>
          <p:cNvSpPr txBox="1"/>
          <p:nvPr/>
        </p:nvSpPr>
        <p:spPr>
          <a:xfrm>
            <a:off x="5802467" y="1807488"/>
            <a:ext cx="6215276" cy="5262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>
                <a:solidFill>
                  <a:srgbClr val="0033CC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Montserrat SemiBold" panose="00000700000000000000" pitchFamily="2" charset="-52"/>
            </a:endParaRPr>
          </a:p>
          <a:p>
            <a:pPr>
              <a:defRPr sz="2000">
                <a:solidFill>
                  <a:srgbClr val="0033CC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Bold" panose="00000700000000000000" pitchFamily="2" charset="-52"/>
              </a:rPr>
              <a:t>Благоустроили правобережную и левобережную набережные.</a:t>
            </a:r>
          </a:p>
          <a:p>
            <a:pPr>
              <a:defRPr sz="2000">
                <a:solidFill>
                  <a:srgbClr val="0033CC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Montserrat SemiBold" panose="00000700000000000000" pitchFamily="2" charset="-52"/>
            </a:endParaRPr>
          </a:p>
          <a:p>
            <a:pPr>
              <a:defRPr sz="2000">
                <a:solidFill>
                  <a:srgbClr val="0033CC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Bold" panose="00000700000000000000" pitchFamily="2" charset="-52"/>
              </a:rPr>
              <a:t>Построили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Bold" panose="00000700000000000000" pitchFamily="2" charset="-52"/>
              </a:rPr>
              <a:t>4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Bold" panose="00000700000000000000" pitchFamily="2" charset="-52"/>
              </a:rPr>
              <a:t>стадиона и отремонтировали </a:t>
            </a:r>
          </a:p>
          <a:p>
            <a:pPr>
              <a:defRPr sz="2000">
                <a:solidFill>
                  <a:srgbClr val="0033CC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Bold" panose="00000700000000000000" pitchFamily="2" charset="-52"/>
              </a:rPr>
              <a:t>6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Bold" panose="00000700000000000000" pitchFamily="2" charset="-52"/>
              </a:rPr>
              <a:t>спортивных залов.</a:t>
            </a:r>
          </a:p>
          <a:p>
            <a:pPr>
              <a:defRPr sz="2000">
                <a:solidFill>
                  <a:srgbClr val="0033CC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Montserrat SemiBold" panose="00000700000000000000" pitchFamily="2" charset="-52"/>
            </a:endParaRPr>
          </a:p>
          <a:p>
            <a:pPr>
              <a:defRPr sz="2000">
                <a:solidFill>
                  <a:srgbClr val="0033CC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Bold" panose="00000700000000000000" pitchFamily="2" charset="-52"/>
              </a:rPr>
              <a:t>Благоустроили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Bold" panose="00000700000000000000" pitchFamily="2" charset="-52"/>
              </a:rPr>
              <a:t> 40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Bold" panose="00000700000000000000" pitchFamily="2" charset="-52"/>
              </a:rPr>
              <a:t>дворовых территорий.</a:t>
            </a:r>
          </a:p>
          <a:p>
            <a:pPr>
              <a:defRPr sz="2000">
                <a:solidFill>
                  <a:srgbClr val="0033CC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Montserrat SemiBold" panose="00000700000000000000" pitchFamily="2" charset="-52"/>
            </a:endParaRPr>
          </a:p>
          <a:p>
            <a:pPr>
              <a:defRPr sz="2000">
                <a:solidFill>
                  <a:srgbClr val="0033CC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Bold" panose="00000700000000000000" pitchFamily="2" charset="-52"/>
              </a:rPr>
              <a:t>Благоустроили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Bold" panose="00000700000000000000" pitchFamily="2" charset="-52"/>
              </a:rPr>
              <a:t>7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Bold" panose="00000700000000000000" pitchFamily="2" charset="-52"/>
              </a:rPr>
              <a:t> общественных пространств.</a:t>
            </a:r>
          </a:p>
          <a:p>
            <a:pPr>
              <a:defRPr sz="2000">
                <a:solidFill>
                  <a:srgbClr val="0033CC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Montserrat SemiBold" panose="00000700000000000000" pitchFamily="2" charset="-52"/>
            </a:endParaRPr>
          </a:p>
          <a:p>
            <a:pPr>
              <a:defRPr sz="2000">
                <a:solidFill>
                  <a:srgbClr val="0033CC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Bold" panose="00000700000000000000" pitchFamily="2" charset="-52"/>
              </a:rPr>
              <a:t>Открыты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Bold" panose="00000700000000000000" pitchFamily="2" charset="-52"/>
              </a:rPr>
              <a:t>11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Bold" panose="00000700000000000000" pitchFamily="2" charset="-52"/>
              </a:rPr>
              <a:t> цифровых современных центров образования.</a:t>
            </a:r>
          </a:p>
          <a:p>
            <a:pPr>
              <a:defRPr sz="2000">
                <a:solidFill>
                  <a:srgbClr val="0033CC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Montserrat SemiBold" panose="00000700000000000000" pitchFamily="2" charset="-52"/>
            </a:endParaRPr>
          </a:p>
          <a:p>
            <a:pPr>
              <a:defRPr sz="2000">
                <a:solidFill>
                  <a:srgbClr val="0033CC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Bold" panose="00000700000000000000" pitchFamily="2" charset="-52"/>
              </a:rPr>
              <a:t>Выполнены ремонтные работы в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Bold" panose="00000700000000000000" pitchFamily="2" charset="-52"/>
              </a:rPr>
              <a:t>36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Bold" panose="00000700000000000000" pitchFamily="2" charset="-52"/>
              </a:rPr>
              <a:t> образовательных учреждениях.</a:t>
            </a:r>
          </a:p>
          <a:p>
            <a:pPr>
              <a:defRPr sz="2000">
                <a:solidFill>
                  <a:srgbClr val="0033CC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Montserrat SemiBold" panose="00000700000000000000" pitchFamily="2" charset="-52"/>
            </a:endParaRPr>
          </a:p>
          <a:p>
            <a:pPr>
              <a:defRPr sz="2000">
                <a:solidFill>
                  <a:srgbClr val="0033CC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6" name="Rectangle: Rounded Corners 52">
            <a:extLst>
              <a:ext uri="{FF2B5EF4-FFF2-40B4-BE49-F238E27FC236}">
                <a16:creationId xmlns:a16="http://schemas.microsoft.com/office/drawing/2014/main" id="{7E8136D6-14E1-4CD6-BFFD-A370763F66EB}"/>
              </a:ext>
            </a:extLst>
          </p:cNvPr>
          <p:cNvSpPr/>
          <p:nvPr/>
        </p:nvSpPr>
        <p:spPr>
          <a:xfrm rot="5400000" flipH="1">
            <a:off x="8985480" y="-1515577"/>
            <a:ext cx="140052" cy="650607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3487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0968C56-DB28-4D61-B0E3-37F90745E2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r="44134"/>
          <a:stretch/>
        </p:blipFill>
        <p:spPr>
          <a:xfrm>
            <a:off x="189276" y="0"/>
            <a:ext cx="2874583" cy="4017898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дерево, внешний, вод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D22552A8-394E-424F-9976-B916F55333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6"/>
          <a:stretch/>
        </p:blipFill>
        <p:spPr>
          <a:xfrm>
            <a:off x="3197139" y="2894245"/>
            <a:ext cx="2863562" cy="39879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39982" y="432711"/>
            <a:ext cx="1872208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69159" y="5418505"/>
            <a:ext cx="1872208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4" name="Рисунок 3" descr="Изображение выглядит как текст, небо, внешний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A8F91D2D-B10A-4EF5-98C3-0553C022672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4" r="23144"/>
          <a:stretch>
            <a:fillRect/>
          </a:stretch>
        </p:blipFill>
        <p:spPr/>
      </p:pic>
      <p:pic>
        <p:nvPicPr>
          <p:cNvPr id="19" name="Рисунок 18" descr="Изображение выглядит как внешний, ночь&#10;&#10;Автоматически созданное описание">
            <a:extLst>
              <a:ext uri="{FF2B5EF4-FFF2-40B4-BE49-F238E27FC236}">
                <a16:creationId xmlns:a16="http://schemas.microsoft.com/office/drawing/2014/main" id="{2F208A0C-F743-427A-A5C3-1336CCAA9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r="26062"/>
          <a:stretch>
            <a:fillRect/>
          </a:stretch>
        </p:blipFill>
        <p:spPr>
          <a:xfrm>
            <a:off x="3206311" y="2870061"/>
            <a:ext cx="2863562" cy="39879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</p:pic>
      <p:pic>
        <p:nvPicPr>
          <p:cNvPr id="16" name="Рисунок 15" descr="Изображение выглядит как трав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73249589-EA07-4D88-9F55-9C8DAD7497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1" r="10990"/>
          <a:stretch/>
        </p:blipFill>
        <p:spPr>
          <a:xfrm>
            <a:off x="6120322" y="0"/>
            <a:ext cx="2865368" cy="275272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рав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6E69DAA4-E798-48F6-A577-8C5A5D7E7C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1" r="10990"/>
          <a:stretch/>
        </p:blipFill>
        <p:spPr>
          <a:xfrm>
            <a:off x="3205408" y="0"/>
            <a:ext cx="2865368" cy="2752725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шоссе&#10;&#10;Автоматически созданное описание">
            <a:extLst>
              <a:ext uri="{FF2B5EF4-FFF2-40B4-BE49-F238E27FC236}">
                <a16:creationId xmlns:a16="http://schemas.microsoft.com/office/drawing/2014/main" id="{6CB5094D-6CF2-403B-BCF5-EC1A8027D7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19"/>
          <a:stretch/>
        </p:blipFill>
        <p:spPr>
          <a:xfrm>
            <a:off x="9139162" y="4062435"/>
            <a:ext cx="2863562" cy="279556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текст, дерево,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0181AB10-FF94-42AF-A778-DC054849CF03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9" r="23069"/>
          <a:stretch>
            <a:fillRect/>
          </a:stretch>
        </p:blipFill>
        <p:spPr/>
      </p:pic>
      <p:pic>
        <p:nvPicPr>
          <p:cNvPr id="30" name="Рисунок 29" descr="Изображение выглядит как внешний, небо, цветок, день&#10;&#10;Автоматически созданное описание">
            <a:extLst>
              <a:ext uri="{FF2B5EF4-FFF2-40B4-BE49-F238E27FC236}">
                <a16:creationId xmlns:a16="http://schemas.microsoft.com/office/drawing/2014/main" id="{3FED8DF8-F51D-43C2-BA3D-FF0ACB7220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5" t="11621" r="18567"/>
          <a:stretch/>
        </p:blipFill>
        <p:spPr>
          <a:xfrm>
            <a:off x="3203602" y="0"/>
            <a:ext cx="2866271" cy="275272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шоссе&#10;&#10;Автоматически созданное описание">
            <a:extLst>
              <a:ext uri="{FF2B5EF4-FFF2-40B4-BE49-F238E27FC236}">
                <a16:creationId xmlns:a16="http://schemas.microsoft.com/office/drawing/2014/main" id="{5CA16103-7384-46F5-ABE7-FB8768BDB8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19"/>
          <a:stretch/>
        </p:blipFill>
        <p:spPr>
          <a:xfrm>
            <a:off x="187471" y="4062435"/>
            <a:ext cx="2863562" cy="279556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C2074ED-F099-4B15-8E59-D988EA132B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r="38270" b="2595"/>
          <a:stretch/>
        </p:blipFill>
        <p:spPr>
          <a:xfrm>
            <a:off x="187471" y="4062435"/>
            <a:ext cx="2863562" cy="2795565"/>
          </a:xfrm>
          <a:prstGeom prst="rect">
            <a:avLst/>
          </a:prstGeom>
        </p:spPr>
      </p:pic>
      <p:sp>
        <p:nvSpPr>
          <p:cNvPr id="36" name="Straight Connector 49">
            <a:extLst>
              <a:ext uri="{FF2B5EF4-FFF2-40B4-BE49-F238E27FC236}">
                <a16:creationId xmlns:a16="http://schemas.microsoft.com/office/drawing/2014/main" id="{66CAAC69-FD74-42A9-84CE-B52DF2CF09BE}"/>
              </a:ext>
            </a:extLst>
          </p:cNvPr>
          <p:cNvSpPr/>
          <p:nvPr/>
        </p:nvSpPr>
        <p:spPr>
          <a:xfrm>
            <a:off x="1426634" y="4135913"/>
            <a:ext cx="1220988" cy="1"/>
          </a:xfrm>
          <a:prstGeom prst="line">
            <a:avLst/>
          </a:prstGeom>
          <a:ln w="6350">
            <a:solidFill>
              <a:srgbClr val="BFBFB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E6B537F-9263-468D-A88C-FBFB2FFDA590}"/>
              </a:ext>
            </a:extLst>
          </p:cNvPr>
          <p:cNvGrpSpPr/>
          <p:nvPr/>
        </p:nvGrpSpPr>
        <p:grpSpPr>
          <a:xfrm>
            <a:off x="7553006" y="3715229"/>
            <a:ext cx="4059065" cy="1337285"/>
            <a:chOff x="7034968" y="3650848"/>
            <a:chExt cx="4059065" cy="133728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929CA96-AA06-473A-9038-5879CDF19335}"/>
                </a:ext>
              </a:extLst>
            </p:cNvPr>
            <p:cNvSpPr/>
            <p:nvPr/>
          </p:nvSpPr>
          <p:spPr>
            <a:xfrm>
              <a:off x="7037785" y="3650848"/>
              <a:ext cx="4056248" cy="1337285"/>
            </a:xfrm>
            <a:prstGeom prst="roundRect">
              <a:avLst>
                <a:gd name="adj" fmla="val 17698"/>
              </a:avLst>
            </a:prstGeom>
            <a:solidFill>
              <a:srgbClr val="FFFFFF"/>
            </a:solidFill>
            <a:ln w="12700">
              <a:miter lim="400000"/>
            </a:ln>
            <a:effectLst>
              <a:outerShdw blurRad="457200" dist="203200" dir="2640000" rotWithShape="0">
                <a:srgbClr val="000000">
                  <a:alpha val="6000"/>
                </a:srgbClr>
              </a:outerShdw>
            </a:effectLst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600">
                <a:latin typeface="Montserrat" panose="00000500000000000000" pitchFamily="2" charset="-52"/>
              </a:endParaRPr>
            </a:p>
          </p:txBody>
        </p:sp>
        <p:sp>
          <p:nvSpPr>
            <p:cNvPr id="39" name="TextBox 48">
              <a:extLst>
                <a:ext uri="{FF2B5EF4-FFF2-40B4-BE49-F238E27FC236}">
                  <a16:creationId xmlns:a16="http://schemas.microsoft.com/office/drawing/2014/main" id="{73BBC088-F91A-4A07-AD1A-A4CB9467A59B}"/>
                </a:ext>
              </a:extLst>
            </p:cNvPr>
            <p:cNvSpPr txBox="1"/>
            <p:nvPr/>
          </p:nvSpPr>
          <p:spPr>
            <a:xfrm>
              <a:off x="7225305" y="3819611"/>
              <a:ext cx="3868728" cy="10156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sz="2000">
                  <a:solidFill>
                    <a:srgbClr val="0033CC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-52"/>
                </a:rPr>
                <a:t>Индекс качества городской среды - 2 место среди малых городов России.</a:t>
              </a:r>
            </a:p>
          </p:txBody>
        </p:sp>
        <p:sp>
          <p:nvSpPr>
            <p:cNvPr id="40" name="Rectangle: Rounded Corners 52">
              <a:extLst>
                <a:ext uri="{FF2B5EF4-FFF2-40B4-BE49-F238E27FC236}">
                  <a16:creationId xmlns:a16="http://schemas.microsoft.com/office/drawing/2014/main" id="{AC7919B8-3A74-4317-A5BC-D86F8E677098}"/>
                </a:ext>
              </a:extLst>
            </p:cNvPr>
            <p:cNvSpPr/>
            <p:nvPr/>
          </p:nvSpPr>
          <p:spPr>
            <a:xfrm>
              <a:off x="7034968" y="3830300"/>
              <a:ext cx="73730" cy="94976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600">
                <a:latin typeface="Montserrat" panose="00000500000000000000" pitchFamily="2" charset="-52"/>
              </a:endParaRPr>
            </a:p>
          </p:txBody>
        </p:sp>
      </p:grpSp>
      <p:sp>
        <p:nvSpPr>
          <p:cNvPr id="41" name="Rectangle 55">
            <a:extLst>
              <a:ext uri="{FF2B5EF4-FFF2-40B4-BE49-F238E27FC236}">
                <a16:creationId xmlns:a16="http://schemas.microsoft.com/office/drawing/2014/main" id="{3D58CAF1-65F3-4871-9CAB-7C4E2F19B0EB}"/>
              </a:ext>
            </a:extLst>
          </p:cNvPr>
          <p:cNvSpPr txBox="1"/>
          <p:nvPr/>
        </p:nvSpPr>
        <p:spPr>
          <a:xfrm>
            <a:off x="1365162" y="2650868"/>
            <a:ext cx="3059246" cy="25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800">
                <a:solidFill>
                  <a:srgbClr val="80808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A39D2225-D376-4710-BF85-37AD2773787F}"/>
              </a:ext>
            </a:extLst>
          </p:cNvPr>
          <p:cNvGrpSpPr/>
          <p:nvPr/>
        </p:nvGrpSpPr>
        <p:grpSpPr>
          <a:xfrm>
            <a:off x="4424408" y="2083511"/>
            <a:ext cx="3320870" cy="1337285"/>
            <a:chOff x="4377904" y="2263966"/>
            <a:chExt cx="3320870" cy="1337285"/>
          </a:xfrm>
        </p:grpSpPr>
        <p:sp>
          <p:nvSpPr>
            <p:cNvPr id="43" name="Rectangle: Rounded Corners 37">
              <a:extLst>
                <a:ext uri="{FF2B5EF4-FFF2-40B4-BE49-F238E27FC236}">
                  <a16:creationId xmlns:a16="http://schemas.microsoft.com/office/drawing/2014/main" id="{CA134DB9-7041-49D3-B1FB-F82103BAF747}"/>
                </a:ext>
              </a:extLst>
            </p:cNvPr>
            <p:cNvSpPr/>
            <p:nvPr/>
          </p:nvSpPr>
          <p:spPr>
            <a:xfrm>
              <a:off x="4383151" y="2263966"/>
              <a:ext cx="3285885" cy="1337285"/>
            </a:xfrm>
            <a:prstGeom prst="roundRect">
              <a:avLst>
                <a:gd name="adj" fmla="val 17698"/>
              </a:avLst>
            </a:prstGeom>
            <a:solidFill>
              <a:srgbClr val="FFFFFF"/>
            </a:solidFill>
            <a:ln w="12700">
              <a:miter lim="400000"/>
            </a:ln>
            <a:effectLst>
              <a:outerShdw blurRad="457200" dist="203200" dir="2640000" rotWithShape="0">
                <a:srgbClr val="000000">
                  <a:alpha val="6000"/>
                </a:srgbClr>
              </a:outerShdw>
            </a:effectLst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600">
                <a:latin typeface="Montserrat" panose="00000500000000000000" pitchFamily="2" charset="-52"/>
              </a:endParaRPr>
            </a:p>
          </p:txBody>
        </p:sp>
        <p:sp>
          <p:nvSpPr>
            <p:cNvPr id="44" name="TextBox 48">
              <a:extLst>
                <a:ext uri="{FF2B5EF4-FFF2-40B4-BE49-F238E27FC236}">
                  <a16:creationId xmlns:a16="http://schemas.microsoft.com/office/drawing/2014/main" id="{E3997D00-C4B5-4810-90A2-24E709C5B0E2}"/>
                </a:ext>
              </a:extLst>
            </p:cNvPr>
            <p:cNvSpPr txBox="1"/>
            <p:nvPr/>
          </p:nvSpPr>
          <p:spPr>
            <a:xfrm>
              <a:off x="4620267" y="2401130"/>
              <a:ext cx="3078507" cy="10156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sz="2000">
                  <a:solidFill>
                    <a:srgbClr val="0033CC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-52"/>
                </a:rPr>
                <a:t>Тутаев вошел </a:t>
              </a:r>
            </a:p>
            <a:p>
              <a:pPr>
                <a:defRPr sz="2000">
                  <a:solidFill>
                    <a:srgbClr val="0033CC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-52"/>
                </a:rPr>
                <a:t>в Топ-10 из 320 </a:t>
              </a:r>
            </a:p>
            <a:p>
              <a:pPr>
                <a:defRPr sz="2000">
                  <a:solidFill>
                    <a:srgbClr val="0033CC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-52"/>
                </a:rPr>
                <a:t>моногородов России.</a:t>
              </a:r>
            </a:p>
          </p:txBody>
        </p:sp>
        <p:sp>
          <p:nvSpPr>
            <p:cNvPr id="45" name="Rectangle: Rounded Corners 52">
              <a:extLst>
                <a:ext uri="{FF2B5EF4-FFF2-40B4-BE49-F238E27FC236}">
                  <a16:creationId xmlns:a16="http://schemas.microsoft.com/office/drawing/2014/main" id="{1D485287-EAD1-4055-81B6-222429B2CD53}"/>
                </a:ext>
              </a:extLst>
            </p:cNvPr>
            <p:cNvSpPr/>
            <p:nvPr/>
          </p:nvSpPr>
          <p:spPr>
            <a:xfrm>
              <a:off x="4377904" y="2443850"/>
              <a:ext cx="49263" cy="94976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600">
                <a:latin typeface="Montserrat" panose="00000500000000000000" pitchFamily="2" charset="-52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4CAE4954-F089-4FCB-8459-5750CF7971DD}"/>
              </a:ext>
            </a:extLst>
          </p:cNvPr>
          <p:cNvGrpSpPr/>
          <p:nvPr/>
        </p:nvGrpSpPr>
        <p:grpSpPr>
          <a:xfrm>
            <a:off x="419277" y="3738415"/>
            <a:ext cx="6042427" cy="1337285"/>
            <a:chOff x="229196" y="2158987"/>
            <a:chExt cx="7318286" cy="1337285"/>
          </a:xfrm>
        </p:grpSpPr>
        <p:sp>
          <p:nvSpPr>
            <p:cNvPr id="47" name="Rectangle: Rounded Corners 37">
              <a:extLst>
                <a:ext uri="{FF2B5EF4-FFF2-40B4-BE49-F238E27FC236}">
                  <a16:creationId xmlns:a16="http://schemas.microsoft.com/office/drawing/2014/main" id="{33C55B0B-50B0-408D-9B41-0608DFC7A77C}"/>
                </a:ext>
              </a:extLst>
            </p:cNvPr>
            <p:cNvSpPr/>
            <p:nvPr/>
          </p:nvSpPr>
          <p:spPr>
            <a:xfrm>
              <a:off x="267874" y="2158987"/>
              <a:ext cx="7279608" cy="1337285"/>
            </a:xfrm>
            <a:prstGeom prst="roundRect">
              <a:avLst>
                <a:gd name="adj" fmla="val 17698"/>
              </a:avLst>
            </a:prstGeom>
            <a:solidFill>
              <a:srgbClr val="FFFFFF"/>
            </a:solidFill>
            <a:ln w="12700">
              <a:miter lim="400000"/>
            </a:ln>
            <a:effectLst>
              <a:outerShdw blurRad="457200" dist="203200" dir="2640000" rotWithShape="0">
                <a:srgbClr val="000000">
                  <a:alpha val="6000"/>
                </a:srgbClr>
              </a:outerShdw>
            </a:effectLst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600">
                <a:latin typeface="Montserrat" panose="00000500000000000000" pitchFamily="2" charset="-52"/>
              </a:endParaRPr>
            </a:p>
          </p:txBody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5691EBC3-C560-4E2B-ABDB-1ECBEE6A08D0}"/>
                </a:ext>
              </a:extLst>
            </p:cNvPr>
            <p:cNvSpPr txBox="1"/>
            <p:nvPr/>
          </p:nvSpPr>
          <p:spPr>
            <a:xfrm>
              <a:off x="499505" y="2319797"/>
              <a:ext cx="6878727" cy="10156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sz="2000">
                  <a:solidFill>
                    <a:srgbClr val="0033CC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-52"/>
                </a:rPr>
                <a:t>С 2017 по поручению Президента Тутаев является территорией опережающего социально-экономического развития.  </a:t>
              </a:r>
            </a:p>
          </p:txBody>
        </p:sp>
        <p:sp>
          <p:nvSpPr>
            <p:cNvPr id="49" name="Rectangle: Rounded Corners 52">
              <a:extLst>
                <a:ext uri="{FF2B5EF4-FFF2-40B4-BE49-F238E27FC236}">
                  <a16:creationId xmlns:a16="http://schemas.microsoft.com/office/drawing/2014/main" id="{78E49BF3-CBB2-4506-871D-85E905843F5A}"/>
                </a:ext>
              </a:extLst>
            </p:cNvPr>
            <p:cNvSpPr/>
            <p:nvPr/>
          </p:nvSpPr>
          <p:spPr>
            <a:xfrm>
              <a:off x="229196" y="2326788"/>
              <a:ext cx="73730" cy="94976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600">
                <a:latin typeface="Montserrat" panose="000005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9223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4FD85D0D-66F4-4E26-93E1-BECF0C8AD7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E191D5-B365-4851-ADF7-CB3A672AF8AA}"/>
              </a:ext>
            </a:extLst>
          </p:cNvPr>
          <p:cNvSpPr txBox="1"/>
          <p:nvPr/>
        </p:nvSpPr>
        <p:spPr>
          <a:xfrm>
            <a:off x="619786" y="4052510"/>
            <a:ext cx="109524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5400" b="1" dirty="0">
                <a:solidFill>
                  <a:schemeClr val="bg1"/>
                </a:solidFill>
                <a:cs typeface="Arial" pitchFamily="34" charset="0"/>
              </a:rPr>
              <a:t>Что входит в план комплексного развития?</a:t>
            </a:r>
            <a:endParaRPr lang="ko-KR" altLang="en-US" sz="54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4" name="Oval 4">
            <a:extLst>
              <a:ext uri="{FF2B5EF4-FFF2-40B4-BE49-F238E27FC236}">
                <a16:creationId xmlns:a16="http://schemas.microsoft.com/office/drawing/2014/main" id="{A809649C-0672-496E-B956-A2E4E0992C09}"/>
              </a:ext>
            </a:extLst>
          </p:cNvPr>
          <p:cNvSpPr/>
          <p:nvPr/>
        </p:nvSpPr>
        <p:spPr>
          <a:xfrm>
            <a:off x="9619607" y="2436973"/>
            <a:ext cx="1751546" cy="1751546"/>
          </a:xfrm>
          <a:prstGeom prst="ellipse">
            <a:avLst/>
          </a:prstGeom>
          <a:solidFill>
            <a:schemeClr val="accent1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Oval 44">
            <a:extLst>
              <a:ext uri="{FF2B5EF4-FFF2-40B4-BE49-F238E27FC236}">
                <a16:creationId xmlns:a16="http://schemas.microsoft.com/office/drawing/2014/main" id="{C35DE432-13BA-4557-98C3-13ACB6D2D966}"/>
              </a:ext>
            </a:extLst>
          </p:cNvPr>
          <p:cNvSpPr>
            <a:spLocks noChangeAspect="1"/>
          </p:cNvSpPr>
          <p:nvPr/>
        </p:nvSpPr>
        <p:spPr>
          <a:xfrm>
            <a:off x="10219360" y="2918204"/>
            <a:ext cx="706312" cy="840996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432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Рисунок 161" descr="Изображение выглядит как внутренний, потолок, сини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320CEB6F-94B7-4389-B351-55C12E129D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80"/>
          <a:stretch/>
        </p:blipFill>
        <p:spPr>
          <a:xfrm>
            <a:off x="3170161" y="1580241"/>
            <a:ext cx="2293036" cy="2087563"/>
          </a:xfrm>
          <a:prstGeom prst="rect">
            <a:avLst/>
          </a:prstGeom>
        </p:spPr>
      </p:pic>
      <p:pic>
        <p:nvPicPr>
          <p:cNvPr id="160" name="Рисунок 159">
            <a:extLst>
              <a:ext uri="{FF2B5EF4-FFF2-40B4-BE49-F238E27FC236}">
                <a16:creationId xmlns:a16="http://schemas.microsoft.com/office/drawing/2014/main" id="{1A905014-8004-4C93-BD73-8E47E2C42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" t="11168" r="997"/>
          <a:stretch/>
        </p:blipFill>
        <p:spPr>
          <a:xfrm>
            <a:off x="8564052" y="1590675"/>
            <a:ext cx="2295932" cy="207712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pic>
        <p:nvPicPr>
          <p:cNvPr id="153" name="Рисунок 152" descr="Изображение выглядит как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05685C3-92C7-41E7-B37D-7D7D34152F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18387" r="19102"/>
          <a:stretch/>
        </p:blipFill>
        <p:spPr>
          <a:xfrm>
            <a:off x="5850034" y="1580241"/>
            <a:ext cx="2298701" cy="20875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6F30BD-4E36-41BE-B367-FA041B032EEC}"/>
              </a:ext>
            </a:extLst>
          </p:cNvPr>
          <p:cNvSpPr/>
          <p:nvPr/>
        </p:nvSpPr>
        <p:spPr>
          <a:xfrm>
            <a:off x="11007634" y="0"/>
            <a:ext cx="11843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ED4233-FE4B-4951-89A3-1217F73BF114}"/>
              </a:ext>
            </a:extLst>
          </p:cNvPr>
          <p:cNvSpPr txBox="1"/>
          <p:nvPr/>
        </p:nvSpPr>
        <p:spPr>
          <a:xfrm rot="16200000">
            <a:off x="8695425" y="2936558"/>
            <a:ext cx="5808784" cy="98488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ru-RU" sz="3200" spc="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Экономическое развитие</a:t>
            </a:r>
            <a:endParaRPr lang="en-US" sz="3200" spc="6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0E0D93-6558-4F90-9BFE-6ADB727F702A}"/>
              </a:ext>
            </a:extLst>
          </p:cNvPr>
          <p:cNvSpPr txBox="1"/>
          <p:nvPr/>
        </p:nvSpPr>
        <p:spPr>
          <a:xfrm>
            <a:off x="1359680" y="524608"/>
            <a:ext cx="9326508" cy="663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altLang="ko-KR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  <a:cs typeface="Arial" pitchFamily="34" charset="0"/>
              </a:rPr>
              <a:t>152 промышленных предприятия</a:t>
            </a:r>
            <a:endParaRPr lang="en-US" altLang="ko-KR" sz="3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52"/>
              <a:cs typeface="Arial" pitchFamily="34" charset="0"/>
            </a:endParaRPr>
          </a:p>
        </p:txBody>
      </p:sp>
      <p:pic>
        <p:nvPicPr>
          <p:cNvPr id="5" name="Рисунок 4" descr="Изображение выглядит как текст,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575BD43-4044-458A-8005-A578167E0AE3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r="8707"/>
          <a:stretch>
            <a:fillRect/>
          </a:stretch>
        </p:blipFill>
        <p:spPr>
          <a:xfrm>
            <a:off x="493713" y="1590675"/>
            <a:ext cx="2298700" cy="2087563"/>
          </a:xfrm>
        </p:spPr>
      </p:pic>
      <p:sp>
        <p:nvSpPr>
          <p:cNvPr id="103" name="Rectangle 29">
            <a:extLst>
              <a:ext uri="{FF2B5EF4-FFF2-40B4-BE49-F238E27FC236}">
                <a16:creationId xmlns:a16="http://schemas.microsoft.com/office/drawing/2014/main" id="{01150916-8931-4EBA-A5C4-4D03FBC23C8C}"/>
              </a:ext>
            </a:extLst>
          </p:cNvPr>
          <p:cNvSpPr/>
          <p:nvPr/>
        </p:nvSpPr>
        <p:spPr>
          <a:xfrm>
            <a:off x="3182136" y="3669186"/>
            <a:ext cx="2298160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99CD8EE3-DFE5-4522-9E58-3A5F56B129D7}"/>
              </a:ext>
            </a:extLst>
          </p:cNvPr>
          <p:cNvSpPr/>
          <p:nvPr/>
        </p:nvSpPr>
        <p:spPr>
          <a:xfrm>
            <a:off x="5867556" y="3669186"/>
            <a:ext cx="2304058" cy="1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5" name="Rectangle 31">
            <a:extLst>
              <a:ext uri="{FF2B5EF4-FFF2-40B4-BE49-F238E27FC236}">
                <a16:creationId xmlns:a16="http://schemas.microsoft.com/office/drawing/2014/main" id="{D10B5D83-DAA6-4662-BA9F-267ADF7A3D22}"/>
              </a:ext>
            </a:extLst>
          </p:cNvPr>
          <p:cNvSpPr/>
          <p:nvPr/>
        </p:nvSpPr>
        <p:spPr>
          <a:xfrm>
            <a:off x="8555926" y="3669186"/>
            <a:ext cx="2304058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6" name="Oval 10">
            <a:extLst>
              <a:ext uri="{FF2B5EF4-FFF2-40B4-BE49-F238E27FC236}">
                <a16:creationId xmlns:a16="http://schemas.microsoft.com/office/drawing/2014/main" id="{012F559D-75F0-46BB-95BA-AFB86DD9BAEF}"/>
              </a:ext>
            </a:extLst>
          </p:cNvPr>
          <p:cNvSpPr/>
          <p:nvPr/>
        </p:nvSpPr>
        <p:spPr>
          <a:xfrm>
            <a:off x="6659585" y="3352733"/>
            <a:ext cx="720000" cy="72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7" name="Oval 12">
            <a:extLst>
              <a:ext uri="{FF2B5EF4-FFF2-40B4-BE49-F238E27FC236}">
                <a16:creationId xmlns:a16="http://schemas.microsoft.com/office/drawing/2014/main" id="{F6BC7C84-1430-4531-821C-ECF6CA99B7F8}"/>
              </a:ext>
            </a:extLst>
          </p:cNvPr>
          <p:cNvSpPr/>
          <p:nvPr/>
        </p:nvSpPr>
        <p:spPr>
          <a:xfrm>
            <a:off x="3979690" y="3363186"/>
            <a:ext cx="720000" cy="7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8" name="Oval 13">
            <a:extLst>
              <a:ext uri="{FF2B5EF4-FFF2-40B4-BE49-F238E27FC236}">
                <a16:creationId xmlns:a16="http://schemas.microsoft.com/office/drawing/2014/main" id="{AF503D48-D2C6-4A35-A3F2-D14053DC31A7}"/>
              </a:ext>
            </a:extLst>
          </p:cNvPr>
          <p:cNvSpPr/>
          <p:nvPr/>
        </p:nvSpPr>
        <p:spPr>
          <a:xfrm>
            <a:off x="9347955" y="3352733"/>
            <a:ext cx="720000" cy="7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9" name="Rectangle 28">
            <a:extLst>
              <a:ext uri="{FF2B5EF4-FFF2-40B4-BE49-F238E27FC236}">
                <a16:creationId xmlns:a16="http://schemas.microsoft.com/office/drawing/2014/main" id="{F8EB5EDC-84FD-4F7B-89FA-11E03A8DF1C4}"/>
              </a:ext>
            </a:extLst>
          </p:cNvPr>
          <p:cNvSpPr/>
          <p:nvPr/>
        </p:nvSpPr>
        <p:spPr>
          <a:xfrm>
            <a:off x="493767" y="3669186"/>
            <a:ext cx="2298160" cy="1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10" name="Oval 11">
            <a:extLst>
              <a:ext uri="{FF2B5EF4-FFF2-40B4-BE49-F238E27FC236}">
                <a16:creationId xmlns:a16="http://schemas.microsoft.com/office/drawing/2014/main" id="{A9C283DD-F7CF-4876-A19C-D93CF669C146}"/>
              </a:ext>
            </a:extLst>
          </p:cNvPr>
          <p:cNvSpPr/>
          <p:nvPr/>
        </p:nvSpPr>
        <p:spPr>
          <a:xfrm>
            <a:off x="1282847" y="3352733"/>
            <a:ext cx="720000" cy="72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8" name="Text Placeholder 3">
            <a:extLst>
              <a:ext uri="{FF2B5EF4-FFF2-40B4-BE49-F238E27FC236}">
                <a16:creationId xmlns:a16="http://schemas.microsoft.com/office/drawing/2014/main" id="{EA1503C6-F498-4F87-B84B-194BFE4B672D}"/>
              </a:ext>
            </a:extLst>
          </p:cNvPr>
          <p:cNvSpPr txBox="1">
            <a:spLocks/>
          </p:cNvSpPr>
          <p:nvPr/>
        </p:nvSpPr>
        <p:spPr>
          <a:xfrm>
            <a:off x="423152" y="4156784"/>
            <a:ext cx="2439389" cy="23209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>
                <a:latin typeface="Montserrat SemiBold" panose="00000700000000000000" pitchFamily="2" charset="-52"/>
                <a:cs typeface="Arial" pitchFamily="34" charset="0"/>
              </a:rPr>
              <a:t>12 резидентов ТОСЭР</a:t>
            </a:r>
            <a:endParaRPr lang="en-US" sz="1400" dirty="0">
              <a:latin typeface="Montserrat SemiBold" panose="00000700000000000000" pitchFamily="2" charset="-52"/>
              <a:cs typeface="Arial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9189614-B2DD-4EA4-B16F-CBA4A78549C6}"/>
              </a:ext>
            </a:extLst>
          </p:cNvPr>
          <p:cNvSpPr txBox="1"/>
          <p:nvPr/>
        </p:nvSpPr>
        <p:spPr>
          <a:xfrm>
            <a:off x="201803" y="4604539"/>
            <a:ext cx="28820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600" dirty="0">
                <a:latin typeface="Montserrat" panose="00000500000000000000" pitchFamily="2" charset="-52"/>
                <a:cs typeface="Arial" pitchFamily="34" charset="0"/>
              </a:rPr>
              <a:t>В 2022 планируется привлечь еще </a:t>
            </a:r>
          </a:p>
          <a:p>
            <a:pPr algn="ctr"/>
            <a:r>
              <a:rPr lang="ru-RU" altLang="ko-KR" sz="1600" dirty="0">
                <a:latin typeface="Montserrat" panose="00000500000000000000" pitchFamily="2" charset="-52"/>
                <a:cs typeface="Arial" pitchFamily="34" charset="0"/>
              </a:rPr>
              <a:t>2 резидентов.</a:t>
            </a:r>
          </a:p>
          <a:p>
            <a:pPr algn="ctr"/>
            <a:r>
              <a:rPr lang="ru-RU" altLang="ko-KR" sz="1600" dirty="0">
                <a:latin typeface="Montserrat" panose="00000500000000000000" pitchFamily="2" charset="-52"/>
                <a:cs typeface="Arial" pitchFamily="34" charset="0"/>
              </a:rPr>
              <a:t>Доход от налогов уплаченных резидентами ТОСЭР</a:t>
            </a:r>
          </a:p>
          <a:p>
            <a:pPr algn="ctr"/>
            <a:r>
              <a:rPr lang="ru-RU" altLang="ko-KR" sz="1600" dirty="0">
                <a:latin typeface="Montserrat" panose="00000500000000000000" pitchFamily="2" charset="-52"/>
                <a:cs typeface="Arial" pitchFamily="34" charset="0"/>
              </a:rPr>
              <a:t> 3,9  млн. руб. в бюджет городского поселения.</a:t>
            </a:r>
          </a:p>
          <a:p>
            <a:pPr algn="ctr"/>
            <a:endParaRPr lang="ru-RU" altLang="ko-KR" sz="1600" dirty="0">
              <a:latin typeface="Montserrat" panose="00000500000000000000" pitchFamily="2" charset="-52"/>
              <a:cs typeface="Arial" pitchFamily="34" charset="0"/>
            </a:endParaRPr>
          </a:p>
        </p:txBody>
      </p:sp>
      <p:sp>
        <p:nvSpPr>
          <p:cNvPr id="132" name="Text Placeholder 3">
            <a:extLst>
              <a:ext uri="{FF2B5EF4-FFF2-40B4-BE49-F238E27FC236}">
                <a16:creationId xmlns:a16="http://schemas.microsoft.com/office/drawing/2014/main" id="{D806DDFA-C85B-468D-8DFC-E801F319C236}"/>
              </a:ext>
            </a:extLst>
          </p:cNvPr>
          <p:cNvSpPr txBox="1">
            <a:spLocks/>
          </p:cNvSpPr>
          <p:nvPr/>
        </p:nvSpPr>
        <p:spPr>
          <a:xfrm>
            <a:off x="3107753" y="4241104"/>
            <a:ext cx="2436440" cy="23209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>
                <a:latin typeface="Montserrat SemiBold" panose="00000700000000000000" pitchFamily="2" charset="-52"/>
                <a:cs typeface="Arial" pitchFamily="34" charset="0"/>
              </a:rPr>
              <a:t>Уровень </a:t>
            </a:r>
          </a:p>
          <a:p>
            <a:pPr marL="0" indent="0" algn="ctr">
              <a:buNone/>
            </a:pPr>
            <a:r>
              <a:rPr lang="ru-RU" sz="1400" dirty="0">
                <a:latin typeface="Montserrat SemiBold" panose="00000700000000000000" pitchFamily="2" charset="-52"/>
                <a:cs typeface="Arial" pitchFamily="34" charset="0"/>
              </a:rPr>
              <a:t>безработицы 1,7 %</a:t>
            </a:r>
            <a:endParaRPr lang="en-US" sz="1400" dirty="0">
              <a:latin typeface="Montserrat SemiBold" panose="00000700000000000000" pitchFamily="2" charset="-52"/>
              <a:cs typeface="Arial" pitchFamily="34" charset="0"/>
            </a:endParaRPr>
          </a:p>
        </p:txBody>
      </p:sp>
      <p:sp>
        <p:nvSpPr>
          <p:cNvPr id="140" name="Text Placeholder 3">
            <a:extLst>
              <a:ext uri="{FF2B5EF4-FFF2-40B4-BE49-F238E27FC236}">
                <a16:creationId xmlns:a16="http://schemas.microsoft.com/office/drawing/2014/main" id="{964A60E7-250A-4D29-915E-1024E5FAF4A5}"/>
              </a:ext>
            </a:extLst>
          </p:cNvPr>
          <p:cNvSpPr txBox="1">
            <a:spLocks/>
          </p:cNvSpPr>
          <p:nvPr/>
        </p:nvSpPr>
        <p:spPr>
          <a:xfrm>
            <a:off x="8412636" y="4388877"/>
            <a:ext cx="2545128" cy="23209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>
                <a:latin typeface="Montserrat SemiBold" panose="00000700000000000000" pitchFamily="2" charset="-52"/>
                <a:cs typeface="Arial" pitchFamily="34" charset="0"/>
              </a:rPr>
              <a:t>Развитие </a:t>
            </a:r>
          </a:p>
          <a:p>
            <a:pPr marL="0" indent="0" algn="ctr">
              <a:buNone/>
            </a:pPr>
            <a:r>
              <a:rPr lang="ru-RU" sz="1400" b="1" dirty="0">
                <a:latin typeface="Montserrat SemiBold" panose="00000700000000000000" pitchFamily="2" charset="-52"/>
                <a:cs typeface="Arial" pitchFamily="34" charset="0"/>
              </a:rPr>
              <a:t>инвестиционной </a:t>
            </a:r>
          </a:p>
          <a:p>
            <a:pPr marL="0" indent="0" algn="ctr">
              <a:buNone/>
            </a:pPr>
            <a:r>
              <a:rPr lang="ru-RU" sz="1400" b="1" dirty="0">
                <a:latin typeface="Montserrat SemiBold" panose="00000700000000000000" pitchFamily="2" charset="-52"/>
                <a:cs typeface="Arial" pitchFamily="34" charset="0"/>
              </a:rPr>
              <a:t>привлекательности</a:t>
            </a:r>
            <a:endParaRPr lang="en-US" sz="1400" b="1" dirty="0">
              <a:latin typeface="Montserrat SemiBold" panose="00000700000000000000" pitchFamily="2" charset="-52"/>
              <a:cs typeface="Arial" pitchFamily="34" charset="0"/>
            </a:endParaRPr>
          </a:p>
        </p:txBody>
      </p:sp>
      <p:sp>
        <p:nvSpPr>
          <p:cNvPr id="151" name="Rectangle 7">
            <a:extLst>
              <a:ext uri="{FF2B5EF4-FFF2-40B4-BE49-F238E27FC236}">
                <a16:creationId xmlns:a16="http://schemas.microsoft.com/office/drawing/2014/main" id="{2DBCC298-4F65-4464-A985-4FBE5EB53E03}"/>
              </a:ext>
            </a:extLst>
          </p:cNvPr>
          <p:cNvSpPr/>
          <p:nvPr/>
        </p:nvSpPr>
        <p:spPr>
          <a:xfrm>
            <a:off x="1447800" y="3524249"/>
            <a:ext cx="390526" cy="37251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3DA6DE1-AB04-4822-90A0-6AD2161B74C6}"/>
              </a:ext>
            </a:extLst>
          </p:cNvPr>
          <p:cNvSpPr txBox="1"/>
          <p:nvPr/>
        </p:nvSpPr>
        <p:spPr>
          <a:xfrm>
            <a:off x="3405161" y="4699099"/>
            <a:ext cx="18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600" dirty="0">
                <a:latin typeface="Montserrat" panose="00000500000000000000" pitchFamily="2" charset="-52"/>
                <a:cs typeface="Arial" pitchFamily="34" charset="0"/>
              </a:rPr>
              <a:t>1 место по самому низкому уровню в Ярославской области</a:t>
            </a:r>
            <a:endParaRPr lang="en-US" altLang="ko-KR" sz="1600" dirty="0">
              <a:latin typeface="Montserrat" panose="00000500000000000000" pitchFamily="2" charset="-52"/>
              <a:cs typeface="Arial" pitchFamily="34" charset="0"/>
            </a:endParaRPr>
          </a:p>
        </p:txBody>
      </p:sp>
      <p:sp>
        <p:nvSpPr>
          <p:cNvPr id="156" name="Rectangle 15">
            <a:extLst>
              <a:ext uri="{FF2B5EF4-FFF2-40B4-BE49-F238E27FC236}">
                <a16:creationId xmlns:a16="http://schemas.microsoft.com/office/drawing/2014/main" id="{65C0CE6C-07E4-4BAB-BF6E-7435EEC5A9E4}"/>
              </a:ext>
            </a:extLst>
          </p:cNvPr>
          <p:cNvSpPr/>
          <p:nvPr/>
        </p:nvSpPr>
        <p:spPr>
          <a:xfrm rot="5400000">
            <a:off x="4161158" y="3501499"/>
            <a:ext cx="404384" cy="382800"/>
          </a:xfrm>
          <a:custGeom>
            <a:avLst/>
            <a:gdLst/>
            <a:ahLst/>
            <a:cxnLst/>
            <a:rect l="l" t="t" r="r" b="b"/>
            <a:pathLst>
              <a:path w="3244313" h="3240000">
                <a:moveTo>
                  <a:pt x="2055482" y="677891"/>
                </a:moveTo>
                <a:lnTo>
                  <a:pt x="2055482" y="209891"/>
                </a:lnTo>
                <a:lnTo>
                  <a:pt x="2919482" y="209891"/>
                </a:lnTo>
                <a:lnTo>
                  <a:pt x="2919482" y="677891"/>
                </a:lnTo>
                <a:close/>
                <a:moveTo>
                  <a:pt x="1695482" y="1397971"/>
                </a:moveTo>
                <a:lnTo>
                  <a:pt x="1695482" y="929971"/>
                </a:lnTo>
                <a:lnTo>
                  <a:pt x="2919482" y="929971"/>
                </a:lnTo>
                <a:lnTo>
                  <a:pt x="2919482" y="1397971"/>
                </a:lnTo>
                <a:close/>
                <a:moveTo>
                  <a:pt x="1335482" y="2118051"/>
                </a:moveTo>
                <a:lnTo>
                  <a:pt x="1335482" y="1650051"/>
                </a:lnTo>
                <a:lnTo>
                  <a:pt x="2919482" y="1650051"/>
                </a:lnTo>
                <a:lnTo>
                  <a:pt x="2919482" y="2118051"/>
                </a:lnTo>
                <a:close/>
                <a:moveTo>
                  <a:pt x="975482" y="2838131"/>
                </a:moveTo>
                <a:lnTo>
                  <a:pt x="975482" y="2370131"/>
                </a:lnTo>
                <a:lnTo>
                  <a:pt x="2919482" y="2370131"/>
                </a:lnTo>
                <a:lnTo>
                  <a:pt x="2919482" y="2838131"/>
                </a:lnTo>
                <a:close/>
                <a:moveTo>
                  <a:pt x="10788" y="2651034"/>
                </a:moveTo>
                <a:lnTo>
                  <a:pt x="1168116" y="646484"/>
                </a:lnTo>
                <a:lnTo>
                  <a:pt x="1038664" y="571745"/>
                </a:lnTo>
                <a:lnTo>
                  <a:pt x="1533856" y="311959"/>
                </a:lnTo>
                <a:lnTo>
                  <a:pt x="1556471" y="870701"/>
                </a:lnTo>
                <a:lnTo>
                  <a:pt x="1427019" y="795962"/>
                </a:lnTo>
                <a:lnTo>
                  <a:pt x="269691" y="2800512"/>
                </a:lnTo>
                <a:close/>
                <a:moveTo>
                  <a:pt x="0" y="3240000"/>
                </a:moveTo>
                <a:lnTo>
                  <a:pt x="0" y="3060000"/>
                </a:lnTo>
                <a:lnTo>
                  <a:pt x="3064313" y="3060000"/>
                </a:lnTo>
                <a:lnTo>
                  <a:pt x="3064313" y="0"/>
                </a:lnTo>
                <a:lnTo>
                  <a:pt x="3244313" y="0"/>
                </a:lnTo>
                <a:lnTo>
                  <a:pt x="3244313" y="3240000"/>
                </a:lnTo>
                <a:lnTo>
                  <a:pt x="3240000" y="3240000"/>
                </a:lnTo>
                <a:lnTo>
                  <a:pt x="3064313" y="324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57" name="Text Placeholder 3">
            <a:extLst>
              <a:ext uri="{FF2B5EF4-FFF2-40B4-BE49-F238E27FC236}">
                <a16:creationId xmlns:a16="http://schemas.microsoft.com/office/drawing/2014/main" id="{0199E744-8124-4C3D-8977-DACA73736D14}"/>
              </a:ext>
            </a:extLst>
          </p:cNvPr>
          <p:cNvSpPr txBox="1">
            <a:spLocks/>
          </p:cNvSpPr>
          <p:nvPr/>
        </p:nvSpPr>
        <p:spPr>
          <a:xfrm>
            <a:off x="5789405" y="4209431"/>
            <a:ext cx="2436440" cy="23209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>
                <a:latin typeface="Montserrat SemiBold" panose="00000700000000000000" pitchFamily="2" charset="-52"/>
                <a:cs typeface="Arial" pitchFamily="34" charset="0"/>
              </a:rPr>
              <a:t>Создание </a:t>
            </a:r>
          </a:p>
          <a:p>
            <a:pPr marL="0" indent="0" algn="ctr">
              <a:buNone/>
            </a:pPr>
            <a:r>
              <a:rPr lang="ru-RU" sz="1400" dirty="0">
                <a:latin typeface="Montserrat SemiBold" panose="00000700000000000000" pitchFamily="2" charset="-52"/>
                <a:cs typeface="Arial" pitchFamily="34" charset="0"/>
              </a:rPr>
              <a:t>рабочих мест</a:t>
            </a:r>
            <a:endParaRPr lang="en-US" sz="1400" dirty="0">
              <a:latin typeface="Montserrat SemiBold" panose="00000700000000000000" pitchFamily="2" charset="-52"/>
              <a:cs typeface="Arial" pitchFamily="34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DBF9BBDE-65FB-4E14-8D92-B5675FF37192}"/>
              </a:ext>
            </a:extLst>
          </p:cNvPr>
          <p:cNvSpPr txBox="1"/>
          <p:nvPr/>
        </p:nvSpPr>
        <p:spPr>
          <a:xfrm>
            <a:off x="6119386" y="4712697"/>
            <a:ext cx="2052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600" dirty="0">
                <a:latin typeface="Montserrat" panose="00000500000000000000" pitchFamily="2" charset="-52"/>
                <a:cs typeface="Arial" pitchFamily="34" charset="0"/>
              </a:rPr>
              <a:t>Уже создано </a:t>
            </a:r>
          </a:p>
          <a:p>
            <a:pPr algn="ctr"/>
            <a:r>
              <a:rPr lang="ru-RU" altLang="ko-KR" sz="1600" dirty="0">
                <a:latin typeface="Montserrat" panose="00000500000000000000" pitchFamily="2" charset="-52"/>
                <a:cs typeface="Arial" pitchFamily="34" charset="0"/>
              </a:rPr>
              <a:t>2 515 рабочих мест, планируется </a:t>
            </a:r>
          </a:p>
          <a:p>
            <a:pPr algn="ctr"/>
            <a:r>
              <a:rPr lang="ru-RU" altLang="ko-KR" sz="1600" dirty="0">
                <a:latin typeface="Montserrat" panose="00000500000000000000" pitchFamily="2" charset="-52"/>
                <a:cs typeface="Arial" pitchFamily="34" charset="0"/>
              </a:rPr>
              <a:t>3 000 рабочих мест</a:t>
            </a:r>
            <a:endParaRPr lang="en-US" altLang="ko-KR" sz="1600" dirty="0">
              <a:latin typeface="Montserrat" panose="00000500000000000000" pitchFamily="2" charset="-52"/>
              <a:cs typeface="Arial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9EAA763-4333-40EE-A663-E175327714C8}"/>
              </a:ext>
            </a:extLst>
          </p:cNvPr>
          <p:cNvSpPr txBox="1"/>
          <p:nvPr/>
        </p:nvSpPr>
        <p:spPr>
          <a:xfrm>
            <a:off x="8445067" y="4907643"/>
            <a:ext cx="23433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600" dirty="0">
                <a:latin typeface="Montserrat" panose="00000500000000000000" pitchFamily="2" charset="-52"/>
                <a:cs typeface="Arial" pitchFamily="34" charset="0"/>
              </a:rPr>
              <a:t>Создание инвестиционных площадок, развитие и помощь инвестиционных объектов частных и муниципальных.</a:t>
            </a:r>
            <a:endParaRPr lang="en-US" altLang="ko-KR" sz="1600" dirty="0">
              <a:latin typeface="Montserrat" panose="00000500000000000000" pitchFamily="2" charset="-52"/>
              <a:cs typeface="Arial" pitchFamily="34" charset="0"/>
            </a:endParaRPr>
          </a:p>
        </p:txBody>
      </p:sp>
      <p:sp>
        <p:nvSpPr>
          <p:cNvPr id="163" name="Pie 24">
            <a:extLst>
              <a:ext uri="{FF2B5EF4-FFF2-40B4-BE49-F238E27FC236}">
                <a16:creationId xmlns:a16="http://schemas.microsoft.com/office/drawing/2014/main" id="{98D9C277-B2DC-479A-8972-F500E7F9BC1C}"/>
              </a:ext>
            </a:extLst>
          </p:cNvPr>
          <p:cNvSpPr/>
          <p:nvPr/>
        </p:nvSpPr>
        <p:spPr>
          <a:xfrm>
            <a:off x="6771986" y="3490707"/>
            <a:ext cx="454283" cy="448270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64" name="Round Same Side Corner Rectangle 36">
            <a:extLst>
              <a:ext uri="{FF2B5EF4-FFF2-40B4-BE49-F238E27FC236}">
                <a16:creationId xmlns:a16="http://schemas.microsoft.com/office/drawing/2014/main" id="{0ACE29E2-62BE-48E4-A37C-E344E5D10468}"/>
              </a:ext>
            </a:extLst>
          </p:cNvPr>
          <p:cNvSpPr/>
          <p:nvPr/>
        </p:nvSpPr>
        <p:spPr>
          <a:xfrm>
            <a:off x="9464380" y="3548896"/>
            <a:ext cx="487150" cy="323219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5" name="Oval 12">
            <a:extLst>
              <a:ext uri="{FF2B5EF4-FFF2-40B4-BE49-F238E27FC236}">
                <a16:creationId xmlns:a16="http://schemas.microsoft.com/office/drawing/2014/main" id="{77B54C7C-4AA8-4F68-9314-C32D9FBF9F4F}"/>
              </a:ext>
            </a:extLst>
          </p:cNvPr>
          <p:cNvSpPr/>
          <p:nvPr/>
        </p:nvSpPr>
        <p:spPr>
          <a:xfrm>
            <a:off x="492030" y="464139"/>
            <a:ext cx="720000" cy="7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67" name="Rectangle 30">
            <a:extLst>
              <a:ext uri="{FF2B5EF4-FFF2-40B4-BE49-F238E27FC236}">
                <a16:creationId xmlns:a16="http://schemas.microsoft.com/office/drawing/2014/main" id="{7A8563A8-4CE6-4A64-9DE0-2C8FFD22EEFC}"/>
              </a:ext>
            </a:extLst>
          </p:cNvPr>
          <p:cNvSpPr/>
          <p:nvPr/>
        </p:nvSpPr>
        <p:spPr>
          <a:xfrm>
            <a:off x="676014" y="646106"/>
            <a:ext cx="362220" cy="35606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4208239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5059F7-C058-42DA-9701-5DA779407A7C}"/>
              </a:ext>
            </a:extLst>
          </p:cNvPr>
          <p:cNvSpPr/>
          <p:nvPr/>
        </p:nvSpPr>
        <p:spPr>
          <a:xfrm>
            <a:off x="980300" y="1360147"/>
            <a:ext cx="2202428" cy="1069545"/>
          </a:xfrm>
          <a:prstGeom prst="rect">
            <a:avLst/>
          </a:prstGeom>
          <a:gradFill>
            <a:gsLst>
              <a:gs pos="0">
                <a:schemeClr val="accent1">
                  <a:lumMod val="83000"/>
                </a:schemeClr>
              </a:gs>
              <a:gs pos="100000">
                <a:schemeClr val="accent1">
                  <a:lumMod val="8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BF005627-D8C3-4972-8A14-F05EB8727540}"/>
              </a:ext>
            </a:extLst>
          </p:cNvPr>
          <p:cNvSpPr/>
          <p:nvPr/>
        </p:nvSpPr>
        <p:spPr>
          <a:xfrm>
            <a:off x="1335654" y="1310705"/>
            <a:ext cx="10175028" cy="1175412"/>
          </a:xfrm>
          <a:prstGeom prst="roundRect">
            <a:avLst>
              <a:gd name="adj" fmla="val 532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Isosceles Triangle 3">
            <a:extLst>
              <a:ext uri="{FF2B5EF4-FFF2-40B4-BE49-F238E27FC236}">
                <a16:creationId xmlns:a16="http://schemas.microsoft.com/office/drawing/2014/main" id="{C6096476-35DA-4E54-90C4-45C85E47236E}"/>
              </a:ext>
            </a:extLst>
          </p:cNvPr>
          <p:cNvSpPr/>
          <p:nvPr/>
        </p:nvSpPr>
        <p:spPr>
          <a:xfrm rot="5400000">
            <a:off x="765120" y="1323454"/>
            <a:ext cx="1070443" cy="1143829"/>
          </a:xfrm>
          <a:custGeom>
            <a:avLst/>
            <a:gdLst/>
            <a:ahLst/>
            <a:cxnLst/>
            <a:rect l="l" t="t" r="r" b="b"/>
            <a:pathLst>
              <a:path w="1886866" h="2016224">
                <a:moveTo>
                  <a:pt x="943433" y="0"/>
                </a:moveTo>
                <a:lnTo>
                  <a:pt x="1886866" y="1584176"/>
                </a:lnTo>
                <a:cubicBezTo>
                  <a:pt x="1683465" y="1844743"/>
                  <a:pt x="1336825" y="2016224"/>
                  <a:pt x="943433" y="2016224"/>
                </a:cubicBezTo>
                <a:cubicBezTo>
                  <a:pt x="550041" y="2016224"/>
                  <a:pt x="203402" y="1844743"/>
                  <a:pt x="0" y="15841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DA509197-BA26-4A8D-8878-D9D9EEDD9FCB}"/>
              </a:ext>
            </a:extLst>
          </p:cNvPr>
          <p:cNvSpPr/>
          <p:nvPr/>
        </p:nvSpPr>
        <p:spPr>
          <a:xfrm>
            <a:off x="4811247" y="1304054"/>
            <a:ext cx="6699435" cy="1182063"/>
          </a:xfrm>
          <a:custGeom>
            <a:avLst/>
            <a:gdLst/>
            <a:ahLst/>
            <a:cxnLst/>
            <a:rect l="l" t="t" r="r" b="b"/>
            <a:pathLst>
              <a:path w="5264968" h="1008113">
                <a:moveTo>
                  <a:pt x="0" y="0"/>
                </a:moveTo>
                <a:lnTo>
                  <a:pt x="5211246" y="0"/>
                </a:lnTo>
                <a:cubicBezTo>
                  <a:pt x="5240916" y="0"/>
                  <a:pt x="5264968" y="24052"/>
                  <a:pt x="5264968" y="53722"/>
                </a:cubicBezTo>
                <a:lnTo>
                  <a:pt x="5264968" y="954391"/>
                </a:lnTo>
                <a:cubicBezTo>
                  <a:pt x="5264968" y="984061"/>
                  <a:pt x="5240916" y="1008113"/>
                  <a:pt x="5211246" y="1008113"/>
                </a:cubicBezTo>
                <a:lnTo>
                  <a:pt x="0" y="10081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7" name="그룹 4">
            <a:extLst>
              <a:ext uri="{FF2B5EF4-FFF2-40B4-BE49-F238E27FC236}">
                <a16:creationId xmlns:a16="http://schemas.microsoft.com/office/drawing/2014/main" id="{C7A7867B-6EBA-4712-AD9E-2F946A908C43}"/>
              </a:ext>
            </a:extLst>
          </p:cNvPr>
          <p:cNvGrpSpPr/>
          <p:nvPr/>
        </p:nvGrpSpPr>
        <p:grpSpPr>
          <a:xfrm>
            <a:off x="2062599" y="1616181"/>
            <a:ext cx="3155373" cy="543285"/>
            <a:chOff x="2131831" y="2171991"/>
            <a:chExt cx="3155373" cy="54328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2FA1B5-D289-49AC-B5DF-13C814AC50BF}"/>
                </a:ext>
              </a:extLst>
            </p:cNvPr>
            <p:cNvSpPr txBox="1"/>
            <p:nvPr/>
          </p:nvSpPr>
          <p:spPr>
            <a:xfrm>
              <a:off x="2131831" y="2438277"/>
              <a:ext cx="2539215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03E985-4588-46FA-A569-C60F2775F8FE}"/>
                </a:ext>
              </a:extLst>
            </p:cNvPr>
            <p:cNvSpPr txBox="1"/>
            <p:nvPr/>
          </p:nvSpPr>
          <p:spPr>
            <a:xfrm>
              <a:off x="2736885" y="2171991"/>
              <a:ext cx="2550319" cy="523220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r>
                <a:rPr lang="ru-RU" altLang="ko-KR" sz="2800" b="1" dirty="0">
                  <a:latin typeface="Montserrat SemiBold" panose="00000700000000000000" pitchFamily="2" charset="-52"/>
                </a:rPr>
                <a:t>ЖКХ</a:t>
              </a:r>
              <a:endParaRPr lang="ko-KR" altLang="en-US" sz="2800" b="1" dirty="0">
                <a:latin typeface="Montserrat SemiBold" panose="00000700000000000000" pitchFamily="2" charset="-52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0F57A78-B2A0-424C-A9CE-BC9B55AD4B7C}"/>
              </a:ext>
            </a:extLst>
          </p:cNvPr>
          <p:cNvSpPr txBox="1"/>
          <p:nvPr/>
        </p:nvSpPr>
        <p:spPr>
          <a:xfrm>
            <a:off x="4865712" y="1342296"/>
            <a:ext cx="2192223" cy="138499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ru-RU" altLang="ko-KR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Отремонтировать </a:t>
            </a:r>
          </a:p>
          <a:p>
            <a:r>
              <a:rPr lang="ru-RU" altLang="ko-KR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сети теплоснабжения по программе 60+ </a:t>
            </a:r>
          </a:p>
          <a:p>
            <a:r>
              <a:rPr lang="ru-RU" altLang="ko-KR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или в рамках. концессии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D34E5D-00E0-4CCE-B63F-288A40818C53}"/>
              </a:ext>
            </a:extLst>
          </p:cNvPr>
          <p:cNvSpPr txBox="1"/>
          <p:nvPr/>
        </p:nvSpPr>
        <p:spPr>
          <a:xfrm>
            <a:off x="7025985" y="1394664"/>
            <a:ext cx="1827919" cy="95410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ru-RU" altLang="ko-KR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Построить муниципальную баню на левом берегу.</a:t>
            </a:r>
            <a:endParaRPr lang="ko-KR" altLang="en-US" sz="14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A726BC-840C-4942-84BF-1A20846DBE3F}"/>
              </a:ext>
            </a:extLst>
          </p:cNvPr>
          <p:cNvSpPr txBox="1"/>
          <p:nvPr/>
        </p:nvSpPr>
        <p:spPr>
          <a:xfrm>
            <a:off x="9218208" y="1394664"/>
            <a:ext cx="2463173" cy="95410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ru-RU" altLang="ko-KR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Построить колодцы, площадки ТКО, газифицировать территорию района.</a:t>
            </a:r>
            <a:endParaRPr lang="ko-KR" altLang="en-US" sz="14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8D8E7F1-8CA9-4E97-8304-F79DC9B97D3C}"/>
              </a:ext>
            </a:extLst>
          </p:cNvPr>
          <p:cNvCxnSpPr/>
          <p:nvPr/>
        </p:nvCxnSpPr>
        <p:spPr>
          <a:xfrm>
            <a:off x="7013943" y="1551879"/>
            <a:ext cx="0" cy="73300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54AD4C-C2CE-40BA-B1ED-B34B734C3DD1}"/>
              </a:ext>
            </a:extLst>
          </p:cNvPr>
          <p:cNvCxnSpPr/>
          <p:nvPr/>
        </p:nvCxnSpPr>
        <p:spPr>
          <a:xfrm>
            <a:off x="9092173" y="1562579"/>
            <a:ext cx="0" cy="73300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AFFB2D1-CD56-4B39-A019-2D44F7C49E5A}"/>
              </a:ext>
            </a:extLst>
          </p:cNvPr>
          <p:cNvSpPr/>
          <p:nvPr/>
        </p:nvSpPr>
        <p:spPr>
          <a:xfrm>
            <a:off x="980300" y="2825574"/>
            <a:ext cx="2202428" cy="10695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3" name="Rounded Rectangle 31">
            <a:extLst>
              <a:ext uri="{FF2B5EF4-FFF2-40B4-BE49-F238E27FC236}">
                <a16:creationId xmlns:a16="http://schemas.microsoft.com/office/drawing/2014/main" id="{E749495B-299B-45F9-89AE-1D55C8DFD383}"/>
              </a:ext>
            </a:extLst>
          </p:cNvPr>
          <p:cNvSpPr/>
          <p:nvPr/>
        </p:nvSpPr>
        <p:spPr>
          <a:xfrm>
            <a:off x="1335655" y="2776132"/>
            <a:ext cx="10175026" cy="1175412"/>
          </a:xfrm>
          <a:prstGeom prst="roundRect">
            <a:avLst>
              <a:gd name="adj" fmla="val 532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4" name="Isosceles Triangle 3">
            <a:extLst>
              <a:ext uri="{FF2B5EF4-FFF2-40B4-BE49-F238E27FC236}">
                <a16:creationId xmlns:a16="http://schemas.microsoft.com/office/drawing/2014/main" id="{1BBECF0A-3C60-44AE-B80E-80C2D289A72D}"/>
              </a:ext>
            </a:extLst>
          </p:cNvPr>
          <p:cNvSpPr/>
          <p:nvPr/>
        </p:nvSpPr>
        <p:spPr>
          <a:xfrm rot="5400000">
            <a:off x="765120" y="2788881"/>
            <a:ext cx="1070443" cy="1143829"/>
          </a:xfrm>
          <a:custGeom>
            <a:avLst/>
            <a:gdLst/>
            <a:ahLst/>
            <a:cxnLst/>
            <a:rect l="l" t="t" r="r" b="b"/>
            <a:pathLst>
              <a:path w="1886866" h="2016224">
                <a:moveTo>
                  <a:pt x="943433" y="0"/>
                </a:moveTo>
                <a:lnTo>
                  <a:pt x="1886866" y="1584176"/>
                </a:lnTo>
                <a:cubicBezTo>
                  <a:pt x="1683465" y="1844743"/>
                  <a:pt x="1336825" y="2016224"/>
                  <a:pt x="943433" y="2016224"/>
                </a:cubicBezTo>
                <a:cubicBezTo>
                  <a:pt x="550041" y="2016224"/>
                  <a:pt x="203402" y="1844743"/>
                  <a:pt x="0" y="158417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62797222-CECE-4FA0-BD9F-45D9C7D802BE}"/>
              </a:ext>
            </a:extLst>
          </p:cNvPr>
          <p:cNvSpPr/>
          <p:nvPr/>
        </p:nvSpPr>
        <p:spPr>
          <a:xfrm>
            <a:off x="4811247" y="2769481"/>
            <a:ext cx="6699434" cy="1182063"/>
          </a:xfrm>
          <a:custGeom>
            <a:avLst/>
            <a:gdLst/>
            <a:ahLst/>
            <a:cxnLst/>
            <a:rect l="l" t="t" r="r" b="b"/>
            <a:pathLst>
              <a:path w="5264968" h="1008113">
                <a:moveTo>
                  <a:pt x="0" y="0"/>
                </a:moveTo>
                <a:lnTo>
                  <a:pt x="5211246" y="0"/>
                </a:lnTo>
                <a:cubicBezTo>
                  <a:pt x="5240916" y="0"/>
                  <a:pt x="5264968" y="24052"/>
                  <a:pt x="5264968" y="53722"/>
                </a:cubicBezTo>
                <a:lnTo>
                  <a:pt x="5264968" y="954391"/>
                </a:lnTo>
                <a:cubicBezTo>
                  <a:pt x="5264968" y="984061"/>
                  <a:pt x="5240916" y="1008113"/>
                  <a:pt x="5211246" y="1008113"/>
                </a:cubicBezTo>
                <a:lnTo>
                  <a:pt x="0" y="100811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27F2C5-743B-4AA5-9BA0-BED80D4D816C}"/>
              </a:ext>
            </a:extLst>
          </p:cNvPr>
          <p:cNvCxnSpPr/>
          <p:nvPr/>
        </p:nvCxnSpPr>
        <p:spPr>
          <a:xfrm>
            <a:off x="7013943" y="3017306"/>
            <a:ext cx="0" cy="73300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210F495-B430-4DA4-8B8B-41D9AABBD071}"/>
              </a:ext>
            </a:extLst>
          </p:cNvPr>
          <p:cNvCxnSpPr/>
          <p:nvPr/>
        </p:nvCxnSpPr>
        <p:spPr>
          <a:xfrm>
            <a:off x="9092173" y="3028006"/>
            <a:ext cx="0" cy="73300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2494F989-2797-4115-9E00-0FDCF78DCB2B}"/>
              </a:ext>
            </a:extLst>
          </p:cNvPr>
          <p:cNvSpPr/>
          <p:nvPr/>
        </p:nvSpPr>
        <p:spPr>
          <a:xfrm>
            <a:off x="980300" y="4291001"/>
            <a:ext cx="2202428" cy="10695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2" name="Rounded Rectangle 50">
            <a:extLst>
              <a:ext uri="{FF2B5EF4-FFF2-40B4-BE49-F238E27FC236}">
                <a16:creationId xmlns:a16="http://schemas.microsoft.com/office/drawing/2014/main" id="{43420F15-2626-4F39-BDE9-608987FF46B0}"/>
              </a:ext>
            </a:extLst>
          </p:cNvPr>
          <p:cNvSpPr/>
          <p:nvPr/>
        </p:nvSpPr>
        <p:spPr>
          <a:xfrm>
            <a:off x="1335654" y="4241559"/>
            <a:ext cx="10175027" cy="1175412"/>
          </a:xfrm>
          <a:prstGeom prst="roundRect">
            <a:avLst>
              <a:gd name="adj" fmla="val 532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3" name="Isosceles Triangle 3">
            <a:extLst>
              <a:ext uri="{FF2B5EF4-FFF2-40B4-BE49-F238E27FC236}">
                <a16:creationId xmlns:a16="http://schemas.microsoft.com/office/drawing/2014/main" id="{A255125B-620B-4176-9830-531AAC030223}"/>
              </a:ext>
            </a:extLst>
          </p:cNvPr>
          <p:cNvSpPr/>
          <p:nvPr/>
        </p:nvSpPr>
        <p:spPr>
          <a:xfrm rot="5400000">
            <a:off x="765120" y="4254308"/>
            <a:ext cx="1070443" cy="1143829"/>
          </a:xfrm>
          <a:custGeom>
            <a:avLst/>
            <a:gdLst/>
            <a:ahLst/>
            <a:cxnLst/>
            <a:rect l="l" t="t" r="r" b="b"/>
            <a:pathLst>
              <a:path w="1886866" h="2016224">
                <a:moveTo>
                  <a:pt x="943433" y="0"/>
                </a:moveTo>
                <a:lnTo>
                  <a:pt x="1886866" y="1584176"/>
                </a:lnTo>
                <a:cubicBezTo>
                  <a:pt x="1683465" y="1844743"/>
                  <a:pt x="1336825" y="2016224"/>
                  <a:pt x="943433" y="2016224"/>
                </a:cubicBezTo>
                <a:cubicBezTo>
                  <a:pt x="550041" y="2016224"/>
                  <a:pt x="203402" y="1844743"/>
                  <a:pt x="0" y="15841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4" name="Rounded Rectangle 9">
            <a:extLst>
              <a:ext uri="{FF2B5EF4-FFF2-40B4-BE49-F238E27FC236}">
                <a16:creationId xmlns:a16="http://schemas.microsoft.com/office/drawing/2014/main" id="{89C8D100-05CB-4365-BCD4-06A780F82432}"/>
              </a:ext>
            </a:extLst>
          </p:cNvPr>
          <p:cNvSpPr/>
          <p:nvPr/>
        </p:nvSpPr>
        <p:spPr>
          <a:xfrm>
            <a:off x="4811247" y="4234908"/>
            <a:ext cx="6699434" cy="1182063"/>
          </a:xfrm>
          <a:custGeom>
            <a:avLst/>
            <a:gdLst/>
            <a:ahLst/>
            <a:cxnLst/>
            <a:rect l="l" t="t" r="r" b="b"/>
            <a:pathLst>
              <a:path w="5264968" h="1008113">
                <a:moveTo>
                  <a:pt x="0" y="0"/>
                </a:moveTo>
                <a:lnTo>
                  <a:pt x="5211246" y="0"/>
                </a:lnTo>
                <a:cubicBezTo>
                  <a:pt x="5240916" y="0"/>
                  <a:pt x="5264968" y="24052"/>
                  <a:pt x="5264968" y="53722"/>
                </a:cubicBezTo>
                <a:lnTo>
                  <a:pt x="5264968" y="954391"/>
                </a:lnTo>
                <a:cubicBezTo>
                  <a:pt x="5264968" y="984061"/>
                  <a:pt x="5240916" y="1008113"/>
                  <a:pt x="5211246" y="1008113"/>
                </a:cubicBezTo>
                <a:lnTo>
                  <a:pt x="0" y="10081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0701284-6582-4EA6-97E9-9092C6F47EB5}"/>
              </a:ext>
            </a:extLst>
          </p:cNvPr>
          <p:cNvCxnSpPr/>
          <p:nvPr/>
        </p:nvCxnSpPr>
        <p:spPr>
          <a:xfrm>
            <a:off x="7013943" y="4482733"/>
            <a:ext cx="0" cy="73300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F357AEB-48DA-41AB-8916-B077721778D9}"/>
              </a:ext>
            </a:extLst>
          </p:cNvPr>
          <p:cNvCxnSpPr/>
          <p:nvPr/>
        </p:nvCxnSpPr>
        <p:spPr>
          <a:xfrm>
            <a:off x="9092173" y="4493433"/>
            <a:ext cx="0" cy="73300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D194AC8-B82C-46AE-B869-50F79E20EB5C}"/>
              </a:ext>
            </a:extLst>
          </p:cNvPr>
          <p:cNvSpPr txBox="1"/>
          <p:nvPr/>
        </p:nvSpPr>
        <p:spPr>
          <a:xfrm>
            <a:off x="1965741" y="2936336"/>
            <a:ext cx="2550319" cy="954107"/>
          </a:xfrm>
          <a:prstGeom prst="rect">
            <a:avLst/>
          </a:prstGeom>
          <a:noFill/>
        </p:spPr>
        <p:txBody>
          <a:bodyPr wrap="square" lIns="108000" rIns="108000" rtlCol="0" anchor="ctr">
            <a:spAutoFit/>
          </a:bodyPr>
          <a:lstStyle/>
          <a:p>
            <a:pPr algn="ctr"/>
            <a:r>
              <a:rPr lang="ru-RU" altLang="ko-KR" sz="2800" b="1" dirty="0">
                <a:latin typeface="Montserrat SemiBold" panose="00000700000000000000" pitchFamily="2" charset="-52"/>
              </a:rPr>
              <a:t>Жилищный фонд</a:t>
            </a:r>
            <a:endParaRPr lang="ko-KR" altLang="en-US" sz="2800" b="1" dirty="0">
              <a:latin typeface="Montserrat SemiBold" panose="00000700000000000000" pitchFamily="2" charset="-52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6A0A31A-25DD-4572-AB95-11FB37FDF8D6}"/>
              </a:ext>
            </a:extLst>
          </p:cNvPr>
          <p:cNvSpPr txBox="1"/>
          <p:nvPr/>
        </p:nvSpPr>
        <p:spPr>
          <a:xfrm>
            <a:off x="1798291" y="4493433"/>
            <a:ext cx="2550319" cy="523220"/>
          </a:xfrm>
          <a:prstGeom prst="rect">
            <a:avLst/>
          </a:prstGeom>
          <a:noFill/>
        </p:spPr>
        <p:txBody>
          <a:bodyPr wrap="square" lIns="108000" rIns="108000" rtlCol="0" anchor="ctr">
            <a:spAutoFit/>
          </a:bodyPr>
          <a:lstStyle/>
          <a:p>
            <a:pPr algn="ctr"/>
            <a:r>
              <a:rPr lang="ru-RU" altLang="ko-KR" sz="2800" b="1" dirty="0">
                <a:latin typeface="Montserrat SemiBold" panose="00000700000000000000" pitchFamily="2" charset="-52"/>
              </a:rPr>
              <a:t>Экология</a:t>
            </a:r>
            <a:endParaRPr lang="ko-KR" altLang="en-US" sz="2800" b="1" dirty="0">
              <a:latin typeface="Montserrat SemiBold" panose="00000700000000000000" pitchFamily="2" charset="-52"/>
            </a:endParaRPr>
          </a:p>
        </p:txBody>
      </p:sp>
      <p:sp>
        <p:nvSpPr>
          <p:cNvPr id="63" name="Block Arc 41">
            <a:extLst>
              <a:ext uri="{FF2B5EF4-FFF2-40B4-BE49-F238E27FC236}">
                <a16:creationId xmlns:a16="http://schemas.microsoft.com/office/drawing/2014/main" id="{E15F399D-71D1-4233-A34A-CCC38E77B9DC}"/>
              </a:ext>
            </a:extLst>
          </p:cNvPr>
          <p:cNvSpPr/>
          <p:nvPr/>
        </p:nvSpPr>
        <p:spPr>
          <a:xfrm>
            <a:off x="866972" y="4627968"/>
            <a:ext cx="437752" cy="434250"/>
          </a:xfrm>
          <a:custGeom>
            <a:avLst/>
            <a:gdLst/>
            <a:ahLst/>
            <a:cxnLst/>
            <a:rect l="l" t="t" r="r" b="b"/>
            <a:pathLst>
              <a:path w="2844151" h="288018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4" name="Oval 6">
            <a:extLst>
              <a:ext uri="{FF2B5EF4-FFF2-40B4-BE49-F238E27FC236}">
                <a16:creationId xmlns:a16="http://schemas.microsoft.com/office/drawing/2014/main" id="{024855CB-7DA9-48CA-BBF6-9D1E17F29519}"/>
              </a:ext>
            </a:extLst>
          </p:cNvPr>
          <p:cNvSpPr/>
          <p:nvPr/>
        </p:nvSpPr>
        <p:spPr>
          <a:xfrm>
            <a:off x="866972" y="3109026"/>
            <a:ext cx="507960" cy="502639"/>
          </a:xfrm>
          <a:custGeom>
            <a:avLst/>
            <a:gdLst/>
            <a:ahLst/>
            <a:cxnLst/>
            <a:rect l="l" t="t" r="r" b="b"/>
            <a:pathLst>
              <a:path w="3220460" h="3186731">
                <a:moveTo>
                  <a:pt x="1762834" y="1282034"/>
                </a:moveTo>
                <a:lnTo>
                  <a:pt x="273698" y="2771171"/>
                </a:lnTo>
                <a:cubicBezTo>
                  <a:pt x="253145" y="2791724"/>
                  <a:pt x="253145" y="2825048"/>
                  <a:pt x="273698" y="2845601"/>
                </a:cubicBezTo>
                <a:cubicBezTo>
                  <a:pt x="294251" y="2866154"/>
                  <a:pt x="327575" y="2866154"/>
                  <a:pt x="348128" y="2845601"/>
                </a:cubicBezTo>
                <a:lnTo>
                  <a:pt x="1830131" y="1363598"/>
                </a:lnTo>
                <a:close/>
                <a:moveTo>
                  <a:pt x="2703218" y="237332"/>
                </a:moveTo>
                <a:cubicBezTo>
                  <a:pt x="2623680" y="237332"/>
                  <a:pt x="2559202" y="301810"/>
                  <a:pt x="2559202" y="381348"/>
                </a:cubicBezTo>
                <a:cubicBezTo>
                  <a:pt x="2559202" y="460886"/>
                  <a:pt x="2623680" y="525364"/>
                  <a:pt x="2703218" y="525364"/>
                </a:cubicBezTo>
                <a:cubicBezTo>
                  <a:pt x="2782756" y="525364"/>
                  <a:pt x="2847234" y="460886"/>
                  <a:pt x="2847234" y="381348"/>
                </a:cubicBezTo>
                <a:cubicBezTo>
                  <a:pt x="2847234" y="301810"/>
                  <a:pt x="2782756" y="237332"/>
                  <a:pt x="2703218" y="237332"/>
                </a:cubicBezTo>
                <a:close/>
                <a:moveTo>
                  <a:pt x="2413103" y="0"/>
                </a:moveTo>
                <a:cubicBezTo>
                  <a:pt x="2858994" y="0"/>
                  <a:pt x="3220460" y="361466"/>
                  <a:pt x="3220460" y="807357"/>
                </a:cubicBezTo>
                <a:cubicBezTo>
                  <a:pt x="3220460" y="1253248"/>
                  <a:pt x="2858994" y="1614714"/>
                  <a:pt x="2413103" y="1614714"/>
                </a:cubicBezTo>
                <a:cubicBezTo>
                  <a:pt x="2305542" y="1614714"/>
                  <a:pt x="2202893" y="1593680"/>
                  <a:pt x="2109223" y="1555067"/>
                </a:cubicBezTo>
                <a:lnTo>
                  <a:pt x="2191945" y="1637789"/>
                </a:lnTo>
                <a:cubicBezTo>
                  <a:pt x="2226856" y="1672699"/>
                  <a:pt x="2226855" y="1729300"/>
                  <a:pt x="2191945" y="1764210"/>
                </a:cubicBezTo>
                <a:lnTo>
                  <a:pt x="2045068" y="1911087"/>
                </a:lnTo>
                <a:cubicBezTo>
                  <a:pt x="2010158" y="1945998"/>
                  <a:pt x="1953557" y="1945998"/>
                  <a:pt x="1918647" y="1911087"/>
                </a:cubicBezTo>
                <a:lnTo>
                  <a:pt x="1799123" y="1791564"/>
                </a:lnTo>
                <a:lnTo>
                  <a:pt x="1749496" y="1841190"/>
                </a:lnTo>
                <a:lnTo>
                  <a:pt x="1832980" y="1924673"/>
                </a:lnTo>
                <a:lnTo>
                  <a:pt x="1761893" y="1995760"/>
                </a:lnTo>
                <a:lnTo>
                  <a:pt x="1678410" y="1912277"/>
                </a:lnTo>
                <a:lnTo>
                  <a:pt x="1650246" y="1940441"/>
                </a:lnTo>
                <a:lnTo>
                  <a:pt x="1735612" y="2025807"/>
                </a:lnTo>
                <a:lnTo>
                  <a:pt x="1573330" y="2188089"/>
                </a:lnTo>
                <a:lnTo>
                  <a:pt x="1487964" y="2102723"/>
                </a:lnTo>
                <a:lnTo>
                  <a:pt x="1451742" y="2138944"/>
                </a:lnTo>
                <a:lnTo>
                  <a:pt x="1537109" y="2224311"/>
                </a:lnTo>
                <a:lnTo>
                  <a:pt x="1374830" y="2386590"/>
                </a:lnTo>
                <a:lnTo>
                  <a:pt x="1289463" y="2301223"/>
                </a:lnTo>
                <a:lnTo>
                  <a:pt x="1225079" y="2365608"/>
                </a:lnTo>
                <a:lnTo>
                  <a:pt x="1310445" y="2450974"/>
                </a:lnTo>
                <a:lnTo>
                  <a:pt x="1239358" y="2522061"/>
                </a:lnTo>
                <a:lnTo>
                  <a:pt x="1153992" y="2436695"/>
                </a:lnTo>
                <a:lnTo>
                  <a:pt x="1104364" y="2486322"/>
                </a:lnTo>
                <a:lnTo>
                  <a:pt x="1189730" y="2571689"/>
                </a:lnTo>
                <a:lnTo>
                  <a:pt x="1034153" y="2727266"/>
                </a:lnTo>
                <a:lnTo>
                  <a:pt x="948787" y="2641900"/>
                </a:lnTo>
                <a:lnTo>
                  <a:pt x="905863" y="2684824"/>
                </a:lnTo>
                <a:lnTo>
                  <a:pt x="991230" y="2770191"/>
                </a:lnTo>
                <a:lnTo>
                  <a:pt x="842353" y="2919067"/>
                </a:lnTo>
                <a:lnTo>
                  <a:pt x="756986" y="2833700"/>
                </a:lnTo>
                <a:lnTo>
                  <a:pt x="692119" y="2898567"/>
                </a:lnTo>
                <a:lnTo>
                  <a:pt x="777486" y="2983934"/>
                </a:lnTo>
                <a:lnTo>
                  <a:pt x="628610" y="3132811"/>
                </a:lnTo>
                <a:lnTo>
                  <a:pt x="618557" y="3122757"/>
                </a:lnTo>
                <a:lnTo>
                  <a:pt x="622830" y="3134825"/>
                </a:lnTo>
                <a:lnTo>
                  <a:pt x="346551" y="3150831"/>
                </a:lnTo>
                <a:lnTo>
                  <a:pt x="0" y="3186731"/>
                </a:lnTo>
                <a:lnTo>
                  <a:pt x="51749" y="2750557"/>
                </a:lnTo>
                <a:lnTo>
                  <a:pt x="48979" y="2747788"/>
                </a:lnTo>
                <a:lnTo>
                  <a:pt x="52495" y="2744272"/>
                </a:lnTo>
                <a:lnTo>
                  <a:pt x="52938" y="2740533"/>
                </a:lnTo>
                <a:lnTo>
                  <a:pt x="54575" y="2742192"/>
                </a:lnTo>
                <a:lnTo>
                  <a:pt x="1671288" y="1125479"/>
                </a:lnTo>
                <a:cubicBezTo>
                  <a:pt x="1628971" y="1027979"/>
                  <a:pt x="1605746" y="920380"/>
                  <a:pt x="1605746" y="807357"/>
                </a:cubicBezTo>
                <a:cubicBezTo>
                  <a:pt x="1605746" y="361466"/>
                  <a:pt x="1967212" y="0"/>
                  <a:pt x="241310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5" name="Oval 25">
            <a:extLst>
              <a:ext uri="{FF2B5EF4-FFF2-40B4-BE49-F238E27FC236}">
                <a16:creationId xmlns:a16="http://schemas.microsoft.com/office/drawing/2014/main" id="{20B5475C-8351-404B-9A56-19A6C0E45C90}"/>
              </a:ext>
            </a:extLst>
          </p:cNvPr>
          <p:cNvSpPr>
            <a:spLocks noChangeAspect="1"/>
          </p:cNvSpPr>
          <p:nvPr/>
        </p:nvSpPr>
        <p:spPr>
          <a:xfrm>
            <a:off x="871266" y="1629654"/>
            <a:ext cx="529090" cy="529812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3C503B9-7C16-45E5-BAFF-ACCD94893BF5}"/>
              </a:ext>
            </a:extLst>
          </p:cNvPr>
          <p:cNvSpPr txBox="1"/>
          <p:nvPr/>
        </p:nvSpPr>
        <p:spPr>
          <a:xfrm>
            <a:off x="7046659" y="2963757"/>
            <a:ext cx="2165116" cy="738664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ru-RU" altLang="ko-KR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Переселить </a:t>
            </a:r>
          </a:p>
          <a:p>
            <a:r>
              <a:rPr lang="ru-RU" altLang="ko-KR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91 семью из аварийного жилья.</a:t>
            </a:r>
            <a:endParaRPr lang="ko-KR" altLang="en-US" sz="14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0735134-BD76-4536-968B-933162FA931A}"/>
              </a:ext>
            </a:extLst>
          </p:cNvPr>
          <p:cNvSpPr txBox="1"/>
          <p:nvPr/>
        </p:nvSpPr>
        <p:spPr>
          <a:xfrm>
            <a:off x="4865712" y="2959404"/>
            <a:ext cx="2463173" cy="95410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ru-RU" altLang="ko-KR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Ввести 93 000 м</a:t>
            </a:r>
            <a:r>
              <a:rPr lang="ru-RU" altLang="ko-KR" sz="1400" b="1" baseline="30000" dirty="0">
                <a:solidFill>
                  <a:schemeClr val="bg1"/>
                </a:solidFill>
                <a:latin typeface="Montserrat" panose="00000500000000000000" pitchFamily="2" charset="-52"/>
              </a:rPr>
              <a:t>2 </a:t>
            </a:r>
            <a:r>
              <a:rPr lang="ru-RU" altLang="ko-KR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</a:p>
          <a:p>
            <a:r>
              <a:rPr lang="ru-RU" altLang="ko-KR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многоквартирных домов и ИЖС.</a:t>
            </a:r>
          </a:p>
          <a:p>
            <a:endParaRPr lang="ko-KR" altLang="en-US" sz="14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F33F85E-A1E4-487E-9146-F90C72B3A496}"/>
              </a:ext>
            </a:extLst>
          </p:cNvPr>
          <p:cNvSpPr txBox="1"/>
          <p:nvPr/>
        </p:nvSpPr>
        <p:spPr>
          <a:xfrm>
            <a:off x="9100855" y="2968110"/>
            <a:ext cx="2346332" cy="738664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ru-RU" altLang="ko-KR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Провести ремонт </a:t>
            </a:r>
          </a:p>
          <a:p>
            <a:r>
              <a:rPr lang="ru-RU" altLang="ko-KR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24 многоквартирных домов.</a:t>
            </a:r>
            <a:endParaRPr lang="ko-KR" altLang="en-US" sz="14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089E86A-097C-463D-B3E5-1D771D9D8105}"/>
              </a:ext>
            </a:extLst>
          </p:cNvPr>
          <p:cNvSpPr txBox="1"/>
          <p:nvPr/>
        </p:nvSpPr>
        <p:spPr>
          <a:xfrm>
            <a:off x="4865712" y="4486417"/>
            <a:ext cx="2192582" cy="738664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ru-RU" altLang="ko-KR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Ликвидация кисло -гудронных прудов.</a:t>
            </a:r>
          </a:p>
          <a:p>
            <a:endParaRPr lang="ko-KR" altLang="en-US" sz="14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FEDED7B-E620-47A8-B228-31FAD120CCAF}"/>
              </a:ext>
            </a:extLst>
          </p:cNvPr>
          <p:cNvSpPr txBox="1"/>
          <p:nvPr/>
        </p:nvSpPr>
        <p:spPr>
          <a:xfrm>
            <a:off x="7073510" y="4368039"/>
            <a:ext cx="2203054" cy="95410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ru-RU" altLang="ko-KR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Ликвидация несанкционированной свалки 4 ГА </a:t>
            </a:r>
          </a:p>
          <a:p>
            <a:r>
              <a:rPr lang="ru-RU" altLang="ko-KR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на левом берегу.</a:t>
            </a:r>
            <a:endParaRPr lang="ko-KR" altLang="en-US" sz="14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72DE6DF-EE11-4A85-9981-200C07355FEF}"/>
              </a:ext>
            </a:extLst>
          </p:cNvPr>
          <p:cNvSpPr txBox="1"/>
          <p:nvPr/>
        </p:nvSpPr>
        <p:spPr>
          <a:xfrm>
            <a:off x="9304980" y="4482733"/>
            <a:ext cx="2042919" cy="738664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ru-RU" altLang="ko-KR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Реконструкция полигона для ТКО у д. Ильинское.</a:t>
            </a:r>
            <a:endParaRPr lang="ko-KR" altLang="en-US" sz="14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62915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3F6E4F5-498A-4B30-95DD-4D1128B779C9}"/>
              </a:ext>
            </a:extLst>
          </p:cNvPr>
          <p:cNvSpPr txBox="1">
            <a:spLocks/>
          </p:cNvSpPr>
          <p:nvPr/>
        </p:nvSpPr>
        <p:spPr>
          <a:xfrm>
            <a:off x="505866" y="303041"/>
            <a:ext cx="6577174" cy="724247"/>
          </a:xfrm>
          <a:prstGeom prst="rect">
            <a:avLst/>
          </a:prstGeom>
        </p:spPr>
        <p:txBody>
          <a:bodyPr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54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Благоустройство</a:t>
            </a:r>
            <a:endParaRPr lang="en-US" sz="54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12" name="Oval 25">
            <a:extLst>
              <a:ext uri="{FF2B5EF4-FFF2-40B4-BE49-F238E27FC236}">
                <a16:creationId xmlns:a16="http://schemas.microsoft.com/office/drawing/2014/main" id="{F8B6133C-B0E5-4406-B4A4-3CD7CA1DB0D8}"/>
              </a:ext>
            </a:extLst>
          </p:cNvPr>
          <p:cNvSpPr/>
          <p:nvPr/>
        </p:nvSpPr>
        <p:spPr>
          <a:xfrm>
            <a:off x="966011" y="4443407"/>
            <a:ext cx="754393" cy="754393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 dirty="0"/>
          </a:p>
        </p:txBody>
      </p:sp>
      <p:sp>
        <p:nvSpPr>
          <p:cNvPr id="13" name="Oval 26">
            <a:extLst>
              <a:ext uri="{FF2B5EF4-FFF2-40B4-BE49-F238E27FC236}">
                <a16:creationId xmlns:a16="http://schemas.microsoft.com/office/drawing/2014/main" id="{00530637-5665-4A8E-9B3A-9D486C548792}"/>
              </a:ext>
            </a:extLst>
          </p:cNvPr>
          <p:cNvSpPr/>
          <p:nvPr/>
        </p:nvSpPr>
        <p:spPr>
          <a:xfrm>
            <a:off x="4727836" y="4443406"/>
            <a:ext cx="754393" cy="754393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 dirty="0"/>
          </a:p>
        </p:txBody>
      </p:sp>
      <p:sp>
        <p:nvSpPr>
          <p:cNvPr id="14" name="Oval 27">
            <a:extLst>
              <a:ext uri="{FF2B5EF4-FFF2-40B4-BE49-F238E27FC236}">
                <a16:creationId xmlns:a16="http://schemas.microsoft.com/office/drawing/2014/main" id="{053C5864-FBC4-4E4A-9086-1DA5BBB3E924}"/>
              </a:ext>
            </a:extLst>
          </p:cNvPr>
          <p:cNvSpPr/>
          <p:nvPr/>
        </p:nvSpPr>
        <p:spPr>
          <a:xfrm>
            <a:off x="2846924" y="4443406"/>
            <a:ext cx="754393" cy="75439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1E9F94-D1D2-4F91-871E-B378351A8BE4}"/>
              </a:ext>
            </a:extLst>
          </p:cNvPr>
          <p:cNvSpPr txBox="1"/>
          <p:nvPr/>
        </p:nvSpPr>
        <p:spPr>
          <a:xfrm>
            <a:off x="1157643" y="4589770"/>
            <a:ext cx="37112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2400" b="1" dirty="0">
                <a:solidFill>
                  <a:schemeClr val="bg1"/>
                </a:solidFill>
                <a:latin typeface="Montserrat SemiBold" panose="00000700000000000000" pitchFamily="2" charset="-52"/>
                <a:cs typeface="Arial" pitchFamily="34" charset="0"/>
              </a:rPr>
              <a:t>3</a:t>
            </a:r>
            <a:endParaRPr lang="ko-KR" altLang="en-US" sz="2400" b="1" dirty="0">
              <a:solidFill>
                <a:schemeClr val="bg1"/>
              </a:solidFill>
              <a:latin typeface="Montserrat SemiBold" panose="00000700000000000000" pitchFamily="2" charset="-52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2E6583-1687-4DAD-9756-D18B7A899A26}"/>
              </a:ext>
            </a:extLst>
          </p:cNvPr>
          <p:cNvSpPr txBox="1"/>
          <p:nvPr/>
        </p:nvSpPr>
        <p:spPr>
          <a:xfrm>
            <a:off x="4356708" y="4589770"/>
            <a:ext cx="149664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2400" b="1" dirty="0">
                <a:solidFill>
                  <a:schemeClr val="bg1"/>
                </a:solidFill>
                <a:cs typeface="Arial" pitchFamily="34" charset="0"/>
              </a:rPr>
              <a:t>БКД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BFD298DB-4A2F-4B0C-A5B6-670C6628ABD3}"/>
              </a:ext>
            </a:extLst>
          </p:cNvPr>
          <p:cNvSpPr/>
          <p:nvPr/>
        </p:nvSpPr>
        <p:spPr>
          <a:xfrm>
            <a:off x="675043" y="5318162"/>
            <a:ext cx="13363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1600" dirty="0">
                <a:latin typeface="Montserrat" panose="00000500000000000000" pitchFamily="2" charset="-52"/>
              </a:rPr>
              <a:t>Сельских дороги</a:t>
            </a:r>
            <a:endParaRPr lang="en-US" altLang="ko-KR" sz="1600" dirty="0">
              <a:latin typeface="Montserrat" panose="00000500000000000000" pitchFamily="2" charset="-52"/>
            </a:endParaRP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23CC9C83-B283-40AD-A7A8-5C71C7A43DD6}"/>
              </a:ext>
            </a:extLst>
          </p:cNvPr>
          <p:cNvSpPr/>
          <p:nvPr/>
        </p:nvSpPr>
        <p:spPr>
          <a:xfrm>
            <a:off x="2475795" y="5318162"/>
            <a:ext cx="1496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1600" dirty="0">
                <a:latin typeface="Montserrat" panose="00000500000000000000" pitchFamily="2" charset="-52"/>
              </a:rPr>
              <a:t>Дороги до социальных объектов</a:t>
            </a:r>
            <a:endParaRPr lang="en-US" altLang="ko-KR" sz="1600" dirty="0">
              <a:latin typeface="Montserrat" panose="00000500000000000000" pitchFamily="2" charset="-52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8613C605-A676-468E-9879-5063CE52D7B2}"/>
              </a:ext>
            </a:extLst>
          </p:cNvPr>
          <p:cNvSpPr/>
          <p:nvPr/>
        </p:nvSpPr>
        <p:spPr>
          <a:xfrm>
            <a:off x="3794453" y="5318162"/>
            <a:ext cx="26211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1600" dirty="0">
                <a:latin typeface="Montserrat" panose="00000500000000000000" pitchFamily="2" charset="-52"/>
              </a:rPr>
              <a:t>2022 – улица Моторостроителей</a:t>
            </a:r>
          </a:p>
          <a:p>
            <a:pPr algn="ctr"/>
            <a:r>
              <a:rPr lang="ru-RU" altLang="ko-KR" sz="1600" dirty="0">
                <a:latin typeface="Montserrat" panose="00000500000000000000" pitchFamily="2" charset="-52"/>
              </a:rPr>
              <a:t>2023 – улица Розы Люксембург</a:t>
            </a:r>
            <a:endParaRPr lang="en-US" altLang="ko-KR" sz="1600" dirty="0">
              <a:latin typeface="Montserrat" panose="00000500000000000000" pitchFamily="2" charset="-5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44404C-4CD1-4C4F-B982-FF056DEAE0CF}"/>
              </a:ext>
            </a:extLst>
          </p:cNvPr>
          <p:cNvSpPr txBox="1"/>
          <p:nvPr/>
        </p:nvSpPr>
        <p:spPr>
          <a:xfrm>
            <a:off x="675043" y="1147651"/>
            <a:ext cx="9207228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dirty="0">
                <a:solidFill>
                  <a:schemeClr val="bg1"/>
                </a:solidFill>
                <a:latin typeface="Montserrat SemiBold" panose="00000700000000000000" pitchFamily="2" charset="-52"/>
                <a:cs typeface="Arial" pitchFamily="34" charset="0"/>
              </a:rPr>
              <a:t>Планируется благоустроить 40 дворовых территорий до 2024 года. </a:t>
            </a:r>
          </a:p>
          <a:p>
            <a:endParaRPr lang="ru-RU" altLang="ko-KR" dirty="0">
              <a:solidFill>
                <a:schemeClr val="bg1"/>
              </a:solidFill>
              <a:latin typeface="Montserrat SemiBold" panose="00000700000000000000" pitchFamily="2" charset="-52"/>
              <a:cs typeface="Arial" pitchFamily="34" charset="0"/>
            </a:endParaRPr>
          </a:p>
          <a:p>
            <a:r>
              <a:rPr lang="ru-RU" altLang="ko-KR" dirty="0">
                <a:solidFill>
                  <a:schemeClr val="bg1"/>
                </a:solidFill>
                <a:latin typeface="Montserrat SemiBold" panose="00000700000000000000" pitchFamily="2" charset="-52"/>
                <a:cs typeface="Arial" pitchFamily="34" charset="0"/>
              </a:rPr>
              <a:t>В 2022 году будет сделано 32 двора, установлено </a:t>
            </a:r>
          </a:p>
          <a:p>
            <a:r>
              <a:rPr lang="ru-RU" altLang="ko-KR" dirty="0">
                <a:solidFill>
                  <a:schemeClr val="bg1"/>
                </a:solidFill>
                <a:latin typeface="Montserrat SemiBold" panose="00000700000000000000" pitchFamily="2" charset="-52"/>
                <a:cs typeface="Arial" pitchFamily="34" charset="0"/>
              </a:rPr>
              <a:t>15 игровых площадок и 2 площадки для выгула собак.</a:t>
            </a:r>
          </a:p>
          <a:p>
            <a:endParaRPr lang="ru-RU" altLang="ko-KR" dirty="0">
              <a:solidFill>
                <a:schemeClr val="bg1"/>
              </a:solidFill>
              <a:latin typeface="Montserrat SemiBold" panose="00000700000000000000" pitchFamily="2" charset="-52"/>
              <a:cs typeface="Arial" pitchFamily="34" charset="0"/>
            </a:endParaRPr>
          </a:p>
          <a:p>
            <a:r>
              <a:rPr lang="ru-RU" altLang="ko-KR" dirty="0">
                <a:solidFill>
                  <a:schemeClr val="bg1"/>
                </a:solidFill>
                <a:latin typeface="Montserrat SemiBold" panose="00000700000000000000" pitchFamily="2" charset="-52"/>
                <a:cs typeface="Arial" pitchFamily="34" charset="0"/>
              </a:rPr>
              <a:t>В 2022 году выполнить благоустройство территории у ЗАГС.</a:t>
            </a:r>
            <a:endParaRPr lang="ko-KR" altLang="en-US" dirty="0">
              <a:solidFill>
                <a:schemeClr val="bg1"/>
              </a:solidFill>
              <a:latin typeface="Montserrat SemiBold" panose="00000700000000000000" pitchFamily="2" charset="-52"/>
              <a:cs typeface="Arial" pitchFamily="34" charset="0"/>
            </a:endParaRPr>
          </a:p>
        </p:txBody>
      </p:sp>
      <p:pic>
        <p:nvPicPr>
          <p:cNvPr id="17" name="Рисунок 16" descr="Изображение выглядит как трава, внешний, земля, скамейка&#10;&#10;Автоматически созданное описание">
            <a:extLst>
              <a:ext uri="{FF2B5EF4-FFF2-40B4-BE49-F238E27FC236}">
                <a16:creationId xmlns:a16="http://schemas.microsoft.com/office/drawing/2014/main" id="{086FEB37-BFD1-4D84-A3C3-FCE595795FE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5" r="26115"/>
          <a:stretch>
            <a:fillRect/>
          </a:stretch>
        </p:blipFill>
        <p:spPr/>
      </p:pic>
      <p:pic>
        <p:nvPicPr>
          <p:cNvPr id="4" name="Рисунок 3" descr="Изображение выглядит как дорога, сцена,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A4F39CE4-081E-4DBD-A3BB-87D1AE67C5DA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2" r="20632"/>
          <a:stretch>
            <a:fillRect/>
          </a:stretch>
        </p:blipFill>
        <p:spPr/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8632803-DE16-4C9C-BD9D-2FF0FDB99F9E}"/>
              </a:ext>
            </a:extLst>
          </p:cNvPr>
          <p:cNvSpPr txBox="1"/>
          <p:nvPr/>
        </p:nvSpPr>
        <p:spPr>
          <a:xfrm>
            <a:off x="2475795" y="4597951"/>
            <a:ext cx="149664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2400" b="1" dirty="0">
                <a:solidFill>
                  <a:schemeClr val="bg1"/>
                </a:solidFill>
                <a:latin typeface="Montserrat SemiBold" panose="00000700000000000000" pitchFamily="2" charset="-52"/>
                <a:cs typeface="Arial" pitchFamily="34" charset="0"/>
              </a:rPr>
              <a:t>2</a:t>
            </a:r>
            <a:endParaRPr lang="ko-KR" altLang="en-US" sz="2400" b="1" dirty="0">
              <a:solidFill>
                <a:schemeClr val="bg1"/>
              </a:solidFill>
              <a:latin typeface="Montserrat SemiBold" panose="00000700000000000000" pitchFamily="2" charset="-52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2F0DAA-C030-4A6E-AB4E-F4957E70310C}"/>
              </a:ext>
            </a:extLst>
          </p:cNvPr>
          <p:cNvSpPr txBox="1"/>
          <p:nvPr/>
        </p:nvSpPr>
        <p:spPr>
          <a:xfrm>
            <a:off x="675043" y="2896841"/>
            <a:ext cx="30654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Дороги</a:t>
            </a:r>
            <a:endParaRPr lang="ru-RU" sz="5400" dirty="0">
              <a:latin typeface="Montserrat SemiBold" panose="000007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28849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 descr="Изображение выглядит как снег, внешний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63B967D2-FD52-44B6-BF5C-A28C11D43E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41"/>
          <a:stretch/>
        </p:blipFill>
        <p:spPr>
          <a:xfrm>
            <a:off x="-21480" y="3231978"/>
            <a:ext cx="6669074" cy="3626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текст, дерево, внешний, снег&#10;&#10;Автоматически созданное описание">
            <a:extLst>
              <a:ext uri="{FF2B5EF4-FFF2-40B4-BE49-F238E27FC236}">
                <a16:creationId xmlns:a16="http://schemas.microsoft.com/office/drawing/2014/main" id="{546993A6-C577-48BD-9652-7144205BB7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32"/>
          <a:stretch/>
        </p:blipFill>
        <p:spPr>
          <a:xfrm>
            <a:off x="-21480" y="0"/>
            <a:ext cx="6535630" cy="3406760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1EFC499B-6B36-4F19-AE6E-41C156DCE682}"/>
              </a:ext>
            </a:extLst>
          </p:cNvPr>
          <p:cNvSpPr/>
          <p:nvPr/>
        </p:nvSpPr>
        <p:spPr>
          <a:xfrm flipH="1">
            <a:off x="3313057" y="0"/>
            <a:ext cx="8940980" cy="6858000"/>
          </a:xfrm>
          <a:custGeom>
            <a:avLst/>
            <a:gdLst>
              <a:gd name="connsiteX0" fmla="*/ 8940980 w 8940980"/>
              <a:gd name="connsiteY0" fmla="*/ 0 h 6858000"/>
              <a:gd name="connsiteX1" fmla="*/ 2278043 w 8940980"/>
              <a:gd name="connsiteY1" fmla="*/ 0 h 6858000"/>
              <a:gd name="connsiteX2" fmla="*/ 0 w 8940980"/>
              <a:gd name="connsiteY2" fmla="*/ 5319796 h 6858000"/>
              <a:gd name="connsiteX3" fmla="*/ 0 w 8940980"/>
              <a:gd name="connsiteY3" fmla="*/ 6858000 h 6858000"/>
              <a:gd name="connsiteX4" fmla="*/ 6004247 w 89409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40980" h="6858000">
                <a:moveTo>
                  <a:pt x="8940980" y="0"/>
                </a:moveTo>
                <a:lnTo>
                  <a:pt x="2278043" y="0"/>
                </a:lnTo>
                <a:lnTo>
                  <a:pt x="0" y="5319796"/>
                </a:lnTo>
                <a:lnTo>
                  <a:pt x="0" y="6858000"/>
                </a:lnTo>
                <a:lnTo>
                  <a:pt x="6004247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5C9091-E2CC-453B-AE70-FBCB4E70649E}"/>
              </a:ext>
            </a:extLst>
          </p:cNvPr>
          <p:cNvSpPr txBox="1"/>
          <p:nvPr/>
        </p:nvSpPr>
        <p:spPr>
          <a:xfrm>
            <a:off x="4351161" y="305255"/>
            <a:ext cx="5565407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5400" dirty="0">
                <a:solidFill>
                  <a:schemeClr val="bg1"/>
                </a:solidFill>
                <a:latin typeface="Montserrat SemiBold" panose="00000700000000000000" pitchFamily="2" charset="-52"/>
                <a:cs typeface="Arial" pitchFamily="34" charset="0"/>
              </a:rPr>
              <a:t>Минстрой РФ</a:t>
            </a:r>
            <a:endParaRPr lang="ko-KR" altLang="en-US" sz="5400" dirty="0">
              <a:solidFill>
                <a:schemeClr val="bg1"/>
              </a:solidFill>
              <a:latin typeface="Montserrat SemiBold" panose="00000700000000000000" pitchFamily="2" charset="-52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C5ED36-8D40-4B78-B6BC-F03C74264789}"/>
              </a:ext>
            </a:extLst>
          </p:cNvPr>
          <p:cNvSpPr txBox="1"/>
          <p:nvPr/>
        </p:nvSpPr>
        <p:spPr>
          <a:xfrm>
            <a:off x="5641264" y="1500744"/>
            <a:ext cx="4507692" cy="9233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ru-RU" altLang="ko-KR" sz="2700" b="1" dirty="0">
                <a:solidFill>
                  <a:schemeClr val="bg1"/>
                </a:solidFill>
                <a:latin typeface="Montserrat" panose="00000500000000000000" pitchFamily="2" charset="-52"/>
                <a:cs typeface="Arial" pitchFamily="34" charset="0"/>
              </a:rPr>
              <a:t>Волжская набережная на правом берегу.</a:t>
            </a:r>
            <a:endParaRPr lang="ko-KR" altLang="en-US" sz="2700" b="1" dirty="0">
              <a:solidFill>
                <a:schemeClr val="bg1"/>
              </a:solidFill>
              <a:latin typeface="Montserrat" panose="00000500000000000000" pitchFamily="2" charset="-52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E7021E-F2A3-48E7-8ECE-C457F15E7944}"/>
              </a:ext>
            </a:extLst>
          </p:cNvPr>
          <p:cNvSpPr txBox="1"/>
          <p:nvPr/>
        </p:nvSpPr>
        <p:spPr>
          <a:xfrm>
            <a:off x="3970158" y="1431363"/>
            <a:ext cx="2042491" cy="1200329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ru-RU" altLang="ko-KR" sz="3600" b="1" dirty="0">
                <a:solidFill>
                  <a:schemeClr val="bg1"/>
                </a:solidFill>
                <a:latin typeface="Montserrat" panose="00000500000000000000" pitchFamily="2" charset="-52"/>
                <a:cs typeface="Arial" pitchFamily="34" charset="0"/>
              </a:rPr>
              <a:t>2018- 2019</a:t>
            </a:r>
            <a:endParaRPr lang="ko-KR" altLang="en-US" sz="3600" b="1" dirty="0">
              <a:solidFill>
                <a:schemeClr val="bg1"/>
              </a:solidFill>
              <a:latin typeface="Montserrat" panose="00000500000000000000" pitchFamily="2" charset="-52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DD5AC9-180A-444A-A011-CE85A5231801}"/>
              </a:ext>
            </a:extLst>
          </p:cNvPr>
          <p:cNvSpPr txBox="1"/>
          <p:nvPr/>
        </p:nvSpPr>
        <p:spPr>
          <a:xfrm>
            <a:off x="6377923" y="3188098"/>
            <a:ext cx="4979438" cy="9233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ru-RU" altLang="ko-KR" sz="2700" b="1" dirty="0">
                <a:solidFill>
                  <a:schemeClr val="bg1"/>
                </a:solidFill>
                <a:latin typeface="Montserrat" panose="00000500000000000000" pitchFamily="2" charset="-52"/>
                <a:cs typeface="Arial" pitchFamily="34" charset="0"/>
              </a:rPr>
              <a:t>Восхождение к Ушакову на левом берегу.</a:t>
            </a:r>
            <a:endParaRPr lang="ko-KR" altLang="en-US" sz="2700" b="1" dirty="0">
              <a:solidFill>
                <a:schemeClr val="bg1"/>
              </a:solidFill>
              <a:latin typeface="Montserrat" panose="00000500000000000000" pitchFamily="2" charset="-52"/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09A621-6ACF-4774-B967-865A20E7C217}"/>
              </a:ext>
            </a:extLst>
          </p:cNvPr>
          <p:cNvSpPr txBox="1"/>
          <p:nvPr/>
        </p:nvSpPr>
        <p:spPr>
          <a:xfrm>
            <a:off x="4835116" y="3049599"/>
            <a:ext cx="1630226" cy="1200329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ru-RU" altLang="ko-KR" sz="3600" b="1" dirty="0">
                <a:solidFill>
                  <a:schemeClr val="bg1"/>
                </a:solidFill>
                <a:latin typeface="Montserrat" panose="00000500000000000000" pitchFamily="2" charset="-52"/>
                <a:cs typeface="Arial" pitchFamily="34" charset="0"/>
              </a:rPr>
              <a:t>2020-2021</a:t>
            </a:r>
            <a:endParaRPr lang="ko-KR" altLang="en-US" sz="3600" b="1" dirty="0">
              <a:solidFill>
                <a:schemeClr val="bg1"/>
              </a:solidFill>
              <a:latin typeface="Montserrat" panose="00000500000000000000" pitchFamily="2" charset="-52"/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1669EA-03DC-4A32-8956-A8D663EBD2C9}"/>
              </a:ext>
            </a:extLst>
          </p:cNvPr>
          <p:cNvSpPr txBox="1"/>
          <p:nvPr/>
        </p:nvSpPr>
        <p:spPr>
          <a:xfrm>
            <a:off x="5357919" y="4854646"/>
            <a:ext cx="1630227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ru-RU" altLang="ko-KR" sz="3600" b="1" dirty="0">
                <a:solidFill>
                  <a:schemeClr val="bg1"/>
                </a:solidFill>
                <a:cs typeface="Arial" pitchFamily="34" charset="0"/>
              </a:rPr>
              <a:t>2022</a:t>
            </a:r>
            <a:endParaRPr lang="ko-KR" altLang="en-US" sz="3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F788F6-5985-463E-BE3D-5AB1A4633A61}"/>
              </a:ext>
            </a:extLst>
          </p:cNvPr>
          <p:cNvSpPr txBox="1"/>
          <p:nvPr/>
        </p:nvSpPr>
        <p:spPr>
          <a:xfrm>
            <a:off x="6709631" y="4508397"/>
            <a:ext cx="5544406" cy="133882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ru-RU" altLang="ko-KR" sz="2700" b="1" dirty="0">
                <a:solidFill>
                  <a:schemeClr val="bg1"/>
                </a:solidFill>
                <a:latin typeface="Montserrat" panose="00000500000000000000" pitchFamily="2" charset="-52"/>
                <a:cs typeface="Arial" pitchFamily="34" charset="0"/>
              </a:rPr>
              <a:t>Заявка на благоустройство Парк отдыха на улице Соборной.</a:t>
            </a:r>
            <a:endParaRPr lang="ko-KR" altLang="en-US" sz="2700" b="1" dirty="0">
              <a:solidFill>
                <a:schemeClr val="bg1"/>
              </a:solidFill>
              <a:latin typeface="Montserrat" panose="00000500000000000000" pitchFamily="2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95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27C3AD5-86B2-4F8C-94F8-3258B713C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35" y="4484289"/>
            <a:ext cx="3560567" cy="2373711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внутренний, пол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A346EC67-332E-4AD1-B6D3-152071C1D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30" y="2213636"/>
            <a:ext cx="3052396" cy="228929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1C0A558-9D33-4E6D-AC0F-EC82CFDF03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445" y="-14562"/>
            <a:ext cx="2974030" cy="22281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111F59-F89C-4DCA-B4D2-91628AF034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51" y="4507652"/>
            <a:ext cx="3133796" cy="23503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60F7E18-8938-4DEC-A91C-4D104AEB85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86445" cy="2239834"/>
          </a:xfrm>
          <a:prstGeom prst="rect">
            <a:avLst/>
          </a:prstGeom>
        </p:spPr>
      </p:pic>
      <p:pic>
        <p:nvPicPr>
          <p:cNvPr id="4" name="Рисунок 3" descr="Изображение выглядит как внутренний, пол, стен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02966560-691C-4BB9-83F6-ACC89AEE8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51" y="2218356"/>
            <a:ext cx="3052396" cy="2289297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66F83094-AF8A-47E9-9DCA-0794E2B6DBA8}"/>
              </a:ext>
            </a:extLst>
          </p:cNvPr>
          <p:cNvSpPr/>
          <p:nvPr/>
        </p:nvSpPr>
        <p:spPr>
          <a:xfrm>
            <a:off x="5077506" y="1835992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3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D8C7E79-BFD2-462B-B0C5-D556B5B8A2C3}"/>
              </a:ext>
            </a:extLst>
          </p:cNvPr>
          <p:cNvSpPr/>
          <p:nvPr/>
        </p:nvSpPr>
        <p:spPr>
          <a:xfrm>
            <a:off x="5077506" y="2937276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4D4EEF03-2CBC-4FBB-8000-8BC505166825}"/>
              </a:ext>
            </a:extLst>
          </p:cNvPr>
          <p:cNvSpPr/>
          <p:nvPr/>
        </p:nvSpPr>
        <p:spPr>
          <a:xfrm>
            <a:off x="5077506" y="4038560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3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0B4D7241-A5BB-422C-8F22-0DC0EE9C44E2}"/>
              </a:ext>
            </a:extLst>
          </p:cNvPr>
          <p:cNvSpPr/>
          <p:nvPr/>
        </p:nvSpPr>
        <p:spPr>
          <a:xfrm>
            <a:off x="5077506" y="5139844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8AAEDA63-A217-43F9-A970-F402AA3ABEE9}"/>
              </a:ext>
            </a:extLst>
          </p:cNvPr>
          <p:cNvSpPr/>
          <p:nvPr/>
        </p:nvSpPr>
        <p:spPr>
          <a:xfrm>
            <a:off x="3000480" y="2906705"/>
            <a:ext cx="2056195" cy="1032243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" fmla="*/ 1632858 w 1632858"/>
              <a:gd name="connsiteY0" fmla="*/ 0 h 957943"/>
              <a:gd name="connsiteX1" fmla="*/ 0 w 1632858"/>
              <a:gd name="connsiteY1" fmla="*/ 957943 h 957943"/>
              <a:gd name="connsiteX2" fmla="*/ 1621972 w 1632858"/>
              <a:gd name="connsiteY2" fmla="*/ 881743 h 957943"/>
              <a:gd name="connsiteX3" fmla="*/ 1632858 w 1632858"/>
              <a:gd name="connsiteY3" fmla="*/ 0 h 957943"/>
              <a:gd name="connsiteX0" fmla="*/ 1632858 w 1654629"/>
              <a:gd name="connsiteY0" fmla="*/ 0 h 957943"/>
              <a:gd name="connsiteX1" fmla="*/ 0 w 1654629"/>
              <a:gd name="connsiteY1" fmla="*/ 957943 h 957943"/>
              <a:gd name="connsiteX2" fmla="*/ 1654629 w 1654629"/>
              <a:gd name="connsiteY2" fmla="*/ 903515 h 957943"/>
              <a:gd name="connsiteX3" fmla="*/ 1632858 w 1654629"/>
              <a:gd name="connsiteY3" fmla="*/ 0 h 957943"/>
              <a:gd name="connsiteX0" fmla="*/ 1643743 w 1654629"/>
              <a:gd name="connsiteY0" fmla="*/ 0 h 979714"/>
              <a:gd name="connsiteX1" fmla="*/ 0 w 1654629"/>
              <a:gd name="connsiteY1" fmla="*/ 979714 h 979714"/>
              <a:gd name="connsiteX2" fmla="*/ 1654629 w 1654629"/>
              <a:gd name="connsiteY2" fmla="*/ 925286 h 979714"/>
              <a:gd name="connsiteX3" fmla="*/ 1643743 w 1654629"/>
              <a:gd name="connsiteY3" fmla="*/ 0 h 979714"/>
              <a:gd name="connsiteX0" fmla="*/ 1630212 w 1654629"/>
              <a:gd name="connsiteY0" fmla="*/ 0 h 947057"/>
              <a:gd name="connsiteX1" fmla="*/ 0 w 1654629"/>
              <a:gd name="connsiteY1" fmla="*/ 947057 h 947057"/>
              <a:gd name="connsiteX2" fmla="*/ 1654629 w 1654629"/>
              <a:gd name="connsiteY2" fmla="*/ 892629 h 947057"/>
              <a:gd name="connsiteX3" fmla="*/ 1630212 w 1654629"/>
              <a:gd name="connsiteY3" fmla="*/ 0 h 947057"/>
              <a:gd name="connsiteX0" fmla="*/ 1657273 w 1657273"/>
              <a:gd name="connsiteY0" fmla="*/ 0 h 968828"/>
              <a:gd name="connsiteX1" fmla="*/ 0 w 1657273"/>
              <a:gd name="connsiteY1" fmla="*/ 968828 h 968828"/>
              <a:gd name="connsiteX2" fmla="*/ 1654629 w 1657273"/>
              <a:gd name="connsiteY2" fmla="*/ 914400 h 968828"/>
              <a:gd name="connsiteX3" fmla="*/ 1657273 w 1657273"/>
              <a:gd name="connsiteY3" fmla="*/ 0 h 968828"/>
              <a:gd name="connsiteX0" fmla="*/ 1684334 w 1684334"/>
              <a:gd name="connsiteY0" fmla="*/ 0 h 990599"/>
              <a:gd name="connsiteX1" fmla="*/ 0 w 1684334"/>
              <a:gd name="connsiteY1" fmla="*/ 990599 h 990599"/>
              <a:gd name="connsiteX2" fmla="*/ 1654629 w 1684334"/>
              <a:gd name="connsiteY2" fmla="*/ 936171 h 990599"/>
              <a:gd name="connsiteX3" fmla="*/ 1684334 w 1684334"/>
              <a:gd name="connsiteY3" fmla="*/ 0 h 990599"/>
              <a:gd name="connsiteX0" fmla="*/ 1589618 w 1654636"/>
              <a:gd name="connsiteY0" fmla="*/ 0 h 947056"/>
              <a:gd name="connsiteX1" fmla="*/ 0 w 1654636"/>
              <a:gd name="connsiteY1" fmla="*/ 947056 h 947056"/>
              <a:gd name="connsiteX2" fmla="*/ 1654629 w 1654636"/>
              <a:gd name="connsiteY2" fmla="*/ 892628 h 947056"/>
              <a:gd name="connsiteX3" fmla="*/ 1589618 w 1654636"/>
              <a:gd name="connsiteY3" fmla="*/ 0 h 947056"/>
              <a:gd name="connsiteX0" fmla="*/ 1603149 w 1654638"/>
              <a:gd name="connsiteY0" fmla="*/ 0 h 979713"/>
              <a:gd name="connsiteX1" fmla="*/ 0 w 1654638"/>
              <a:gd name="connsiteY1" fmla="*/ 979713 h 979713"/>
              <a:gd name="connsiteX2" fmla="*/ 1654629 w 1654638"/>
              <a:gd name="connsiteY2" fmla="*/ 925285 h 979713"/>
              <a:gd name="connsiteX3" fmla="*/ 1603149 w 1654638"/>
              <a:gd name="connsiteY3" fmla="*/ 0 h 979713"/>
              <a:gd name="connsiteX0" fmla="*/ 1603149 w 1627589"/>
              <a:gd name="connsiteY0" fmla="*/ 0 h 979713"/>
              <a:gd name="connsiteX1" fmla="*/ 0 w 1627589"/>
              <a:gd name="connsiteY1" fmla="*/ 979713 h 979713"/>
              <a:gd name="connsiteX2" fmla="*/ 1627568 w 1627589"/>
              <a:gd name="connsiteY2" fmla="*/ 914399 h 979713"/>
              <a:gd name="connsiteX3" fmla="*/ 1603149 w 1627589"/>
              <a:gd name="connsiteY3" fmla="*/ 0 h 979713"/>
              <a:gd name="connsiteX0" fmla="*/ 1603149 w 1611762"/>
              <a:gd name="connsiteY0" fmla="*/ 0 h 979713"/>
              <a:gd name="connsiteX1" fmla="*/ 0 w 1611762"/>
              <a:gd name="connsiteY1" fmla="*/ 979713 h 979713"/>
              <a:gd name="connsiteX2" fmla="*/ 1611709 w 1611762"/>
              <a:gd name="connsiteY2" fmla="*/ 910146 h 979713"/>
              <a:gd name="connsiteX3" fmla="*/ 1603149 w 1611762"/>
              <a:gd name="connsiteY3" fmla="*/ 0 h 979713"/>
              <a:gd name="connsiteX0" fmla="*/ 1581944 w 1611727"/>
              <a:gd name="connsiteY0" fmla="*/ 0 h 979713"/>
              <a:gd name="connsiteX1" fmla="*/ 0 w 1611727"/>
              <a:gd name="connsiteY1" fmla="*/ 979713 h 979713"/>
              <a:gd name="connsiteX2" fmla="*/ 1611709 w 1611727"/>
              <a:gd name="connsiteY2" fmla="*/ 910146 h 979713"/>
              <a:gd name="connsiteX3" fmla="*/ 1581944 w 1611727"/>
              <a:gd name="connsiteY3" fmla="*/ 0 h 979713"/>
              <a:gd name="connsiteX0" fmla="*/ 1581944 w 1586350"/>
              <a:gd name="connsiteY0" fmla="*/ 0 h 979713"/>
              <a:gd name="connsiteX1" fmla="*/ 0 w 1586350"/>
              <a:gd name="connsiteY1" fmla="*/ 979713 h 979713"/>
              <a:gd name="connsiteX2" fmla="*/ 1586263 w 1586350"/>
              <a:gd name="connsiteY2" fmla="*/ 920382 h 979713"/>
              <a:gd name="connsiteX3" fmla="*/ 1581944 w 1586350"/>
              <a:gd name="connsiteY3" fmla="*/ 0 h 979713"/>
              <a:gd name="connsiteX0" fmla="*/ 1581944 w 1586350"/>
              <a:gd name="connsiteY0" fmla="*/ 0 h 979713"/>
              <a:gd name="connsiteX1" fmla="*/ 0 w 1586350"/>
              <a:gd name="connsiteY1" fmla="*/ 979713 h 979713"/>
              <a:gd name="connsiteX2" fmla="*/ 1586263 w 1586350"/>
              <a:gd name="connsiteY2" fmla="*/ 920382 h 979713"/>
              <a:gd name="connsiteX3" fmla="*/ 1581944 w 1586350"/>
              <a:gd name="connsiteY3" fmla="*/ 0 h 979713"/>
              <a:gd name="connsiteX0" fmla="*/ 1581944 w 1582267"/>
              <a:gd name="connsiteY0" fmla="*/ 0 h 979713"/>
              <a:gd name="connsiteX1" fmla="*/ 0 w 1582267"/>
              <a:gd name="connsiteY1" fmla="*/ 979713 h 979713"/>
              <a:gd name="connsiteX2" fmla="*/ 1582022 w 1582267"/>
              <a:gd name="connsiteY2" fmla="*/ 920382 h 979713"/>
              <a:gd name="connsiteX3" fmla="*/ 1581944 w 1582267"/>
              <a:gd name="connsiteY3" fmla="*/ 0 h 979713"/>
              <a:gd name="connsiteX0" fmla="*/ 1581944 w 1582267"/>
              <a:gd name="connsiteY0" fmla="*/ 0 h 972229"/>
              <a:gd name="connsiteX1" fmla="*/ 0 w 1582267"/>
              <a:gd name="connsiteY1" fmla="*/ 972229 h 972229"/>
              <a:gd name="connsiteX2" fmla="*/ 1582022 w 1582267"/>
              <a:gd name="connsiteY2" fmla="*/ 912898 h 972229"/>
              <a:gd name="connsiteX3" fmla="*/ 1581944 w 1582267"/>
              <a:gd name="connsiteY3" fmla="*/ 0 h 972229"/>
              <a:gd name="connsiteX0" fmla="*/ 1577945 w 1582112"/>
              <a:gd name="connsiteY0" fmla="*/ 0 h 974723"/>
              <a:gd name="connsiteX1" fmla="*/ 0 w 1582112"/>
              <a:gd name="connsiteY1" fmla="*/ 974723 h 974723"/>
              <a:gd name="connsiteX2" fmla="*/ 1582022 w 1582112"/>
              <a:gd name="connsiteY2" fmla="*/ 915392 h 974723"/>
              <a:gd name="connsiteX3" fmla="*/ 1577945 w 1582112"/>
              <a:gd name="connsiteY3" fmla="*/ 0 h 974723"/>
              <a:gd name="connsiteX0" fmla="*/ 1575945 w 1582091"/>
              <a:gd name="connsiteY0" fmla="*/ 0 h 969734"/>
              <a:gd name="connsiteX1" fmla="*/ 0 w 1582091"/>
              <a:gd name="connsiteY1" fmla="*/ 969734 h 969734"/>
              <a:gd name="connsiteX2" fmla="*/ 1582022 w 1582091"/>
              <a:gd name="connsiteY2" fmla="*/ 910403 h 969734"/>
              <a:gd name="connsiteX3" fmla="*/ 1575945 w 1582091"/>
              <a:gd name="connsiteY3" fmla="*/ 0 h 969734"/>
              <a:gd name="connsiteX0" fmla="*/ 1575945 w 1582091"/>
              <a:gd name="connsiteY0" fmla="*/ 0 h 972229"/>
              <a:gd name="connsiteX1" fmla="*/ 0 w 1582091"/>
              <a:gd name="connsiteY1" fmla="*/ 972229 h 972229"/>
              <a:gd name="connsiteX2" fmla="*/ 1582022 w 1582091"/>
              <a:gd name="connsiteY2" fmla="*/ 912898 h 972229"/>
              <a:gd name="connsiteX3" fmla="*/ 1575945 w 1582091"/>
              <a:gd name="connsiteY3" fmla="*/ 0 h 972229"/>
              <a:gd name="connsiteX0" fmla="*/ 1575945 w 1582091"/>
              <a:gd name="connsiteY0" fmla="*/ 0 h 974724"/>
              <a:gd name="connsiteX1" fmla="*/ 0 w 1582091"/>
              <a:gd name="connsiteY1" fmla="*/ 974724 h 974724"/>
              <a:gd name="connsiteX2" fmla="*/ 1582022 w 1582091"/>
              <a:gd name="connsiteY2" fmla="*/ 915393 h 974724"/>
              <a:gd name="connsiteX3" fmla="*/ 1575945 w 1582091"/>
              <a:gd name="connsiteY3" fmla="*/ 0 h 974724"/>
              <a:gd name="connsiteX0" fmla="*/ 1575945 w 1578155"/>
              <a:gd name="connsiteY0" fmla="*/ 0 h 974724"/>
              <a:gd name="connsiteX1" fmla="*/ 0 w 1578155"/>
              <a:gd name="connsiteY1" fmla="*/ 974724 h 974724"/>
              <a:gd name="connsiteX2" fmla="*/ 1578023 w 1578155"/>
              <a:gd name="connsiteY2" fmla="*/ 920382 h 974724"/>
              <a:gd name="connsiteX3" fmla="*/ 1575945 w 1578155"/>
              <a:gd name="connsiteY3" fmla="*/ 0 h 974724"/>
              <a:gd name="connsiteX0" fmla="*/ 1575945 w 1578155"/>
              <a:gd name="connsiteY0" fmla="*/ 0 h 974724"/>
              <a:gd name="connsiteX1" fmla="*/ 0 w 1578155"/>
              <a:gd name="connsiteY1" fmla="*/ 974724 h 974724"/>
              <a:gd name="connsiteX2" fmla="*/ 1578023 w 1578155"/>
              <a:gd name="connsiteY2" fmla="*/ 922875 h 974724"/>
              <a:gd name="connsiteX3" fmla="*/ 1575945 w 1578155"/>
              <a:gd name="connsiteY3" fmla="*/ 0 h 974724"/>
              <a:gd name="connsiteX0" fmla="*/ 1585943 w 1588153"/>
              <a:gd name="connsiteY0" fmla="*/ 0 h 972229"/>
              <a:gd name="connsiteX1" fmla="*/ 0 w 1588153"/>
              <a:gd name="connsiteY1" fmla="*/ 972229 h 972229"/>
              <a:gd name="connsiteX2" fmla="*/ 1588021 w 1588153"/>
              <a:gd name="connsiteY2" fmla="*/ 922875 h 972229"/>
              <a:gd name="connsiteX3" fmla="*/ 1585943 w 1588153"/>
              <a:gd name="connsiteY3" fmla="*/ 0 h 972229"/>
              <a:gd name="connsiteX0" fmla="*/ 1593941 w 1596151"/>
              <a:gd name="connsiteY0" fmla="*/ 0 h 999669"/>
              <a:gd name="connsiteX1" fmla="*/ 0 w 1596151"/>
              <a:gd name="connsiteY1" fmla="*/ 999669 h 999669"/>
              <a:gd name="connsiteX2" fmla="*/ 1596019 w 1596151"/>
              <a:gd name="connsiteY2" fmla="*/ 922875 h 999669"/>
              <a:gd name="connsiteX3" fmla="*/ 1593941 w 1596151"/>
              <a:gd name="connsiteY3" fmla="*/ 0 h 99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6151" h="999669">
                <a:moveTo>
                  <a:pt x="1593941" y="0"/>
                </a:moveTo>
                <a:lnTo>
                  <a:pt x="0" y="999669"/>
                </a:lnTo>
                <a:lnTo>
                  <a:pt x="1596019" y="922875"/>
                </a:lnTo>
                <a:cubicBezTo>
                  <a:pt x="1596900" y="618075"/>
                  <a:pt x="1593060" y="304800"/>
                  <a:pt x="15939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6A7AD8E-027A-4DAD-A34E-E333FD442A0B}"/>
              </a:ext>
            </a:extLst>
          </p:cNvPr>
          <p:cNvSpPr/>
          <p:nvPr/>
        </p:nvSpPr>
        <p:spPr>
          <a:xfrm>
            <a:off x="2998162" y="1805080"/>
            <a:ext cx="2063810" cy="2133869"/>
          </a:xfrm>
          <a:custGeom>
            <a:avLst/>
            <a:gdLst>
              <a:gd name="connsiteX0" fmla="*/ 1621972 w 1621972"/>
              <a:gd name="connsiteY0" fmla="*/ 0 h 2035628"/>
              <a:gd name="connsiteX1" fmla="*/ 0 w 1621972"/>
              <a:gd name="connsiteY1" fmla="*/ 2035628 h 2035628"/>
              <a:gd name="connsiteX2" fmla="*/ 1621972 w 1621972"/>
              <a:gd name="connsiteY2" fmla="*/ 892628 h 2035628"/>
              <a:gd name="connsiteX3" fmla="*/ 1621972 w 1621972"/>
              <a:gd name="connsiteY3" fmla="*/ 0 h 2035628"/>
              <a:gd name="connsiteX0" fmla="*/ 1621972 w 1654629"/>
              <a:gd name="connsiteY0" fmla="*/ 0 h 2035628"/>
              <a:gd name="connsiteX1" fmla="*/ 0 w 1654629"/>
              <a:gd name="connsiteY1" fmla="*/ 2035628 h 2035628"/>
              <a:gd name="connsiteX2" fmla="*/ 1654629 w 1654629"/>
              <a:gd name="connsiteY2" fmla="*/ 881742 h 2035628"/>
              <a:gd name="connsiteX3" fmla="*/ 1621972 w 1654629"/>
              <a:gd name="connsiteY3" fmla="*/ 0 h 2035628"/>
              <a:gd name="connsiteX0" fmla="*/ 1635503 w 1654629"/>
              <a:gd name="connsiteY0" fmla="*/ 0 h 2013857"/>
              <a:gd name="connsiteX1" fmla="*/ 0 w 1654629"/>
              <a:gd name="connsiteY1" fmla="*/ 2013857 h 2013857"/>
              <a:gd name="connsiteX2" fmla="*/ 1654629 w 1654629"/>
              <a:gd name="connsiteY2" fmla="*/ 859971 h 2013857"/>
              <a:gd name="connsiteX3" fmla="*/ 1635503 w 1654629"/>
              <a:gd name="connsiteY3" fmla="*/ 0 h 2013857"/>
              <a:gd name="connsiteX0" fmla="*/ 1594911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594911 w 1654629"/>
              <a:gd name="connsiteY3" fmla="*/ 0 h 2002971"/>
              <a:gd name="connsiteX0" fmla="*/ 1600197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600197 w 1654629"/>
              <a:gd name="connsiteY3" fmla="*/ 0 h 2002971"/>
              <a:gd name="connsiteX0" fmla="*/ 1605484 w 1654629"/>
              <a:gd name="connsiteY0" fmla="*/ 0 h 2007224"/>
              <a:gd name="connsiteX1" fmla="*/ 0 w 1654629"/>
              <a:gd name="connsiteY1" fmla="*/ 2007224 h 2007224"/>
              <a:gd name="connsiteX2" fmla="*/ 1654629 w 1654629"/>
              <a:gd name="connsiteY2" fmla="*/ 853338 h 2007224"/>
              <a:gd name="connsiteX3" fmla="*/ 1605484 w 1654629"/>
              <a:gd name="connsiteY3" fmla="*/ 0 h 2007224"/>
              <a:gd name="connsiteX0" fmla="*/ 1605484 w 1612337"/>
              <a:gd name="connsiteY0" fmla="*/ 0 h 2007224"/>
              <a:gd name="connsiteX1" fmla="*/ 0 w 1612337"/>
              <a:gd name="connsiteY1" fmla="*/ 2007224 h 2007224"/>
              <a:gd name="connsiteX2" fmla="*/ 1612337 w 1612337"/>
              <a:gd name="connsiteY2" fmla="*/ 870350 h 2007224"/>
              <a:gd name="connsiteX3" fmla="*/ 1605484 w 1612337"/>
              <a:gd name="connsiteY3" fmla="*/ 0 h 2007224"/>
              <a:gd name="connsiteX0" fmla="*/ 1605484 w 1612337"/>
              <a:gd name="connsiteY0" fmla="*/ 0 h 2041344"/>
              <a:gd name="connsiteX1" fmla="*/ 0 w 1612337"/>
              <a:gd name="connsiteY1" fmla="*/ 2041344 h 2041344"/>
              <a:gd name="connsiteX2" fmla="*/ 1612337 w 1612337"/>
              <a:gd name="connsiteY2" fmla="*/ 904470 h 2041344"/>
              <a:gd name="connsiteX3" fmla="*/ 1605484 w 1612337"/>
              <a:gd name="connsiteY3" fmla="*/ 0 h 2041344"/>
              <a:gd name="connsiteX0" fmla="*/ 1605484 w 1612337"/>
              <a:gd name="connsiteY0" fmla="*/ 0 h 2041344"/>
              <a:gd name="connsiteX1" fmla="*/ 0 w 1612337"/>
              <a:gd name="connsiteY1" fmla="*/ 2041344 h 2041344"/>
              <a:gd name="connsiteX2" fmla="*/ 1612337 w 1612337"/>
              <a:gd name="connsiteY2" fmla="*/ 911293 h 2041344"/>
              <a:gd name="connsiteX3" fmla="*/ 1605484 w 1612337"/>
              <a:gd name="connsiteY3" fmla="*/ 0 h 2041344"/>
              <a:gd name="connsiteX0" fmla="*/ 1613967 w 1614481"/>
              <a:gd name="connsiteY0" fmla="*/ 0 h 2051579"/>
              <a:gd name="connsiteX1" fmla="*/ 0 w 1614481"/>
              <a:gd name="connsiteY1" fmla="*/ 2051579 h 2051579"/>
              <a:gd name="connsiteX2" fmla="*/ 1612337 w 1614481"/>
              <a:gd name="connsiteY2" fmla="*/ 921528 h 2051579"/>
              <a:gd name="connsiteX3" fmla="*/ 1613967 w 1614481"/>
              <a:gd name="connsiteY3" fmla="*/ 0 h 2051579"/>
              <a:gd name="connsiteX0" fmla="*/ 1597003 w 1612337"/>
              <a:gd name="connsiteY0" fmla="*/ 0 h 2048168"/>
              <a:gd name="connsiteX1" fmla="*/ 0 w 1612337"/>
              <a:gd name="connsiteY1" fmla="*/ 2048168 h 2048168"/>
              <a:gd name="connsiteX2" fmla="*/ 1612337 w 1612337"/>
              <a:gd name="connsiteY2" fmla="*/ 918117 h 2048168"/>
              <a:gd name="connsiteX3" fmla="*/ 1597003 w 1612337"/>
              <a:gd name="connsiteY3" fmla="*/ 0 h 2048168"/>
              <a:gd name="connsiteX0" fmla="*/ 1600839 w 1612337"/>
              <a:gd name="connsiteY0" fmla="*/ 0 h 2043403"/>
              <a:gd name="connsiteX1" fmla="*/ 0 w 1612337"/>
              <a:gd name="connsiteY1" fmla="*/ 2043403 h 2043403"/>
              <a:gd name="connsiteX2" fmla="*/ 1612337 w 1612337"/>
              <a:gd name="connsiteY2" fmla="*/ 913352 h 2043403"/>
              <a:gd name="connsiteX3" fmla="*/ 1600839 w 1612337"/>
              <a:gd name="connsiteY3" fmla="*/ 0 h 2043403"/>
              <a:gd name="connsiteX0" fmla="*/ 1600839 w 1612337"/>
              <a:gd name="connsiteY0" fmla="*/ 0 h 2043403"/>
              <a:gd name="connsiteX1" fmla="*/ 0 w 1612337"/>
              <a:gd name="connsiteY1" fmla="*/ 2043403 h 2043403"/>
              <a:gd name="connsiteX2" fmla="*/ 1612337 w 1612337"/>
              <a:gd name="connsiteY2" fmla="*/ 915735 h 2043403"/>
              <a:gd name="connsiteX3" fmla="*/ 1600839 w 1612337"/>
              <a:gd name="connsiteY3" fmla="*/ 0 h 2043403"/>
              <a:gd name="connsiteX0" fmla="*/ 1598829 w 1610327"/>
              <a:gd name="connsiteY0" fmla="*/ 0 h 2068370"/>
              <a:gd name="connsiteX1" fmla="*/ 0 w 1610327"/>
              <a:gd name="connsiteY1" fmla="*/ 2068370 h 2068370"/>
              <a:gd name="connsiteX2" fmla="*/ 1610327 w 1610327"/>
              <a:gd name="connsiteY2" fmla="*/ 915735 h 2068370"/>
              <a:gd name="connsiteX3" fmla="*/ 1598829 w 1610327"/>
              <a:gd name="connsiteY3" fmla="*/ 0 h 206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327" h="2068370">
                <a:moveTo>
                  <a:pt x="1598829" y="0"/>
                </a:moveTo>
                <a:lnTo>
                  <a:pt x="0" y="2068370"/>
                </a:lnTo>
                <a:lnTo>
                  <a:pt x="1610327" y="915735"/>
                </a:lnTo>
                <a:cubicBezTo>
                  <a:pt x="1608043" y="625618"/>
                  <a:pt x="1601113" y="290117"/>
                  <a:pt x="159882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0" name="Freeform 59">
            <a:extLst>
              <a:ext uri="{FF2B5EF4-FFF2-40B4-BE49-F238E27FC236}">
                <a16:creationId xmlns:a16="http://schemas.microsoft.com/office/drawing/2014/main" id="{18A1877F-31C4-4DE3-BF15-C2A3334532CE}"/>
              </a:ext>
            </a:extLst>
          </p:cNvPr>
          <p:cNvSpPr/>
          <p:nvPr/>
        </p:nvSpPr>
        <p:spPr>
          <a:xfrm flipV="1">
            <a:off x="3007777" y="3935307"/>
            <a:ext cx="2047004" cy="1029679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" fmla="*/ 1632858 w 1632858"/>
              <a:gd name="connsiteY0" fmla="*/ 0 h 957943"/>
              <a:gd name="connsiteX1" fmla="*/ 0 w 1632858"/>
              <a:gd name="connsiteY1" fmla="*/ 957943 h 957943"/>
              <a:gd name="connsiteX2" fmla="*/ 1621972 w 1632858"/>
              <a:gd name="connsiteY2" fmla="*/ 881743 h 957943"/>
              <a:gd name="connsiteX3" fmla="*/ 1632858 w 1632858"/>
              <a:gd name="connsiteY3" fmla="*/ 0 h 957943"/>
              <a:gd name="connsiteX0" fmla="*/ 1632858 w 1654629"/>
              <a:gd name="connsiteY0" fmla="*/ 0 h 957943"/>
              <a:gd name="connsiteX1" fmla="*/ 0 w 1654629"/>
              <a:gd name="connsiteY1" fmla="*/ 957943 h 957943"/>
              <a:gd name="connsiteX2" fmla="*/ 1654629 w 1654629"/>
              <a:gd name="connsiteY2" fmla="*/ 903515 h 957943"/>
              <a:gd name="connsiteX3" fmla="*/ 1632858 w 1654629"/>
              <a:gd name="connsiteY3" fmla="*/ 0 h 957943"/>
              <a:gd name="connsiteX0" fmla="*/ 1643743 w 1654629"/>
              <a:gd name="connsiteY0" fmla="*/ 0 h 979714"/>
              <a:gd name="connsiteX1" fmla="*/ 0 w 1654629"/>
              <a:gd name="connsiteY1" fmla="*/ 979714 h 979714"/>
              <a:gd name="connsiteX2" fmla="*/ 1654629 w 1654629"/>
              <a:gd name="connsiteY2" fmla="*/ 925286 h 979714"/>
              <a:gd name="connsiteX3" fmla="*/ 1643743 w 1654629"/>
              <a:gd name="connsiteY3" fmla="*/ 0 h 979714"/>
              <a:gd name="connsiteX0" fmla="*/ 1630212 w 1654629"/>
              <a:gd name="connsiteY0" fmla="*/ 0 h 947057"/>
              <a:gd name="connsiteX1" fmla="*/ 0 w 1654629"/>
              <a:gd name="connsiteY1" fmla="*/ 947057 h 947057"/>
              <a:gd name="connsiteX2" fmla="*/ 1654629 w 1654629"/>
              <a:gd name="connsiteY2" fmla="*/ 892629 h 947057"/>
              <a:gd name="connsiteX3" fmla="*/ 1630212 w 1654629"/>
              <a:gd name="connsiteY3" fmla="*/ 0 h 947057"/>
              <a:gd name="connsiteX0" fmla="*/ 1657273 w 1657273"/>
              <a:gd name="connsiteY0" fmla="*/ 0 h 968828"/>
              <a:gd name="connsiteX1" fmla="*/ 0 w 1657273"/>
              <a:gd name="connsiteY1" fmla="*/ 968828 h 968828"/>
              <a:gd name="connsiteX2" fmla="*/ 1654629 w 1657273"/>
              <a:gd name="connsiteY2" fmla="*/ 914400 h 968828"/>
              <a:gd name="connsiteX3" fmla="*/ 1657273 w 1657273"/>
              <a:gd name="connsiteY3" fmla="*/ 0 h 968828"/>
              <a:gd name="connsiteX0" fmla="*/ 1684334 w 1684334"/>
              <a:gd name="connsiteY0" fmla="*/ 0 h 990599"/>
              <a:gd name="connsiteX1" fmla="*/ 0 w 1684334"/>
              <a:gd name="connsiteY1" fmla="*/ 990599 h 990599"/>
              <a:gd name="connsiteX2" fmla="*/ 1654629 w 1684334"/>
              <a:gd name="connsiteY2" fmla="*/ 936171 h 990599"/>
              <a:gd name="connsiteX3" fmla="*/ 1684334 w 1684334"/>
              <a:gd name="connsiteY3" fmla="*/ 0 h 990599"/>
              <a:gd name="connsiteX0" fmla="*/ 1589618 w 1654636"/>
              <a:gd name="connsiteY0" fmla="*/ 0 h 947056"/>
              <a:gd name="connsiteX1" fmla="*/ 0 w 1654636"/>
              <a:gd name="connsiteY1" fmla="*/ 947056 h 947056"/>
              <a:gd name="connsiteX2" fmla="*/ 1654629 w 1654636"/>
              <a:gd name="connsiteY2" fmla="*/ 892628 h 947056"/>
              <a:gd name="connsiteX3" fmla="*/ 1589618 w 1654636"/>
              <a:gd name="connsiteY3" fmla="*/ 0 h 947056"/>
              <a:gd name="connsiteX0" fmla="*/ 1603149 w 1654638"/>
              <a:gd name="connsiteY0" fmla="*/ 0 h 979713"/>
              <a:gd name="connsiteX1" fmla="*/ 0 w 1654638"/>
              <a:gd name="connsiteY1" fmla="*/ 979713 h 979713"/>
              <a:gd name="connsiteX2" fmla="*/ 1654629 w 1654638"/>
              <a:gd name="connsiteY2" fmla="*/ 925285 h 979713"/>
              <a:gd name="connsiteX3" fmla="*/ 1603149 w 1654638"/>
              <a:gd name="connsiteY3" fmla="*/ 0 h 979713"/>
              <a:gd name="connsiteX0" fmla="*/ 1603149 w 1627589"/>
              <a:gd name="connsiteY0" fmla="*/ 0 h 979713"/>
              <a:gd name="connsiteX1" fmla="*/ 0 w 1627589"/>
              <a:gd name="connsiteY1" fmla="*/ 979713 h 979713"/>
              <a:gd name="connsiteX2" fmla="*/ 1627568 w 1627589"/>
              <a:gd name="connsiteY2" fmla="*/ 914399 h 979713"/>
              <a:gd name="connsiteX3" fmla="*/ 1603149 w 1627589"/>
              <a:gd name="connsiteY3" fmla="*/ 0 h 979713"/>
              <a:gd name="connsiteX0" fmla="*/ 1603149 w 1606525"/>
              <a:gd name="connsiteY0" fmla="*/ 0 h 979713"/>
              <a:gd name="connsiteX1" fmla="*/ 0 w 1606525"/>
              <a:gd name="connsiteY1" fmla="*/ 979713 h 979713"/>
              <a:gd name="connsiteX2" fmla="*/ 1606422 w 1606525"/>
              <a:gd name="connsiteY2" fmla="*/ 910146 h 979713"/>
              <a:gd name="connsiteX3" fmla="*/ 1603149 w 1606525"/>
              <a:gd name="connsiteY3" fmla="*/ 0 h 979713"/>
              <a:gd name="connsiteX0" fmla="*/ 1603149 w 1603149"/>
              <a:gd name="connsiteY0" fmla="*/ 0 h 979713"/>
              <a:gd name="connsiteX1" fmla="*/ 0 w 1603149"/>
              <a:gd name="connsiteY1" fmla="*/ 979713 h 979713"/>
              <a:gd name="connsiteX2" fmla="*/ 1601135 w 1603149"/>
              <a:gd name="connsiteY2" fmla="*/ 914399 h 979713"/>
              <a:gd name="connsiteX3" fmla="*/ 1603149 w 1603149"/>
              <a:gd name="connsiteY3" fmla="*/ 0 h 979713"/>
              <a:gd name="connsiteX0" fmla="*/ 1608435 w 1608435"/>
              <a:gd name="connsiteY0" fmla="*/ 0 h 988219"/>
              <a:gd name="connsiteX1" fmla="*/ 0 w 1608435"/>
              <a:gd name="connsiteY1" fmla="*/ 988219 h 988219"/>
              <a:gd name="connsiteX2" fmla="*/ 1601135 w 1608435"/>
              <a:gd name="connsiteY2" fmla="*/ 922905 h 988219"/>
              <a:gd name="connsiteX3" fmla="*/ 1608435 w 1608435"/>
              <a:gd name="connsiteY3" fmla="*/ 0 h 988219"/>
              <a:gd name="connsiteX0" fmla="*/ 1591471 w 1601183"/>
              <a:gd name="connsiteY0" fmla="*/ 0 h 991631"/>
              <a:gd name="connsiteX1" fmla="*/ 0 w 1601183"/>
              <a:gd name="connsiteY1" fmla="*/ 991631 h 991631"/>
              <a:gd name="connsiteX2" fmla="*/ 1601135 w 1601183"/>
              <a:gd name="connsiteY2" fmla="*/ 926317 h 991631"/>
              <a:gd name="connsiteX3" fmla="*/ 1591471 w 1601183"/>
              <a:gd name="connsiteY3" fmla="*/ 0 h 991631"/>
              <a:gd name="connsiteX0" fmla="*/ 1587230 w 1601171"/>
              <a:gd name="connsiteY0" fmla="*/ 0 h 991631"/>
              <a:gd name="connsiteX1" fmla="*/ 0 w 1601171"/>
              <a:gd name="connsiteY1" fmla="*/ 991631 h 991631"/>
              <a:gd name="connsiteX2" fmla="*/ 1601135 w 1601171"/>
              <a:gd name="connsiteY2" fmla="*/ 926317 h 991631"/>
              <a:gd name="connsiteX3" fmla="*/ 1587230 w 1601171"/>
              <a:gd name="connsiteY3" fmla="*/ 0 h 991631"/>
              <a:gd name="connsiteX0" fmla="*/ 1587230 w 1601170"/>
              <a:gd name="connsiteY0" fmla="*/ 0 h 988219"/>
              <a:gd name="connsiteX1" fmla="*/ 0 w 1601170"/>
              <a:gd name="connsiteY1" fmla="*/ 988219 h 988219"/>
              <a:gd name="connsiteX2" fmla="*/ 1601135 w 1601170"/>
              <a:gd name="connsiteY2" fmla="*/ 922905 h 988219"/>
              <a:gd name="connsiteX3" fmla="*/ 1587230 w 1601170"/>
              <a:gd name="connsiteY3" fmla="*/ 0 h 988219"/>
              <a:gd name="connsiteX0" fmla="*/ 1587230 w 1601170"/>
              <a:gd name="connsiteY0" fmla="*/ 0 h 991631"/>
              <a:gd name="connsiteX1" fmla="*/ 0 w 1601170"/>
              <a:gd name="connsiteY1" fmla="*/ 991631 h 991631"/>
              <a:gd name="connsiteX2" fmla="*/ 1601135 w 1601170"/>
              <a:gd name="connsiteY2" fmla="*/ 926317 h 991631"/>
              <a:gd name="connsiteX3" fmla="*/ 1587230 w 1601170"/>
              <a:gd name="connsiteY3" fmla="*/ 0 h 991631"/>
              <a:gd name="connsiteX0" fmla="*/ 1589240 w 1603180"/>
              <a:gd name="connsiteY0" fmla="*/ 0 h 949187"/>
              <a:gd name="connsiteX1" fmla="*/ 0 w 1603180"/>
              <a:gd name="connsiteY1" fmla="*/ 949187 h 949187"/>
              <a:gd name="connsiteX2" fmla="*/ 1603145 w 1603180"/>
              <a:gd name="connsiteY2" fmla="*/ 926317 h 949187"/>
              <a:gd name="connsiteX3" fmla="*/ 1589240 w 1603180"/>
              <a:gd name="connsiteY3" fmla="*/ 0 h 949187"/>
              <a:gd name="connsiteX0" fmla="*/ 1589240 w 1603180"/>
              <a:gd name="connsiteY0" fmla="*/ 0 h 954181"/>
              <a:gd name="connsiteX1" fmla="*/ 0 w 1603180"/>
              <a:gd name="connsiteY1" fmla="*/ 954181 h 954181"/>
              <a:gd name="connsiteX2" fmla="*/ 1603145 w 1603180"/>
              <a:gd name="connsiteY2" fmla="*/ 926317 h 954181"/>
              <a:gd name="connsiteX3" fmla="*/ 1589240 w 1603180"/>
              <a:gd name="connsiteY3" fmla="*/ 0 h 954181"/>
              <a:gd name="connsiteX0" fmla="*/ 1591249 w 1605189"/>
              <a:gd name="connsiteY0" fmla="*/ 0 h 956677"/>
              <a:gd name="connsiteX1" fmla="*/ 0 w 1605189"/>
              <a:gd name="connsiteY1" fmla="*/ 956677 h 956677"/>
              <a:gd name="connsiteX2" fmla="*/ 1605154 w 1605189"/>
              <a:gd name="connsiteY2" fmla="*/ 926317 h 956677"/>
              <a:gd name="connsiteX3" fmla="*/ 1591249 w 1605189"/>
              <a:gd name="connsiteY3" fmla="*/ 0 h 956677"/>
              <a:gd name="connsiteX0" fmla="*/ 1591249 w 1601181"/>
              <a:gd name="connsiteY0" fmla="*/ 0 h 956677"/>
              <a:gd name="connsiteX1" fmla="*/ 0 w 1601181"/>
              <a:gd name="connsiteY1" fmla="*/ 956677 h 956677"/>
              <a:gd name="connsiteX2" fmla="*/ 1601134 w 1601181"/>
              <a:gd name="connsiteY2" fmla="*/ 892812 h 956677"/>
              <a:gd name="connsiteX3" fmla="*/ 1591249 w 1601181"/>
              <a:gd name="connsiteY3" fmla="*/ 0 h 956677"/>
              <a:gd name="connsiteX0" fmla="*/ 1591249 w 1607194"/>
              <a:gd name="connsiteY0" fmla="*/ 0 h 956677"/>
              <a:gd name="connsiteX1" fmla="*/ 0 w 1607194"/>
              <a:gd name="connsiteY1" fmla="*/ 956677 h 956677"/>
              <a:gd name="connsiteX2" fmla="*/ 1607163 w 1607194"/>
              <a:gd name="connsiteY2" fmla="*/ 892812 h 956677"/>
              <a:gd name="connsiteX3" fmla="*/ 1591249 w 1607194"/>
              <a:gd name="connsiteY3" fmla="*/ 0 h 956677"/>
              <a:gd name="connsiteX0" fmla="*/ 1591249 w 1603184"/>
              <a:gd name="connsiteY0" fmla="*/ 0 h 956677"/>
              <a:gd name="connsiteX1" fmla="*/ 0 w 1603184"/>
              <a:gd name="connsiteY1" fmla="*/ 956677 h 956677"/>
              <a:gd name="connsiteX2" fmla="*/ 1603144 w 1603184"/>
              <a:gd name="connsiteY2" fmla="*/ 890420 h 956677"/>
              <a:gd name="connsiteX3" fmla="*/ 1591249 w 1603184"/>
              <a:gd name="connsiteY3" fmla="*/ 0 h 956677"/>
              <a:gd name="connsiteX0" fmla="*/ 1591249 w 1601181"/>
              <a:gd name="connsiteY0" fmla="*/ 0 h 956677"/>
              <a:gd name="connsiteX1" fmla="*/ 0 w 1601181"/>
              <a:gd name="connsiteY1" fmla="*/ 956677 h 956677"/>
              <a:gd name="connsiteX2" fmla="*/ 1601134 w 1601181"/>
              <a:gd name="connsiteY2" fmla="*/ 890420 h 956677"/>
              <a:gd name="connsiteX3" fmla="*/ 1591249 w 1601181"/>
              <a:gd name="connsiteY3" fmla="*/ 0 h 956677"/>
              <a:gd name="connsiteX0" fmla="*/ 1591249 w 1597184"/>
              <a:gd name="connsiteY0" fmla="*/ 0 h 956677"/>
              <a:gd name="connsiteX1" fmla="*/ 0 w 1597184"/>
              <a:gd name="connsiteY1" fmla="*/ 956677 h 956677"/>
              <a:gd name="connsiteX2" fmla="*/ 1597114 w 1597184"/>
              <a:gd name="connsiteY2" fmla="*/ 890420 h 956677"/>
              <a:gd name="connsiteX3" fmla="*/ 1591249 w 1597184"/>
              <a:gd name="connsiteY3" fmla="*/ 0 h 956677"/>
              <a:gd name="connsiteX0" fmla="*/ 1593652 w 1597214"/>
              <a:gd name="connsiteY0" fmla="*/ 0 h 956677"/>
              <a:gd name="connsiteX1" fmla="*/ 0 w 1597214"/>
              <a:gd name="connsiteY1" fmla="*/ 956677 h 956677"/>
              <a:gd name="connsiteX2" fmla="*/ 1597114 w 1597214"/>
              <a:gd name="connsiteY2" fmla="*/ 890420 h 956677"/>
              <a:gd name="connsiteX3" fmla="*/ 1593652 w 1597214"/>
              <a:gd name="connsiteY3" fmla="*/ 0 h 95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7214" h="956677">
                <a:moveTo>
                  <a:pt x="1593652" y="0"/>
                </a:moveTo>
                <a:lnTo>
                  <a:pt x="0" y="956677"/>
                </a:lnTo>
                <a:lnTo>
                  <a:pt x="1597114" y="890420"/>
                </a:lnTo>
                <a:cubicBezTo>
                  <a:pt x="1597995" y="585620"/>
                  <a:pt x="1592771" y="304800"/>
                  <a:pt x="15936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1" name="Freeform 60">
            <a:extLst>
              <a:ext uri="{FF2B5EF4-FFF2-40B4-BE49-F238E27FC236}">
                <a16:creationId xmlns:a16="http://schemas.microsoft.com/office/drawing/2014/main" id="{E70018C1-B0B3-40E9-8C93-B7DE16A1840D}"/>
              </a:ext>
            </a:extLst>
          </p:cNvPr>
          <p:cNvSpPr/>
          <p:nvPr/>
        </p:nvSpPr>
        <p:spPr>
          <a:xfrm flipV="1">
            <a:off x="3005890" y="3935309"/>
            <a:ext cx="2058102" cy="2132109"/>
          </a:xfrm>
          <a:custGeom>
            <a:avLst/>
            <a:gdLst>
              <a:gd name="connsiteX0" fmla="*/ 1621972 w 1621972"/>
              <a:gd name="connsiteY0" fmla="*/ 0 h 2035628"/>
              <a:gd name="connsiteX1" fmla="*/ 0 w 1621972"/>
              <a:gd name="connsiteY1" fmla="*/ 2035628 h 2035628"/>
              <a:gd name="connsiteX2" fmla="*/ 1621972 w 1621972"/>
              <a:gd name="connsiteY2" fmla="*/ 892628 h 2035628"/>
              <a:gd name="connsiteX3" fmla="*/ 1621972 w 1621972"/>
              <a:gd name="connsiteY3" fmla="*/ 0 h 2035628"/>
              <a:gd name="connsiteX0" fmla="*/ 1621972 w 1654629"/>
              <a:gd name="connsiteY0" fmla="*/ 0 h 2035628"/>
              <a:gd name="connsiteX1" fmla="*/ 0 w 1654629"/>
              <a:gd name="connsiteY1" fmla="*/ 2035628 h 2035628"/>
              <a:gd name="connsiteX2" fmla="*/ 1654629 w 1654629"/>
              <a:gd name="connsiteY2" fmla="*/ 881742 h 2035628"/>
              <a:gd name="connsiteX3" fmla="*/ 1621972 w 1654629"/>
              <a:gd name="connsiteY3" fmla="*/ 0 h 2035628"/>
              <a:gd name="connsiteX0" fmla="*/ 1635503 w 1654629"/>
              <a:gd name="connsiteY0" fmla="*/ 0 h 2013857"/>
              <a:gd name="connsiteX1" fmla="*/ 0 w 1654629"/>
              <a:gd name="connsiteY1" fmla="*/ 2013857 h 2013857"/>
              <a:gd name="connsiteX2" fmla="*/ 1654629 w 1654629"/>
              <a:gd name="connsiteY2" fmla="*/ 859971 h 2013857"/>
              <a:gd name="connsiteX3" fmla="*/ 1635503 w 1654629"/>
              <a:gd name="connsiteY3" fmla="*/ 0 h 2013857"/>
              <a:gd name="connsiteX0" fmla="*/ 1594911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594911 w 1654629"/>
              <a:gd name="connsiteY3" fmla="*/ 0 h 2002971"/>
              <a:gd name="connsiteX0" fmla="*/ 1594911 w 1617624"/>
              <a:gd name="connsiteY0" fmla="*/ 0 h 2002971"/>
              <a:gd name="connsiteX1" fmla="*/ 0 w 1617624"/>
              <a:gd name="connsiteY1" fmla="*/ 2002971 h 2002971"/>
              <a:gd name="connsiteX2" fmla="*/ 1617624 w 1617624"/>
              <a:gd name="connsiteY2" fmla="*/ 870350 h 2002971"/>
              <a:gd name="connsiteX3" fmla="*/ 1594911 w 1617624"/>
              <a:gd name="connsiteY3" fmla="*/ 0 h 2002971"/>
              <a:gd name="connsiteX0" fmla="*/ 1594911 w 1596478"/>
              <a:gd name="connsiteY0" fmla="*/ 0 h 2002971"/>
              <a:gd name="connsiteX1" fmla="*/ 0 w 1596478"/>
              <a:gd name="connsiteY1" fmla="*/ 2002971 h 2002971"/>
              <a:gd name="connsiteX2" fmla="*/ 1596478 w 1596478"/>
              <a:gd name="connsiteY2" fmla="*/ 883110 h 2002971"/>
              <a:gd name="connsiteX3" fmla="*/ 1594911 w 1596478"/>
              <a:gd name="connsiteY3" fmla="*/ 0 h 2002971"/>
              <a:gd name="connsiteX0" fmla="*/ 1605483 w 1605502"/>
              <a:gd name="connsiteY0" fmla="*/ 0 h 2015730"/>
              <a:gd name="connsiteX1" fmla="*/ 0 w 1605502"/>
              <a:gd name="connsiteY1" fmla="*/ 2015730 h 2015730"/>
              <a:gd name="connsiteX2" fmla="*/ 1596478 w 1605502"/>
              <a:gd name="connsiteY2" fmla="*/ 895869 h 2015730"/>
              <a:gd name="connsiteX3" fmla="*/ 1605483 w 1605502"/>
              <a:gd name="connsiteY3" fmla="*/ 0 h 2015730"/>
              <a:gd name="connsiteX0" fmla="*/ 1605483 w 1605502"/>
              <a:gd name="connsiteY0" fmla="*/ 0 h 2032742"/>
              <a:gd name="connsiteX1" fmla="*/ 0 w 1605502"/>
              <a:gd name="connsiteY1" fmla="*/ 2032742 h 2032742"/>
              <a:gd name="connsiteX2" fmla="*/ 1596478 w 1605502"/>
              <a:gd name="connsiteY2" fmla="*/ 912881 h 2032742"/>
              <a:gd name="connsiteX3" fmla="*/ 1605483 w 1605502"/>
              <a:gd name="connsiteY3" fmla="*/ 0 h 2032742"/>
              <a:gd name="connsiteX0" fmla="*/ 1592760 w 1596478"/>
              <a:gd name="connsiteY0" fmla="*/ 0 h 2060037"/>
              <a:gd name="connsiteX1" fmla="*/ 0 w 1596478"/>
              <a:gd name="connsiteY1" fmla="*/ 2060037 h 2060037"/>
              <a:gd name="connsiteX2" fmla="*/ 1596478 w 1596478"/>
              <a:gd name="connsiteY2" fmla="*/ 940176 h 2060037"/>
              <a:gd name="connsiteX3" fmla="*/ 1592760 w 1596478"/>
              <a:gd name="connsiteY3" fmla="*/ 0 h 2060037"/>
              <a:gd name="connsiteX0" fmla="*/ 1592760 w 1596478"/>
              <a:gd name="connsiteY0" fmla="*/ 0 h 2042978"/>
              <a:gd name="connsiteX1" fmla="*/ 0 w 1596478"/>
              <a:gd name="connsiteY1" fmla="*/ 2042978 h 2042978"/>
              <a:gd name="connsiteX2" fmla="*/ 1596478 w 1596478"/>
              <a:gd name="connsiteY2" fmla="*/ 923117 h 2042978"/>
              <a:gd name="connsiteX3" fmla="*/ 1592760 w 1596478"/>
              <a:gd name="connsiteY3" fmla="*/ 0 h 2042978"/>
              <a:gd name="connsiteX0" fmla="*/ 1592760 w 1596478"/>
              <a:gd name="connsiteY0" fmla="*/ 0 h 2053214"/>
              <a:gd name="connsiteX1" fmla="*/ 0 w 1596478"/>
              <a:gd name="connsiteY1" fmla="*/ 2053214 h 2053214"/>
              <a:gd name="connsiteX2" fmla="*/ 1596478 w 1596478"/>
              <a:gd name="connsiteY2" fmla="*/ 933353 h 2053214"/>
              <a:gd name="connsiteX3" fmla="*/ 1592760 w 1596478"/>
              <a:gd name="connsiteY3" fmla="*/ 0 h 2053214"/>
              <a:gd name="connsiteX0" fmla="*/ 1614004 w 1614014"/>
              <a:gd name="connsiteY0" fmla="*/ 0 h 2053214"/>
              <a:gd name="connsiteX1" fmla="*/ 0 w 1614014"/>
              <a:gd name="connsiteY1" fmla="*/ 2053214 h 2053214"/>
              <a:gd name="connsiteX2" fmla="*/ 1596478 w 1614014"/>
              <a:gd name="connsiteY2" fmla="*/ 933353 h 2053214"/>
              <a:gd name="connsiteX3" fmla="*/ 1614004 w 1614014"/>
              <a:gd name="connsiteY3" fmla="*/ 0 h 2053214"/>
              <a:gd name="connsiteX0" fmla="*/ 1599936 w 1599946"/>
              <a:gd name="connsiteY0" fmla="*/ 0 h 2015763"/>
              <a:gd name="connsiteX1" fmla="*/ 0 w 1599946"/>
              <a:gd name="connsiteY1" fmla="*/ 2015763 h 2015763"/>
              <a:gd name="connsiteX2" fmla="*/ 1582410 w 1599946"/>
              <a:gd name="connsiteY2" fmla="*/ 933353 h 2015763"/>
              <a:gd name="connsiteX3" fmla="*/ 1599936 w 1599946"/>
              <a:gd name="connsiteY3" fmla="*/ 0 h 2015763"/>
              <a:gd name="connsiteX0" fmla="*/ 1605965 w 1605975"/>
              <a:gd name="connsiteY0" fmla="*/ 0 h 2025750"/>
              <a:gd name="connsiteX1" fmla="*/ 0 w 1605975"/>
              <a:gd name="connsiteY1" fmla="*/ 2025750 h 2025750"/>
              <a:gd name="connsiteX2" fmla="*/ 1588439 w 1605975"/>
              <a:gd name="connsiteY2" fmla="*/ 933353 h 2025750"/>
              <a:gd name="connsiteX3" fmla="*/ 1605965 w 1605975"/>
              <a:gd name="connsiteY3" fmla="*/ 0 h 2025750"/>
              <a:gd name="connsiteX0" fmla="*/ 1605965 w 1605975"/>
              <a:gd name="connsiteY0" fmla="*/ 0 h 2018259"/>
              <a:gd name="connsiteX1" fmla="*/ 0 w 1605975"/>
              <a:gd name="connsiteY1" fmla="*/ 2018259 h 2018259"/>
              <a:gd name="connsiteX2" fmla="*/ 1588439 w 1605975"/>
              <a:gd name="connsiteY2" fmla="*/ 933353 h 2018259"/>
              <a:gd name="connsiteX3" fmla="*/ 1605965 w 1605975"/>
              <a:gd name="connsiteY3" fmla="*/ 0 h 2018259"/>
              <a:gd name="connsiteX0" fmla="*/ 1605965 w 1608648"/>
              <a:gd name="connsiteY0" fmla="*/ 0 h 2018259"/>
              <a:gd name="connsiteX1" fmla="*/ 0 w 1608648"/>
              <a:gd name="connsiteY1" fmla="*/ 2018259 h 2018259"/>
              <a:gd name="connsiteX2" fmla="*/ 1608648 w 1608648"/>
              <a:gd name="connsiteY2" fmla="*/ 896780 h 2018259"/>
              <a:gd name="connsiteX3" fmla="*/ 1605965 w 1608648"/>
              <a:gd name="connsiteY3" fmla="*/ 0 h 2018259"/>
              <a:gd name="connsiteX0" fmla="*/ 1605965 w 1614711"/>
              <a:gd name="connsiteY0" fmla="*/ 0 h 2018259"/>
              <a:gd name="connsiteX1" fmla="*/ 0 w 1614711"/>
              <a:gd name="connsiteY1" fmla="*/ 2018259 h 2018259"/>
              <a:gd name="connsiteX2" fmla="*/ 1614711 w 1614711"/>
              <a:gd name="connsiteY2" fmla="*/ 908971 h 2018259"/>
              <a:gd name="connsiteX3" fmla="*/ 1605965 w 1614711"/>
              <a:gd name="connsiteY3" fmla="*/ 0 h 201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4711" h="2018259">
                <a:moveTo>
                  <a:pt x="1605965" y="0"/>
                </a:moveTo>
                <a:lnTo>
                  <a:pt x="0" y="2018259"/>
                </a:lnTo>
                <a:lnTo>
                  <a:pt x="1614711" y="908971"/>
                </a:lnTo>
                <a:cubicBezTo>
                  <a:pt x="1614189" y="614601"/>
                  <a:pt x="1606487" y="294370"/>
                  <a:pt x="160596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5000"/>
                </a:schemeClr>
              </a:gs>
              <a:gs pos="100000">
                <a:schemeClr val="accent1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22" name="Group 14">
            <a:extLst>
              <a:ext uri="{FF2B5EF4-FFF2-40B4-BE49-F238E27FC236}">
                <a16:creationId xmlns:a16="http://schemas.microsoft.com/office/drawing/2014/main" id="{51F17D9C-DD1F-446C-AC23-80B16353570C}"/>
              </a:ext>
            </a:extLst>
          </p:cNvPr>
          <p:cNvGrpSpPr/>
          <p:nvPr/>
        </p:nvGrpSpPr>
        <p:grpSpPr>
          <a:xfrm>
            <a:off x="6148014" y="1835683"/>
            <a:ext cx="4581505" cy="1029710"/>
            <a:chOff x="1353016" y="1721882"/>
            <a:chExt cx="4320480" cy="102971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B8947F9-6B4F-48AD-A354-C2079F33E8A9}"/>
                </a:ext>
              </a:extLst>
            </p:cNvPr>
            <p:cNvSpPr txBox="1"/>
            <p:nvPr/>
          </p:nvSpPr>
          <p:spPr>
            <a:xfrm>
              <a:off x="1364065" y="2012928"/>
              <a:ext cx="429763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-52"/>
                  <a:cs typeface="Arial" pitchFamily="34" charset="0"/>
                </a:rPr>
                <a:t>Уже создано 10 «Точек Роста» и «</a:t>
              </a:r>
              <a:r>
                <a:rPr lang="en-US" altLang="ko-KR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-52"/>
                  <a:cs typeface="Arial" pitchFamily="34" charset="0"/>
                </a:rPr>
                <a:t>IT CUB</a:t>
              </a:r>
              <a:r>
                <a:rPr lang="ru-RU" altLang="ko-KR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-52"/>
                  <a:cs typeface="Arial" pitchFamily="34" charset="0"/>
                </a:rPr>
                <a:t>». На 2022-2023 год планируется создать 7 центров «Точка Роста» на базе школ.</a:t>
              </a:r>
              <a:endPara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8577C3-5B49-4F70-B2E5-206ADF32702C}"/>
                </a:ext>
              </a:extLst>
            </p:cNvPr>
            <p:cNvSpPr txBox="1"/>
            <p:nvPr/>
          </p:nvSpPr>
          <p:spPr>
            <a:xfrm>
              <a:off x="1353016" y="1721882"/>
              <a:ext cx="4320480" cy="338554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ru-RU" altLang="ko-KR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 SemiBold" panose="00000700000000000000" pitchFamily="2" charset="-52"/>
                  <a:cs typeface="Arial" pitchFamily="34" charset="0"/>
                </a:rPr>
                <a:t>Создание центров образование</a:t>
              </a:r>
              <a:endPara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Bold" panose="00000700000000000000" pitchFamily="2" charset="-52"/>
                <a:cs typeface="Arial" pitchFamily="34" charset="0"/>
              </a:endParaRPr>
            </a:p>
          </p:txBody>
        </p:sp>
      </p:grpSp>
      <p:grpSp>
        <p:nvGrpSpPr>
          <p:cNvPr id="25" name="Group 17">
            <a:extLst>
              <a:ext uri="{FF2B5EF4-FFF2-40B4-BE49-F238E27FC236}">
                <a16:creationId xmlns:a16="http://schemas.microsoft.com/office/drawing/2014/main" id="{B7D592DE-1F60-4066-B2A1-6057CA152213}"/>
              </a:ext>
            </a:extLst>
          </p:cNvPr>
          <p:cNvGrpSpPr/>
          <p:nvPr/>
        </p:nvGrpSpPr>
        <p:grpSpPr>
          <a:xfrm>
            <a:off x="6148014" y="2960698"/>
            <a:ext cx="4759880" cy="787371"/>
            <a:chOff x="1353016" y="1748777"/>
            <a:chExt cx="4320480" cy="78737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1387E51-49B8-4AF7-9812-86C3FCF697C2}"/>
                </a:ext>
              </a:extLst>
            </p:cNvPr>
            <p:cNvSpPr txBox="1"/>
            <p:nvPr/>
          </p:nvSpPr>
          <p:spPr>
            <a:xfrm>
              <a:off x="1364065" y="2012928"/>
              <a:ext cx="4297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-52"/>
                  <a:cs typeface="Arial" pitchFamily="34" charset="0"/>
                </a:rPr>
                <a:t>Планируется на 2023 в МОУ </a:t>
              </a:r>
              <a:r>
                <a:rPr lang="ru-RU" altLang="ko-KR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-52"/>
                  <a:cs typeface="Arial" pitchFamily="34" charset="0"/>
                </a:rPr>
                <a:t>Чебаковская</a:t>
              </a:r>
              <a:r>
                <a:rPr lang="ru-RU" altLang="ko-KR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-52"/>
                  <a:cs typeface="Arial" pitchFamily="34" charset="0"/>
                </a:rPr>
                <a:t> школа, </a:t>
              </a:r>
            </a:p>
            <a:p>
              <a:r>
                <a:rPr lang="ru-RU" altLang="ko-KR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-52"/>
                  <a:cs typeface="Arial" pitchFamily="34" charset="0"/>
                </a:rPr>
                <a:t>на 2024 в Левобережная школа. </a:t>
              </a:r>
              <a:endPara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DB5467D-C722-4969-B8B6-79F7EC1105F7}"/>
                </a:ext>
              </a:extLst>
            </p:cNvPr>
            <p:cNvSpPr txBox="1"/>
            <p:nvPr/>
          </p:nvSpPr>
          <p:spPr>
            <a:xfrm>
              <a:off x="1353016" y="1748777"/>
              <a:ext cx="4320480" cy="338554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ru-RU" altLang="ko-KR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 SemiBold" panose="00000700000000000000" pitchFamily="2" charset="-52"/>
                  <a:cs typeface="Arial" pitchFamily="34" charset="0"/>
                </a:rPr>
                <a:t>Капитальный ремонт школ</a:t>
              </a:r>
              <a:endPara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Bold" panose="00000700000000000000" pitchFamily="2" charset="-52"/>
                <a:cs typeface="Arial" pitchFamily="34" charset="0"/>
              </a:endParaRPr>
            </a:p>
          </p:txBody>
        </p:sp>
      </p:grpSp>
      <p:grpSp>
        <p:nvGrpSpPr>
          <p:cNvPr id="28" name="Group 20">
            <a:extLst>
              <a:ext uri="{FF2B5EF4-FFF2-40B4-BE49-F238E27FC236}">
                <a16:creationId xmlns:a16="http://schemas.microsoft.com/office/drawing/2014/main" id="{E3DE49FC-9682-4A35-919C-EFCD7CAF82F9}"/>
              </a:ext>
            </a:extLst>
          </p:cNvPr>
          <p:cNvGrpSpPr/>
          <p:nvPr/>
        </p:nvGrpSpPr>
        <p:grpSpPr>
          <a:xfrm>
            <a:off x="6148014" y="4058816"/>
            <a:ext cx="4657006" cy="1029710"/>
            <a:chOff x="1353016" y="1748777"/>
            <a:chExt cx="4320480" cy="102971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1D79E26-C3D2-4D54-AC3D-E62C0AD7B0F5}"/>
                </a:ext>
              </a:extLst>
            </p:cNvPr>
            <p:cNvSpPr txBox="1"/>
            <p:nvPr/>
          </p:nvSpPr>
          <p:spPr>
            <a:xfrm>
              <a:off x="1364065" y="2039823"/>
              <a:ext cx="429763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400" dirty="0">
                  <a:latin typeface="Montserrat" panose="00000500000000000000" pitchFamily="2" charset="-52"/>
                  <a:cs typeface="Arial" pitchFamily="34" charset="0"/>
                </a:rPr>
                <a:t>Уже отремонтировано 6 спортивных залов</a:t>
              </a:r>
              <a:r>
                <a:rPr lang="en-US" altLang="ko-KR" sz="1400" dirty="0">
                  <a:latin typeface="Montserrat" panose="00000500000000000000" pitchFamily="2" charset="-52"/>
                  <a:cs typeface="Arial" pitchFamily="34" charset="0"/>
                </a:rPr>
                <a:t>.</a:t>
              </a:r>
              <a:r>
                <a:rPr lang="ru-RU" altLang="ko-KR" sz="1400" dirty="0">
                  <a:latin typeface="Montserrat" panose="00000500000000000000" pitchFamily="2" charset="-52"/>
                  <a:cs typeface="Arial" pitchFamily="34" charset="0"/>
                </a:rPr>
                <a:t> </a:t>
              </a:r>
            </a:p>
            <a:p>
              <a:r>
                <a:rPr lang="ru-RU" altLang="ko-KR" sz="1400" dirty="0">
                  <a:latin typeface="Montserrat" panose="00000500000000000000" pitchFamily="2" charset="-52"/>
                  <a:cs typeface="Arial" pitchFamily="34" charset="0"/>
                </a:rPr>
                <a:t>Планируется ремонт в Фоминской школе </a:t>
              </a:r>
            </a:p>
            <a:p>
              <a:r>
                <a:rPr lang="ru-RU" altLang="ko-KR" sz="1400" dirty="0">
                  <a:latin typeface="Montserrat" panose="00000500000000000000" pitchFamily="2" charset="-52"/>
                  <a:cs typeface="Arial" pitchFamily="34" charset="0"/>
                </a:rPr>
                <a:t>до 2023 , Павловской школе до 2024 года.</a:t>
              </a:r>
              <a:endParaRPr lang="en-US" altLang="ko-KR" sz="1400" dirty="0">
                <a:latin typeface="Montserrat" panose="00000500000000000000" pitchFamily="2" charset="-52"/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2C62301-D5CA-416B-92BF-6CA1F64449A1}"/>
                </a:ext>
              </a:extLst>
            </p:cNvPr>
            <p:cNvSpPr txBox="1"/>
            <p:nvPr/>
          </p:nvSpPr>
          <p:spPr>
            <a:xfrm>
              <a:off x="1353016" y="1748777"/>
              <a:ext cx="4320480" cy="338554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ru-RU" altLang="ko-KR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 SemiBold" panose="00000700000000000000" pitchFamily="2" charset="-52"/>
                  <a:cs typeface="Arial" pitchFamily="34" charset="0"/>
                </a:rPr>
                <a:t>Ремонт спортивных залов</a:t>
              </a:r>
              <a:endPara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Bold" panose="00000700000000000000" pitchFamily="2" charset="-52"/>
                <a:cs typeface="Arial" pitchFamily="34" charset="0"/>
              </a:endParaRPr>
            </a:p>
          </p:txBody>
        </p:sp>
      </p:grpSp>
      <p:grpSp>
        <p:nvGrpSpPr>
          <p:cNvPr id="31" name="Group 23">
            <a:extLst>
              <a:ext uri="{FF2B5EF4-FFF2-40B4-BE49-F238E27FC236}">
                <a16:creationId xmlns:a16="http://schemas.microsoft.com/office/drawing/2014/main" id="{A2AD7A93-DABD-48C9-B0C5-7492991494D7}"/>
              </a:ext>
            </a:extLst>
          </p:cNvPr>
          <p:cNvGrpSpPr/>
          <p:nvPr/>
        </p:nvGrpSpPr>
        <p:grpSpPr>
          <a:xfrm>
            <a:off x="6148014" y="5174866"/>
            <a:ext cx="4746885" cy="796336"/>
            <a:chOff x="1353016" y="1766707"/>
            <a:chExt cx="4320480" cy="79633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3656DAA-F673-49B9-99D9-4356E54E2B68}"/>
                </a:ext>
              </a:extLst>
            </p:cNvPr>
            <p:cNvSpPr txBox="1"/>
            <p:nvPr/>
          </p:nvSpPr>
          <p:spPr>
            <a:xfrm>
              <a:off x="1364065" y="2039823"/>
              <a:ext cx="4297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-52"/>
                  <a:cs typeface="Arial" pitchFamily="34" charset="0"/>
                </a:rPr>
                <a:t>Ледовый дворец, в программе «Спорт норма жизни»</a:t>
              </a:r>
              <a:r>
                <a:rPr lang="en-US" altLang="ko-KR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-52"/>
                  <a:cs typeface="Arial" pitchFamily="34" charset="0"/>
                </a:rPr>
                <a:t> </a:t>
              </a:r>
              <a:r>
                <a:rPr lang="ru-RU" altLang="ko-KR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-52"/>
                  <a:cs typeface="Arial" pitchFamily="34" charset="0"/>
                </a:rPr>
                <a:t>до </a:t>
              </a:r>
              <a:r>
                <a:rPr lang="en-US" altLang="ko-KR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-52"/>
                  <a:cs typeface="Arial" pitchFamily="34" charset="0"/>
                </a:rPr>
                <a:t>2024 </a:t>
              </a:r>
              <a:r>
                <a:rPr lang="ru-RU" altLang="ko-KR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-52"/>
                  <a:cs typeface="Arial" pitchFamily="34" charset="0"/>
                </a:rPr>
                <a:t>года, ФОК на левом берегу. </a:t>
              </a:r>
              <a:endPara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F0A7D2F-ED0A-4FB5-9546-9329E0EF30CA}"/>
                </a:ext>
              </a:extLst>
            </p:cNvPr>
            <p:cNvSpPr txBox="1"/>
            <p:nvPr/>
          </p:nvSpPr>
          <p:spPr>
            <a:xfrm>
              <a:off x="1353016" y="1766707"/>
              <a:ext cx="4320480" cy="338554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ru-RU" altLang="ko-KR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 SemiBold" panose="00000700000000000000" pitchFamily="2" charset="-52"/>
                  <a:cs typeface="Arial" pitchFamily="34" charset="0"/>
                </a:rPr>
                <a:t>Строительство объектов</a:t>
              </a:r>
              <a:endPara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Bold" panose="00000700000000000000" pitchFamily="2" charset="-52"/>
                <a:cs typeface="Arial" pitchFamily="34" charset="0"/>
              </a:endParaRPr>
            </a:p>
          </p:txBody>
        </p:sp>
      </p:grpSp>
      <p:sp>
        <p:nvSpPr>
          <p:cNvPr id="35" name="Trapezoid 13">
            <a:extLst>
              <a:ext uri="{FF2B5EF4-FFF2-40B4-BE49-F238E27FC236}">
                <a16:creationId xmlns:a16="http://schemas.microsoft.com/office/drawing/2014/main" id="{AFB420D6-A729-4C0E-9AFB-F2EE58FA46DF}"/>
              </a:ext>
            </a:extLst>
          </p:cNvPr>
          <p:cNvSpPr/>
          <p:nvPr/>
        </p:nvSpPr>
        <p:spPr>
          <a:xfrm>
            <a:off x="5318283" y="2070836"/>
            <a:ext cx="529844" cy="448015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9" name="Rectangle 5">
            <a:extLst>
              <a:ext uri="{FF2B5EF4-FFF2-40B4-BE49-F238E27FC236}">
                <a16:creationId xmlns:a16="http://schemas.microsoft.com/office/drawing/2014/main" id="{FFFF3044-1807-4BAC-9549-4591A8816E7C}"/>
              </a:ext>
            </a:extLst>
          </p:cNvPr>
          <p:cNvSpPr/>
          <p:nvPr/>
        </p:nvSpPr>
        <p:spPr>
          <a:xfrm>
            <a:off x="11007634" y="0"/>
            <a:ext cx="11843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07A3513-3C0D-4B0C-9201-CCD505972E62}"/>
              </a:ext>
            </a:extLst>
          </p:cNvPr>
          <p:cNvSpPr txBox="1"/>
          <p:nvPr/>
        </p:nvSpPr>
        <p:spPr>
          <a:xfrm rot="16200000">
            <a:off x="8695425" y="2936558"/>
            <a:ext cx="5808784" cy="98488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ru-RU" sz="3200" spc="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Образование и спорт</a:t>
            </a:r>
            <a:endParaRPr lang="en-US" sz="3200" spc="6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41" name="Heart 17">
            <a:extLst>
              <a:ext uri="{FF2B5EF4-FFF2-40B4-BE49-F238E27FC236}">
                <a16:creationId xmlns:a16="http://schemas.microsoft.com/office/drawing/2014/main" id="{D834072F-6539-4428-8B7B-C3C05A6F5427}"/>
              </a:ext>
            </a:extLst>
          </p:cNvPr>
          <p:cNvSpPr/>
          <p:nvPr/>
        </p:nvSpPr>
        <p:spPr>
          <a:xfrm>
            <a:off x="5319107" y="4230634"/>
            <a:ext cx="501299" cy="491506"/>
          </a:xfrm>
          <a:custGeom>
            <a:avLst/>
            <a:gdLst/>
            <a:ahLst/>
            <a:cxnLst/>
            <a:rect l="l" t="t" r="r" b="b"/>
            <a:pathLst>
              <a:path w="3263621" h="3199863">
                <a:moveTo>
                  <a:pt x="1896188" y="786599"/>
                </a:moveTo>
                <a:cubicBezTo>
                  <a:pt x="1878938" y="786251"/>
                  <a:pt x="1861335" y="789280"/>
                  <a:pt x="1844305" y="796082"/>
                </a:cubicBezTo>
                <a:cubicBezTo>
                  <a:pt x="1792333" y="816839"/>
                  <a:pt x="1760707" y="866742"/>
                  <a:pt x="1761231" y="919486"/>
                </a:cubicBezTo>
                <a:lnTo>
                  <a:pt x="1573886" y="1618665"/>
                </a:lnTo>
                <a:lnTo>
                  <a:pt x="1438574" y="1113672"/>
                </a:lnTo>
                <a:cubicBezTo>
                  <a:pt x="1424335" y="1060531"/>
                  <a:pt x="1379808" y="1023594"/>
                  <a:pt x="1328543" y="1016456"/>
                </a:cubicBezTo>
                <a:cubicBezTo>
                  <a:pt x="1320071" y="1015276"/>
                  <a:pt x="1311415" y="1014911"/>
                  <a:pt x="1302836" y="1018067"/>
                </a:cubicBezTo>
                <a:lnTo>
                  <a:pt x="1300556" y="1017667"/>
                </a:lnTo>
                <a:cubicBezTo>
                  <a:pt x="1298914" y="1017711"/>
                  <a:pt x="1297275" y="1017786"/>
                  <a:pt x="1295680" y="1018515"/>
                </a:cubicBezTo>
                <a:lnTo>
                  <a:pt x="1275904" y="1019755"/>
                </a:lnTo>
                <a:cubicBezTo>
                  <a:pt x="1273459" y="1020410"/>
                  <a:pt x="1271049" y="1021129"/>
                  <a:pt x="1269080" y="1023145"/>
                </a:cubicBezTo>
                <a:cubicBezTo>
                  <a:pt x="1229892" y="1033156"/>
                  <a:pt x="1196286" y="1061513"/>
                  <a:pt x="1180414" y="1102068"/>
                </a:cubicBezTo>
                <a:lnTo>
                  <a:pt x="902406" y="1812437"/>
                </a:lnTo>
                <a:lnTo>
                  <a:pt x="612897" y="1812437"/>
                </a:lnTo>
                <a:cubicBezTo>
                  <a:pt x="539543" y="1812437"/>
                  <a:pt x="480078" y="1871902"/>
                  <a:pt x="480078" y="1945256"/>
                </a:cubicBezTo>
                <a:cubicBezTo>
                  <a:pt x="480078" y="2018610"/>
                  <a:pt x="539543" y="2078075"/>
                  <a:pt x="612897" y="2078075"/>
                </a:cubicBezTo>
                <a:lnTo>
                  <a:pt x="966673" y="2078075"/>
                </a:lnTo>
                <a:cubicBezTo>
                  <a:pt x="1008666" y="2088839"/>
                  <a:pt x="1051924" y="2075535"/>
                  <a:pt x="1081835" y="2045978"/>
                </a:cubicBezTo>
                <a:cubicBezTo>
                  <a:pt x="1105846" y="2028294"/>
                  <a:pt x="1122213" y="2001701"/>
                  <a:pt x="1125659" y="1970866"/>
                </a:cubicBezTo>
                <a:lnTo>
                  <a:pt x="1284498" y="1565001"/>
                </a:lnTo>
                <a:lnTo>
                  <a:pt x="1443089" y="2156868"/>
                </a:lnTo>
                <a:cubicBezTo>
                  <a:pt x="1455914" y="2204733"/>
                  <a:pt x="1493311" y="2239452"/>
                  <a:pt x="1538593" y="2249086"/>
                </a:cubicBezTo>
                <a:lnTo>
                  <a:pt x="1542015" y="2250785"/>
                </a:lnTo>
                <a:cubicBezTo>
                  <a:pt x="1542604" y="2250943"/>
                  <a:pt x="1543193" y="2251097"/>
                  <a:pt x="1543870" y="2250902"/>
                </a:cubicBezTo>
                <a:cubicBezTo>
                  <a:pt x="1553422" y="2254514"/>
                  <a:pt x="1563610" y="2255524"/>
                  <a:pt x="1573886" y="2252783"/>
                </a:cubicBezTo>
                <a:cubicBezTo>
                  <a:pt x="1584162" y="2255524"/>
                  <a:pt x="1594351" y="2254515"/>
                  <a:pt x="1603903" y="2250901"/>
                </a:cubicBezTo>
                <a:lnTo>
                  <a:pt x="1605758" y="2250785"/>
                </a:lnTo>
                <a:cubicBezTo>
                  <a:pt x="1606974" y="2250459"/>
                  <a:pt x="1608181" y="2250118"/>
                  <a:pt x="1609178" y="2249086"/>
                </a:cubicBezTo>
                <a:cubicBezTo>
                  <a:pt x="1654461" y="2239453"/>
                  <a:pt x="1691859" y="2204734"/>
                  <a:pt x="1704684" y="2156868"/>
                </a:cubicBezTo>
                <a:lnTo>
                  <a:pt x="1921541" y="1347547"/>
                </a:lnTo>
                <a:lnTo>
                  <a:pt x="2181705" y="1998928"/>
                </a:lnTo>
                <a:cubicBezTo>
                  <a:pt x="2205326" y="2058070"/>
                  <a:pt x="2266689" y="2090865"/>
                  <a:pt x="2326593" y="2078075"/>
                </a:cubicBezTo>
                <a:lnTo>
                  <a:pt x="2671200" y="2078075"/>
                </a:lnTo>
                <a:cubicBezTo>
                  <a:pt x="2744554" y="2078075"/>
                  <a:pt x="2804019" y="2018610"/>
                  <a:pt x="2804019" y="1945256"/>
                </a:cubicBezTo>
                <a:cubicBezTo>
                  <a:pt x="2804019" y="1871902"/>
                  <a:pt x="2744554" y="1812437"/>
                  <a:pt x="2671200" y="1812437"/>
                </a:cubicBezTo>
                <a:lnTo>
                  <a:pt x="2393261" y="1812437"/>
                </a:lnTo>
                <a:lnTo>
                  <a:pt x="2016914" y="870162"/>
                </a:lnTo>
                <a:cubicBezTo>
                  <a:pt x="1996508" y="819071"/>
                  <a:pt x="1947937" y="787642"/>
                  <a:pt x="1896188" y="786599"/>
                </a:cubicBezTo>
                <a:close/>
                <a:moveTo>
                  <a:pt x="773454" y="106"/>
                </a:moveTo>
                <a:cubicBezTo>
                  <a:pt x="1097282" y="5742"/>
                  <a:pt x="1441967" y="238301"/>
                  <a:pt x="1631811" y="769863"/>
                </a:cubicBezTo>
                <a:cubicBezTo>
                  <a:pt x="2306811" y="-1120137"/>
                  <a:pt x="4939311" y="769863"/>
                  <a:pt x="1631811" y="3199863"/>
                </a:cubicBezTo>
                <a:cubicBezTo>
                  <a:pt x="-745455" y="1453301"/>
                  <a:pt x="-54107" y="-14297"/>
                  <a:pt x="773454" y="10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7" name="Rectangle 9">
            <a:extLst>
              <a:ext uri="{FF2B5EF4-FFF2-40B4-BE49-F238E27FC236}">
                <a16:creationId xmlns:a16="http://schemas.microsoft.com/office/drawing/2014/main" id="{30231444-188C-402C-9223-BDF38E1E13AF}"/>
              </a:ext>
            </a:extLst>
          </p:cNvPr>
          <p:cNvSpPr/>
          <p:nvPr/>
        </p:nvSpPr>
        <p:spPr>
          <a:xfrm>
            <a:off x="5279320" y="5334757"/>
            <a:ext cx="529466" cy="528605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8" name="Parallelogram 15">
            <a:extLst>
              <a:ext uri="{FF2B5EF4-FFF2-40B4-BE49-F238E27FC236}">
                <a16:creationId xmlns:a16="http://schemas.microsoft.com/office/drawing/2014/main" id="{7B7E1FE7-F4F3-4EF0-9E7B-C5E6C1386F07}"/>
              </a:ext>
            </a:extLst>
          </p:cNvPr>
          <p:cNvSpPr/>
          <p:nvPr/>
        </p:nvSpPr>
        <p:spPr>
          <a:xfrm rot="16200000">
            <a:off x="5244816" y="3098755"/>
            <a:ext cx="598764" cy="648141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404642601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ONLINE DOC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7C3A7"/>
      </a:accent1>
      <a:accent2>
        <a:srgbClr val="F47775"/>
      </a:accent2>
      <a:accent3>
        <a:srgbClr val="507C89"/>
      </a:accent3>
      <a:accent4>
        <a:srgbClr val="F47775"/>
      </a:accent4>
      <a:accent5>
        <a:srgbClr val="57C3A7"/>
      </a:accent5>
      <a:accent6>
        <a:srgbClr val="F47775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ONLINE DOC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7C3A7"/>
      </a:accent1>
      <a:accent2>
        <a:srgbClr val="F47775"/>
      </a:accent2>
      <a:accent3>
        <a:srgbClr val="507C89"/>
      </a:accent3>
      <a:accent4>
        <a:srgbClr val="F47775"/>
      </a:accent4>
      <a:accent5>
        <a:srgbClr val="57C3A7"/>
      </a:accent5>
      <a:accent6>
        <a:srgbClr val="F47775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ONLINE DOC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7C3A7"/>
      </a:accent1>
      <a:accent2>
        <a:srgbClr val="F47775"/>
      </a:accent2>
      <a:accent3>
        <a:srgbClr val="507C89"/>
      </a:accent3>
      <a:accent4>
        <a:srgbClr val="F47775"/>
      </a:accent4>
      <a:accent5>
        <a:srgbClr val="57C3A7"/>
      </a:accent5>
      <a:accent6>
        <a:srgbClr val="F4777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</TotalTime>
  <Words>563</Words>
  <Application>Microsoft Office PowerPoint</Application>
  <PresentationFormat>Широкоэкранный</PresentationFormat>
  <Paragraphs>126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Montserrat</vt:lpstr>
      <vt:lpstr>Montserrat SemiBold</vt:lpstr>
      <vt:lpstr>Cover and End Slide Master</vt:lpstr>
      <vt:lpstr>Contents Slide Master</vt:lpstr>
      <vt:lpstr>Section Break Slide Master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FNU LNU</cp:lastModifiedBy>
  <cp:revision>112</cp:revision>
  <dcterms:created xsi:type="dcterms:W3CDTF">2019-01-14T06:35:35Z</dcterms:created>
  <dcterms:modified xsi:type="dcterms:W3CDTF">2022-04-28T13:36:55Z</dcterms:modified>
</cp:coreProperties>
</file>