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84" r:id="rId7"/>
    <p:sldId id="265" r:id="rId8"/>
    <p:sldId id="262" r:id="rId9"/>
    <p:sldId id="263" r:id="rId10"/>
    <p:sldId id="266" r:id="rId11"/>
    <p:sldId id="285" r:id="rId12"/>
    <p:sldId id="278" r:id="rId13"/>
    <p:sldId id="286" r:id="rId14"/>
    <p:sldId id="280" r:id="rId15"/>
    <p:sldId id="282" r:id="rId16"/>
    <p:sldId id="283" r:id="rId17"/>
    <p:sldId id="276" r:id="rId18"/>
    <p:sldId id="274" r:id="rId19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9"/>
  </p:normalViewPr>
  <p:slideViewPr>
    <p:cSldViewPr snapToGrid="0">
      <p:cViewPr>
        <p:scale>
          <a:sx n="110" d="100"/>
          <a:sy n="110" d="100"/>
        </p:scale>
        <p:origin x="-1332" y="-24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3CAF-8CFF-493C-AE88-8FAC5F35B0E7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C376-6C32-4467-9D41-A4D436718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859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3CAF-8CFF-493C-AE88-8FAC5F35B0E7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C376-6C32-4467-9D41-A4D436718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386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760442" y="365125"/>
            <a:ext cx="173484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53344" y="365125"/>
            <a:ext cx="5083274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3CAF-8CFF-493C-AE88-8FAC5F35B0E7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C376-6C32-4467-9D41-A4D436718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43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3CAF-8CFF-493C-AE88-8FAC5F35B0E7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C376-6C32-4467-9D41-A4D436718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241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3CAF-8CFF-493C-AE88-8FAC5F35B0E7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C376-6C32-4467-9D41-A4D436718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95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3343" y="1825625"/>
            <a:ext cx="3409057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86226" y="1825625"/>
            <a:ext cx="3409057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3CAF-8CFF-493C-AE88-8FAC5F35B0E7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C376-6C32-4467-9D41-A4D436718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20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3CAF-8CFF-493C-AE88-8FAC5F35B0E7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C376-6C32-4467-9D41-A4D436718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713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3CAF-8CFF-493C-AE88-8FAC5F35B0E7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C376-6C32-4467-9D41-A4D436718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8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3CAF-8CFF-493C-AE88-8FAC5F35B0E7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C376-6C32-4467-9D41-A4D436718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353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3CAF-8CFF-493C-AE88-8FAC5F35B0E7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C376-6C32-4467-9D41-A4D436718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95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3CAF-8CFF-493C-AE88-8FAC5F35B0E7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C376-6C32-4467-9D41-A4D436718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08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D3CAF-8CFF-493C-AE88-8FAC5F35B0E7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3C376-6C32-4467-9D41-A4D436718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74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9906000" cy="7003101"/>
          </a:xfrm>
          <a:prstGeom prst="rect">
            <a:avLst/>
          </a:prstGeom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6343" y="1677880"/>
            <a:ext cx="8424936" cy="132277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Adobe Arabic" pitchFamily="18" charset="-78"/>
              </a:rPr>
              <a:t>Отчетный доклад 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Adobe Arabic" pitchFamily="18" charset="-78"/>
              </a:rPr>
              <a:t>работе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Adobe Arabic" pitchFamily="18" charset="-78"/>
              </a:rPr>
              <a:t>Общественной палаты Тутаевского муниципального района пятого созыва  за 2023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Adobe Arabic" pitchFamily="18" charset="-78"/>
              </a:rPr>
              <a:t>год.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Adobe Arabic" pitchFamily="18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BEB795A-9056-164A-83F5-FEA1E59FE471}"/>
              </a:ext>
            </a:extLst>
          </p:cNvPr>
          <p:cNvSpPr txBox="1"/>
          <p:nvPr/>
        </p:nvSpPr>
        <p:spPr>
          <a:xfrm>
            <a:off x="337351" y="4780181"/>
            <a:ext cx="5370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Докладчик:</a:t>
            </a:r>
            <a:r>
              <a:rPr lang="ru-RU" b="1" dirty="0" smtClean="0"/>
              <a:t> </a:t>
            </a:r>
            <a:r>
              <a:rPr lang="ru-RU" i="1" dirty="0" smtClean="0"/>
              <a:t>Председатель </a:t>
            </a:r>
            <a:r>
              <a:rPr lang="ru-RU" i="1" dirty="0"/>
              <a:t>общественной палаты</a:t>
            </a:r>
          </a:p>
          <a:p>
            <a:r>
              <a:rPr lang="ru-RU" i="1" dirty="0"/>
              <a:t>Анатолий Игоревич Упадышев</a:t>
            </a:r>
          </a:p>
        </p:txBody>
      </p:sp>
    </p:spTree>
    <p:extLst>
      <p:ext uri="{BB962C8B-B14F-4D97-AF65-F5344CB8AC3E}">
        <p14:creationId xmlns:p14="http://schemas.microsoft.com/office/powerpoint/2010/main" val="290159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2936" y="506678"/>
            <a:ext cx="6084676" cy="565175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467" dirty="0">
              <a:solidFill>
                <a:srgbClr val="00B9D4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82936" y="2550194"/>
            <a:ext cx="6731932" cy="3217649"/>
          </a:xfrm>
          <a:prstGeom prst="rect">
            <a:avLst/>
          </a:prstGeom>
        </p:spPr>
        <p:txBody>
          <a:bodyPr vert="horz" lIns="99060" tIns="49530" rIns="99060" bIns="4953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dirty="0" smtClean="0"/>
              <a:t>Правительству </a:t>
            </a:r>
            <a:r>
              <a:rPr lang="ru-RU" sz="1800" dirty="0"/>
              <a:t>Ярославской </a:t>
            </a:r>
            <a:r>
              <a:rPr lang="ru-RU" sz="1800" dirty="0" smtClean="0"/>
              <a:t>области предложить варианты по вхождению в федеральные и региональные программы по ликвидации несанкционированной свалки в левобережной части города;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/>
          </a:p>
          <a:p>
            <a:pPr>
              <a:spcBef>
                <a:spcPts val="0"/>
              </a:spcBef>
            </a:pPr>
            <a:r>
              <a:rPr lang="ru-RU" sz="1800" dirty="0"/>
              <a:t>Администрации </a:t>
            </a:r>
            <a:r>
              <a:rPr lang="ru-RU" sz="1800" dirty="0" smtClean="0"/>
              <a:t>ТМР предусмотреть ассигнования в бюджете  города на частичную ликвидацию несанкционированной свалки в левобережной части города, установить на территории несанкционированной свалки видеокамеры;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/>
          </a:p>
          <a:p>
            <a:pPr>
              <a:spcBef>
                <a:spcPts val="0"/>
              </a:spcBef>
            </a:pPr>
            <a:r>
              <a:rPr lang="ru-RU" sz="1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Общественной палате ходатайствовать перед Правительством ЯО о включении объекта утилизации кисло-гудронных прудов в федеральную программу «Генеральная Уборка» национального проекта «Экология»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869" y="3822108"/>
            <a:ext cx="2923388" cy="29233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8580" y="1188982"/>
            <a:ext cx="9067178" cy="1133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При рассмотрении вопроса на пленарном заседании Общественной палаты  «Экология. Проблемы и пути их решения в Тутаевском муниципальном районе» были даны рекомендации:</a:t>
            </a:r>
            <a:endParaRPr lang="ru-RU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43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2936" y="506678"/>
            <a:ext cx="6084676" cy="565175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467" dirty="0">
              <a:solidFill>
                <a:srgbClr val="00B9D4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82937" y="1846327"/>
            <a:ext cx="5230936" cy="4264140"/>
          </a:xfrm>
          <a:prstGeom prst="rect">
            <a:avLst/>
          </a:prstGeom>
        </p:spPr>
        <p:txBody>
          <a:bodyPr vert="horz" lIns="99060" tIns="49530" rIns="99060" bIns="4953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Администрации ТМР</a:t>
            </a:r>
            <a:endParaRPr lang="ru-RU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 smtClean="0"/>
              <a:t>Организовать проведение массовых субботников по благоустройству общественных и дворовых территорий;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Продолжить практику проведения конкурсов с поощрением по озеленению города среди предприятий, предпринимателей, молодежи;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Установить в летнее время контейнеры или бункер для мусора в зоне отдыха у р.Волга в прибрежной части ул.Карьерная;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Предусмотреть в бюджете городского поселения Тутаев ассигнования на содержание ливневой канализации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263" y="3429000"/>
            <a:ext cx="4232695" cy="31745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534" y="1107663"/>
            <a:ext cx="9543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При рассмотрении вопроса благоустройства общественных территорий (зеленый зоны, посадка деревьев, работы в рамках проведения субботников) были даны рекомендации: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13873" y="2107301"/>
            <a:ext cx="45065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Учреждениям образования </a:t>
            </a:r>
            <a:endParaRPr lang="ru-RU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/>
              <a:t>Принять участие в выращивании рассады цветов для озеленения города </a:t>
            </a:r>
          </a:p>
        </p:txBody>
      </p:sp>
    </p:spTree>
    <p:extLst>
      <p:ext uri="{BB962C8B-B14F-4D97-AF65-F5344CB8AC3E}">
        <p14:creationId xmlns:p14="http://schemas.microsoft.com/office/powerpoint/2010/main" val="259854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26"/>
            <a:ext cx="9906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2936" y="506678"/>
            <a:ext cx="6084676" cy="565175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467" dirty="0">
              <a:solidFill>
                <a:srgbClr val="00B9D4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53532" y="1071853"/>
            <a:ext cx="9508051" cy="3338430"/>
          </a:xfrm>
          <a:prstGeom prst="rect">
            <a:avLst/>
          </a:prstGeom>
        </p:spPr>
        <p:txBody>
          <a:bodyPr vert="horz" lIns="99060" tIns="49530" rIns="99060" bIns="4953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При рассмотрении вопроса «О прохождении отопительного сезона 2022/2023 года. Начало подготовки к отопительному сезону 2023/2024 года. Проблемы и пути их решения»  были даны рекомендации в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адрес: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Министерства жилищно-коммунального комплекса Правительства Ярославской области;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Администрации ТМР; АО «Тутаевская ПГУ»; </a:t>
            </a:r>
            <a:r>
              <a:rPr lang="ru-RU" sz="2000" dirty="0" smtClean="0"/>
              <a:t>Общественной палаты ТМР, в том числе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099" y="3174520"/>
            <a:ext cx="4184483" cy="30686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5004" y="2979122"/>
            <a:ext cx="525276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обеспечить в полном объеме проведение организационных и технологических мероприятий по подготовке объектов теплоснабжения ТМР в отопительному сезону 2023/2024 годов с получением паспорта готовности;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u-RU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разработать дорожную карту по укреплению финансовой устойчивости муниципальных теплоснабжающих организаций;</a:t>
            </a:r>
          </a:p>
        </p:txBody>
      </p:sp>
    </p:spTree>
    <p:extLst>
      <p:ext uri="{BB962C8B-B14F-4D97-AF65-F5344CB8AC3E}">
        <p14:creationId xmlns:p14="http://schemas.microsoft.com/office/powerpoint/2010/main" val="369275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26"/>
            <a:ext cx="9906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2936" y="506678"/>
            <a:ext cx="6084676" cy="565175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467" dirty="0">
              <a:solidFill>
                <a:srgbClr val="00B9D4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44908" y="1147313"/>
            <a:ext cx="9568435" cy="6288664"/>
          </a:xfrm>
          <a:prstGeom prst="rect">
            <a:avLst/>
          </a:prstGeom>
        </p:spPr>
        <p:txBody>
          <a:bodyPr vert="horz" lIns="99060" tIns="49530" rIns="99060" bIns="4953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При рассмотрении вопроса «О прохождении отопительного сезона 2022/2023 года. Начало подготовки к отопительному сезону 2023/2024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года даны рекомендации,                 </a:t>
            </a:r>
            <a:r>
              <a:rPr lang="ru-RU" sz="2000" dirty="0" smtClean="0"/>
              <a:t>в том числе</a:t>
            </a:r>
          </a:p>
          <a:p>
            <a:pPr marL="0" indent="360000">
              <a:spcBef>
                <a:spcPts val="0"/>
              </a:spcBef>
              <a:buFontTx/>
              <a:buChar char="-"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всестороннюю и качественную подготовку жилищного фонда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к отопительному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сезону 2023/2024 годов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>
              <a:spcBef>
                <a:spcPts val="0"/>
              </a:spcBef>
              <a:buFontTx/>
              <a:buChar char="-"/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активизировать работу по вхождению в федеральные и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региональные программы;</a:t>
            </a:r>
          </a:p>
          <a:p>
            <a:pPr marL="0" indent="360000">
              <a:spcBef>
                <a:spcPts val="0"/>
              </a:spcBef>
              <a:buFontTx/>
              <a:buChar char="-"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рассмотреть вопрос увеличения объема финансирования на подготовку</a:t>
            </a:r>
          </a:p>
          <a:p>
            <a:pPr marL="0" indent="360000">
              <a:spcBef>
                <a:spcPts val="0"/>
              </a:spcBef>
              <a:buNone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к осенне-зимнему периоду 2023/2024 годов и завершить работы по обвязке и вводу в эксплуатацию резервного котла;</a:t>
            </a:r>
          </a:p>
          <a:p>
            <a:pPr marL="0" indent="360000">
              <a:spcBef>
                <a:spcPts val="0"/>
              </a:spcBef>
              <a:buNone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- выполнить ремонтные работы в необходимом  объеме до начала отопительного периода магистральной теплотрассы на участке от районной котельной г.Тутаева до спорткомплекса «Стадион им.П.А.Земского»</a:t>
            </a:r>
            <a:b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443" y="4882345"/>
            <a:ext cx="3266900" cy="183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0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26"/>
            <a:ext cx="9906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2936" y="506678"/>
            <a:ext cx="6084676" cy="565175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467" dirty="0">
              <a:solidFill>
                <a:srgbClr val="00B9D4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55275" y="1254081"/>
            <a:ext cx="9558068" cy="6181896"/>
          </a:xfrm>
          <a:prstGeom prst="rect">
            <a:avLst/>
          </a:prstGeom>
        </p:spPr>
        <p:txBody>
          <a:bodyPr vert="horz" lIns="99060" tIns="49530" rIns="99060" bIns="4953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При рассмотрении вопроса «О планах по капитальному ремонту дорог и содержанию улично-дорожной сети   Левобережной части города и района» были приняты рекомендации в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адрес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Администрации ТМР, </a:t>
            </a:r>
            <a:r>
              <a:rPr lang="ru-RU" sz="2000" dirty="0" smtClean="0"/>
              <a:t>Общественной палаты ТМР, в том числе: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а 2024 год предусмотреть ассигнования на продолжение капитального ремонта ул. Ленина, ремонт ул. Панина от бункерной площадки до знака границы городского поселения Тутаев, ул. Крестовоздвиженская; 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анести разметку к знакам «Пешеходный переход» по ул. Толбухина</a:t>
            </a:r>
            <a:b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91" y="4908428"/>
            <a:ext cx="2729972" cy="174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26"/>
            <a:ext cx="9906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2936" y="506678"/>
            <a:ext cx="6084676" cy="565175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467" dirty="0">
              <a:solidFill>
                <a:srgbClr val="00B9D4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72528" y="1254081"/>
            <a:ext cx="9549441" cy="6181896"/>
          </a:xfrm>
          <a:prstGeom prst="rect">
            <a:avLst/>
          </a:prstGeom>
        </p:spPr>
        <p:txBody>
          <a:bodyPr vert="horz" lIns="99060" tIns="49530" rIns="99060" bIns="4953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При рассмотрении вопроса «О перспективах развития водоснабжения и водоотведения  Левобережной части города» были приняты рекомендации в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адрес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Администрации ТМР, в том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числе:</a:t>
            </a:r>
            <a:endParaRPr lang="ru-RU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провести комиссионное обследование и мониторинг сетей водоотведения в левобережной части города;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усилить работу  по информированию жителей о необходимости исполнения технических условий (установке септиков), благоустройству придомовой территории </a:t>
            </a:r>
            <a:b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516" y="4543437"/>
            <a:ext cx="3801465" cy="221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8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26"/>
            <a:ext cx="9906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2936" y="506678"/>
            <a:ext cx="6084676" cy="565175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467" dirty="0">
              <a:solidFill>
                <a:srgbClr val="00B9D4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44907" y="1176443"/>
            <a:ext cx="9611568" cy="6181896"/>
          </a:xfrm>
          <a:prstGeom prst="rect">
            <a:avLst/>
          </a:prstGeom>
        </p:spPr>
        <p:txBody>
          <a:bodyPr vert="horz" lIns="99060" tIns="49530" rIns="99060" bIns="4953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При рассмотрении вопроса «Развитие физкультуры и спорта в Тутаевском муниципальном районе, достижения, проблемы и пути их решения» приняты рекомендации в адрес: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Администрации Тутаевского муниципального района, управления образования и спорта, руководителей спортивных школ, Глав сельских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поселений</a:t>
            </a:r>
            <a:r>
              <a:rPr lang="ru-RU" sz="2000" dirty="0" smtClean="0"/>
              <a:t>, в том числе: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увеличить финансирование на реализацию муниципальных целевых программ;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u-RU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обустроить круглогодичные лыжно-кроссовые трассы в крупных населенных пунктах ТМР;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u-RU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ктуализировать проектно-сметную документацию на строительство газовой котельной для бассейна МУДО СШ №1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166" y="4992704"/>
            <a:ext cx="2779143" cy="176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" y="0"/>
            <a:ext cx="9906000" cy="6858000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27794" y="1540668"/>
            <a:ext cx="9240869" cy="4515076"/>
          </a:xfrm>
          <a:prstGeom prst="rect">
            <a:avLst/>
          </a:prstGeom>
        </p:spPr>
        <p:txBody>
          <a:bodyPr vert="horz" lIns="99060" tIns="49530" rIns="99060" bIns="4953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Анализируя деятельность  Общественной палаты ТМР за 2023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подводя итоги,  хотелось бы отметить, что прошедший год был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знаковым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всех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отношениях</a:t>
            </a:r>
            <a:endParaRPr lang="ru-RU" sz="2100" b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2100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100" dirty="0"/>
              <a:t>            Администрацией реализовано более 100 проектов. Трудно не заметить положительные изменения во всех отраслях. Город меняется в лучшую сторону, благодаря реализации национальных проектов. Общественная палата работала активно,  рассмотрела жизненно-важные вопросы, больше, чем планировали, и  в пределах своих полномочий, стремилась  найти взвешенные и эффективные решения, выступала площадкой для формирования конструктивного диалога между заинтересованными сторонами, выстраивали продуктивный диалог власти и </a:t>
            </a:r>
            <a:r>
              <a:rPr lang="ru-RU" sz="2100" dirty="0" smtClean="0"/>
              <a:t>общества</a:t>
            </a:r>
            <a:endParaRPr lang="ru-RU" sz="2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DB0B27C-2621-1BE5-B827-6D8B161D13E7}"/>
              </a:ext>
            </a:extLst>
          </p:cNvPr>
          <p:cNvSpPr txBox="1"/>
          <p:nvPr/>
        </p:nvSpPr>
        <p:spPr>
          <a:xfrm>
            <a:off x="461394" y="411061"/>
            <a:ext cx="4630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+mj-lt"/>
              </a:rPr>
              <a:t>ИТОГИ: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070" y="5351585"/>
            <a:ext cx="2174448" cy="162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101"/>
            <a:ext cx="9906000" cy="7003101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BB86C25D-7226-2A47-B0AA-715ED83E8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523" y="2326966"/>
            <a:ext cx="8424936" cy="711994"/>
          </a:xfrm>
        </p:spPr>
        <p:txBody>
          <a:bodyPr>
            <a:no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Спасибо за внимание!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516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" y="0"/>
            <a:ext cx="9906000" cy="6858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1272" y="517622"/>
            <a:ext cx="6568128" cy="565175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Calibri" panose="020F0502020204030204" pitchFamily="34" charset="0"/>
              </a:rPr>
              <a:t>ГЛАВНЫЕ ЗАДАЧИ ОБЩЕСТВЕННОЙ ПАЛАТЫ:</a:t>
            </a:r>
            <a:endParaRPr lang="ru-RU" sz="2400" b="1" dirty="0">
              <a:solidFill>
                <a:srgbClr val="00B9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01458" y="1657159"/>
            <a:ext cx="9703083" cy="2294189"/>
          </a:xfrm>
          <a:prstGeom prst="rect">
            <a:avLst/>
          </a:prstGeom>
        </p:spPr>
        <p:txBody>
          <a:bodyPr vert="horz" lIns="99060" tIns="49530" rIns="99060" bIns="4953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39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BD4A7BA-0E7A-F68E-F44A-2F0D1E499CEC}"/>
              </a:ext>
            </a:extLst>
          </p:cNvPr>
          <p:cNvSpPr txBox="1"/>
          <p:nvPr/>
        </p:nvSpPr>
        <p:spPr>
          <a:xfrm>
            <a:off x="263553" y="1358458"/>
            <a:ext cx="4689445" cy="4929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не допустить  перерыва общественного диалога с властью по ключевым проблемам развития территории и качества жизни нашего населения;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осуществлять общественный контроль за реализацией национальных и региональных  проектов во взаимодействии с органами местного самоуправления;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оперативно реагировать на все острые социально-значимые проблемные ситуации, возникающие в нашем городе и районе.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539" y="2440197"/>
            <a:ext cx="4199626" cy="314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5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98432" y="608918"/>
            <a:ext cx="6162685" cy="565175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467" b="1" dirty="0">
              <a:solidFill>
                <a:srgbClr val="00B9D4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87481" y="1248873"/>
            <a:ext cx="9568995" cy="1488766"/>
          </a:xfrm>
          <a:prstGeom prst="rect">
            <a:avLst/>
          </a:prstGeom>
        </p:spPr>
        <p:txBody>
          <a:bodyPr vert="horz" lIns="99060" tIns="49530" rIns="99060" bIns="4953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2023 год Общественная палата пятого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созыва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организовала и провела 5 пленарных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заседаний и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Совета Общественной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палаты.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работали рабочие группы и комиссии, принимали участие в мероприятиях общественного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контроля</a:t>
            </a:r>
            <a:endParaRPr lang="ru-RU" sz="2400" dirty="0">
              <a:solidFill>
                <a:srgbClr val="606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" y="582451"/>
            <a:ext cx="3954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ОСНОВНЫЕ ФОРМЫ РАБОТЫ: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4" name="Picture 2" descr="C:\Users\Пользователь\Desktop\общ палата\3c5eee837484d2ac9778a75d040842a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89" y="3234905"/>
            <a:ext cx="4430871" cy="2976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льзователь\Desktop\общ палата\1de754a39524bcccf22578c9883dabe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672" y="3234905"/>
            <a:ext cx="4770407" cy="2976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09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96023" y="377362"/>
            <a:ext cx="5936182" cy="565175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ВАЖНЫЕ  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НАИБОЛЕЕ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ЗНАЧИМЫЕ ВОПРОСЫ:</a:t>
            </a:r>
            <a:endParaRPr lang="ru-RU" sz="2400" b="1" dirty="0">
              <a:solidFill>
                <a:srgbClr val="00B9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67640" y="1311214"/>
            <a:ext cx="9738360" cy="6278593"/>
          </a:xfrm>
          <a:prstGeom prst="rect">
            <a:avLst/>
          </a:prstGeom>
        </p:spPr>
        <p:txBody>
          <a:bodyPr vert="horz" lIns="99060" tIns="49530" rIns="99060" bIns="4953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Экология (состояние и перспективы кисло - гудронных прудов, о загрязнении р. </a:t>
            </a:r>
            <a:r>
              <a:rPr lang="ru-RU" sz="19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Рыкуша</a:t>
            </a:r>
            <a:r>
              <a:rPr lang="ru-RU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утилизация куринного помета с птицефабрики  ООО «Романовская»; утилизация несанкционированной свалки в левобережной части города);</a:t>
            </a:r>
            <a:br>
              <a:rPr lang="ru-RU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9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прохождении отопительного сезона 2022/23годов и 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ачало 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подготовки к отопительному сезону 2023/24г. </a:t>
            </a:r>
            <a:r>
              <a:rPr lang="ru-RU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spcBef>
                <a:spcPts val="0"/>
              </a:spcBef>
            </a:pPr>
            <a:r>
              <a:rPr lang="ru-RU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планах по капитальному ремонту дорог и содержанию улично-дорожной сети   Левобережной части </a:t>
            </a:r>
            <a:r>
              <a:rPr lang="ru-RU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города и перспективах 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 водоснабжения и </a:t>
            </a:r>
            <a:r>
              <a:rPr lang="ru-RU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водоотведения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сохранении  ПЧ-26 в исторически размещавшемся помещении по адресу: г. Тутаев, пл. Ленина, д.8</a:t>
            </a:r>
            <a:r>
              <a:rPr lang="ru-RU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lang="ru-RU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9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физкультуры и спорта в </a:t>
            </a:r>
            <a:r>
              <a:rPr lang="ru-RU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районе (достижения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проблемы и пути их </a:t>
            </a:r>
            <a:r>
              <a:rPr lang="ru-RU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решения);</a:t>
            </a:r>
            <a:br>
              <a:rPr lang="ru-RU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поддержке инициативы Совета Ветеранов и Совета Детей войны в части необходимости ремонта большого зала в МУ «Районный дворец культуры.</a:t>
            </a:r>
          </a:p>
          <a:p>
            <a:pPr marL="0" indent="0">
              <a:buNone/>
            </a:pPr>
            <a:endParaRPr lang="en-US" sz="2000" dirty="0">
              <a:solidFill>
                <a:srgbClr val="606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01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60332" y="248610"/>
            <a:ext cx="9425628" cy="757988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В АДРЕС ГУБЕРНАТОРА ОБЛАСТИ НАПРАВЛЕНЫ ПИСЬМА ПО СЛЕДУЮЩИМ ПРОБЛЕМНЫМ ВОПРОСАМ: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60828" y="1524219"/>
            <a:ext cx="4804802" cy="3039004"/>
          </a:xfrm>
          <a:prstGeom prst="rect">
            <a:avLst/>
          </a:prstGeom>
        </p:spPr>
        <p:txBody>
          <a:bodyPr vert="horz" lIns="99060" tIns="49530" rIns="99060" bIns="4953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467" b="1" dirty="0">
              <a:solidFill>
                <a:srgbClr val="606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75711" y="1524218"/>
            <a:ext cx="5845029" cy="5257581"/>
          </a:xfrm>
          <a:prstGeom prst="rect">
            <a:avLst/>
          </a:prstGeom>
        </p:spPr>
        <p:txBody>
          <a:bodyPr vert="horz" lIns="99060" tIns="49530" rIns="99060" bIns="4953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00000">
              <a:spcBef>
                <a:spcPts val="10"/>
              </a:spcBef>
              <a:spcAft>
                <a:spcPts val="10"/>
              </a:spcAft>
            </a:pPr>
            <a:r>
              <a:rPr lang="ru-RU" sz="2400" dirty="0" smtClean="0"/>
              <a:t>высокий износ тепловых сетей АО Тутаевской ПГУ, и их ремонт</a:t>
            </a:r>
            <a:endParaRPr lang="ru-RU" sz="2400" dirty="0"/>
          </a:p>
          <a:p>
            <a:pPr marL="0" indent="0" defTabSz="900000">
              <a:spcBef>
                <a:spcPts val="10"/>
              </a:spcBef>
              <a:spcAft>
                <a:spcPts val="10"/>
              </a:spcAft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 defTabSz="900000">
              <a:spcBef>
                <a:spcPts val="10"/>
              </a:spcBef>
              <a:spcAft>
                <a:spcPts val="10"/>
              </a:spcAft>
            </a:pPr>
            <a:r>
              <a:rPr lang="ru-RU" sz="2400" dirty="0" smtClean="0"/>
              <a:t>необходимость  ремонта областных дорог «Рождествено- Столбищи- Шопша», «Пестрецово-Верещагино-Веригино»</a:t>
            </a:r>
            <a:endParaRPr lang="ru-RU" sz="2400" dirty="0"/>
          </a:p>
          <a:p>
            <a:pPr marL="0" indent="0" defTabSz="900000">
              <a:spcBef>
                <a:spcPts val="10"/>
              </a:spcBef>
              <a:spcAft>
                <a:spcPts val="10"/>
              </a:spcAft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 defTabSz="900000">
              <a:spcBef>
                <a:spcPts val="10"/>
              </a:spcBef>
              <a:spcAft>
                <a:spcPts val="10"/>
              </a:spcAft>
            </a:pPr>
            <a:r>
              <a:rPr lang="ru-RU" sz="2400" dirty="0" smtClean="0"/>
              <a:t>с просьбой  о сохранении исторического здания ПЧ-26 и с просьбой о выделении денежных средств на проведение  ремонтных работ </a:t>
            </a:r>
            <a:endParaRPr lang="ru-RU" sz="2400" dirty="0"/>
          </a:p>
        </p:txBody>
      </p:sp>
      <p:pic>
        <p:nvPicPr>
          <p:cNvPr id="4098" name="Picture 2" descr="C:\Users\Пользователь\Desktop\общ палата\a11391c5ed8c8fef352a07183dab65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027" y="1595886"/>
            <a:ext cx="4237645" cy="2104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esktop\общ палата\HiKNApG3QJ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319" y="3873260"/>
            <a:ext cx="3382353" cy="2536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99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82286" y="1714456"/>
            <a:ext cx="8214733" cy="692313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В адрес председателя Общественной палаты РФ  и председателя Общественного Совета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при</a:t>
            </a:r>
          </a:p>
          <a:p>
            <a:pPr algn="l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Министерстве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ЖКХ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направлены письма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ru-RU" sz="2400" b="1" dirty="0">
              <a:solidFill>
                <a:srgbClr val="00B9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67640" y="1423359"/>
            <a:ext cx="9869084" cy="6425242"/>
          </a:xfrm>
          <a:prstGeom prst="rect">
            <a:avLst/>
          </a:prstGeom>
        </p:spPr>
        <p:txBody>
          <a:bodyPr vert="horz" lIns="99060" tIns="49530" rIns="99060" bIns="4953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ru-RU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включени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педагогических работников в перечень граждан, имеющих право на предоставление жилых помещений по договорам социального найма вне очереди;</a:t>
            </a:r>
          </a:p>
          <a:p>
            <a:pPr>
              <a:buFontTx/>
              <a:buChar char="-"/>
            </a:pPr>
            <a:endParaRPr lang="ru-RU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возможности восстановления большого зала ДК им. Малова;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необходимости освещения проезда у жилых домов по адресу:                        ул. Моторостроителей 76, ул. Советская 23,29.</a:t>
            </a:r>
          </a:p>
          <a:p>
            <a:pPr>
              <a:buFontTx/>
              <a:buChar char="-"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>
              <a:solidFill>
                <a:srgbClr val="606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6023" y="4308176"/>
            <a:ext cx="8214733" cy="411190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В адрес  Главы Тутаевского района направлены письма</a:t>
            </a:r>
          </a:p>
          <a:p>
            <a:pPr algn="l"/>
            <a:endParaRPr lang="ru-RU" sz="2400" b="1" dirty="0" smtClean="0">
              <a:solidFill>
                <a:srgbClr val="00B9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algn="l"/>
            <a:endParaRPr lang="ru-RU" sz="2400" b="1" dirty="0">
              <a:solidFill>
                <a:srgbClr val="00B9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6022" y="377362"/>
            <a:ext cx="7067419" cy="565175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ВАЖНЫЕ  И НАИБОЛЕЕ ЗНАЧИМЫЕ ВОПРОСЫ:</a:t>
            </a:r>
            <a:endParaRPr lang="ru-RU" sz="2400" b="1" dirty="0">
              <a:solidFill>
                <a:srgbClr val="00B9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" b="15115"/>
          <a:stretch/>
        </p:blipFill>
        <p:spPr>
          <a:xfrm>
            <a:off x="7056074" y="1249729"/>
            <a:ext cx="2652598" cy="162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0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168236" y="1121435"/>
            <a:ext cx="9646323" cy="5805146"/>
          </a:xfrm>
          <a:prstGeom prst="rect">
            <a:avLst/>
          </a:prstGeom>
        </p:spPr>
        <p:txBody>
          <a:bodyPr vert="horz" lIns="99060" tIns="49530" rIns="99060" bIns="4953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000" b="1" i="1" u="sng" dirty="0"/>
              <a:t>Упадышев Анатолий Игоревич</a:t>
            </a:r>
            <a:r>
              <a:rPr lang="ru-RU" sz="2000" dirty="0"/>
              <a:t> - председатель  Общественной палаты </a:t>
            </a:r>
            <a:r>
              <a:rPr lang="ru-RU" sz="2000" dirty="0" smtClean="0"/>
              <a:t>Тутаевского </a:t>
            </a:r>
            <a:r>
              <a:rPr lang="ru-RU" sz="2000" dirty="0"/>
              <a:t>района и председатель Общественного Совета при Министерстве ЖКХ;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u="sng" dirty="0" smtClean="0"/>
              <a:t/>
            </a:r>
            <a:br>
              <a:rPr lang="ru-RU" sz="2000" b="1" i="1" u="sng" dirty="0" smtClean="0"/>
            </a:br>
            <a:r>
              <a:rPr lang="ru-RU" sz="2000" b="1" i="1" u="sng" dirty="0" smtClean="0"/>
              <a:t>Пилюгин </a:t>
            </a:r>
            <a:r>
              <a:rPr lang="ru-RU" sz="2000" b="1" i="1" u="sng" dirty="0"/>
              <a:t>Илья Станиславович </a:t>
            </a:r>
            <a:r>
              <a:rPr lang="ru-RU" sz="2000" dirty="0"/>
              <a:t>-  Общественный совет при Министерстве образования Ярославской области и является на уровне области членом Совета </a:t>
            </a:r>
            <a:r>
              <a:rPr lang="ru-RU" sz="2000" dirty="0" smtClean="0"/>
              <a:t>отцов;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i="1" u="sng" dirty="0"/>
              <a:t>Пахомов Александр Федорович </a:t>
            </a:r>
            <a:r>
              <a:rPr lang="ru-RU" sz="2000" dirty="0"/>
              <a:t>- Общественный Совет при Министерстве дорожного хозяйства Ярославской </a:t>
            </a:r>
            <a:r>
              <a:rPr lang="ru-RU" sz="2000" dirty="0" smtClean="0"/>
              <a:t>области;</a:t>
            </a:r>
            <a:br>
              <a:rPr lang="ru-RU" sz="2000" dirty="0" smtClean="0"/>
            </a:b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b="1" i="1" u="sng" dirty="0">
                <a:ea typeface="Open Sans" panose="020B0606030504020204" pitchFamily="34" charset="0"/>
                <a:cs typeface="Open Sans" panose="020B0606030504020204" pitchFamily="34" charset="0"/>
              </a:rPr>
              <a:t>Мойкин Евгений </a:t>
            </a:r>
            <a:r>
              <a:rPr lang="ru-RU" sz="2000" b="1" i="1" u="sng" dirty="0" smtClean="0">
                <a:ea typeface="Open Sans" panose="020B0606030504020204" pitchFamily="34" charset="0"/>
                <a:cs typeface="Open Sans" panose="020B0606030504020204" pitchFamily="34" charset="0"/>
              </a:rPr>
              <a:t>Алексеевич</a:t>
            </a:r>
            <a:r>
              <a:rPr lang="ru-RU" sz="2000" dirty="0">
                <a:ea typeface="Open Sans" panose="020B0606030504020204" pitchFamily="34" charset="0"/>
                <a:cs typeface="Open Sans" panose="020B0606030504020204" pitchFamily="34" charset="0"/>
              </a:rPr>
              <a:t> - Общественный Совет при Министерстве ЖКХ по Ярославской </a:t>
            </a:r>
            <a:r>
              <a:rPr lang="ru-RU" sz="2000" dirty="0" smtClean="0">
                <a:ea typeface="Open Sans" panose="020B0606030504020204" pitchFamily="34" charset="0"/>
                <a:cs typeface="Open Sans" panose="020B0606030504020204" pitchFamily="34" charset="0"/>
              </a:rPr>
              <a:t>области;</a:t>
            </a:r>
            <a:br>
              <a:rPr lang="ru-RU" sz="2000" dirty="0" smtClean="0"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2000" dirty="0" smtClean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i="1" u="sng" dirty="0"/>
              <a:t>Архиповская </a:t>
            </a:r>
            <a:r>
              <a:rPr lang="ru-RU" sz="2000" b="1" i="1" u="sng" dirty="0" smtClean="0"/>
              <a:t>Анастасия Александровна</a:t>
            </a:r>
            <a:r>
              <a:rPr lang="ru-RU" sz="2000" dirty="0" smtClean="0"/>
              <a:t> - </a:t>
            </a:r>
            <a:r>
              <a:rPr lang="ru-RU" sz="2000" dirty="0"/>
              <a:t>Общественный Совет при Министерстве социальных коммуникаций и развития некоммерческих организаций по Ярославской </a:t>
            </a:r>
            <a:r>
              <a:rPr lang="ru-RU" sz="2000" dirty="0" smtClean="0"/>
              <a:t>области;</a:t>
            </a:r>
            <a:br>
              <a:rPr lang="ru-RU" sz="2000" dirty="0" smtClean="0"/>
            </a:b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b="1" i="1" u="sng" dirty="0"/>
              <a:t>Кмицикевич Елена </a:t>
            </a:r>
            <a:r>
              <a:rPr lang="ru-RU" sz="2000" b="1" i="1" u="sng" dirty="0" smtClean="0"/>
              <a:t>Александровна </a:t>
            </a:r>
            <a:r>
              <a:rPr lang="ru-RU" sz="2000" dirty="0"/>
              <a:t>- Общественный  Совет при  Министерстве регионального развития по Ярославской </a:t>
            </a:r>
            <a:r>
              <a:rPr lang="ru-RU" sz="2000" dirty="0" smtClean="0"/>
              <a:t>области.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68237" y="198120"/>
            <a:ext cx="9569526" cy="789157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ЧЛЕНЫ НАШЕЙ ОБЩЕСТВЕННОЙ ПАЛАТЫ ВОШЛИ В ОБЩЕСТВЕННЫЕ СОВЕТЫ НА УРОВНЕ ОБЛАСТИ И ФЕДЕРАЦИИ: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52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98432" y="1249960"/>
            <a:ext cx="9373407" cy="1367405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ВЗАИМООТНОШЕНИЯ НАСЕЛЕНИЯ И ВЛАСТИ В НАШЕМ ГОРОДЕ И РАЙОНЕ ОСУЩЕСТВЛЯЕТСЯ НЕ ТОЛЬКО ЧЕРЕЗ ОБЩЕСТВЕННУЮ ПАЛАТУ, НО И ОБЩЕСТВЕННЫЕ </a:t>
            </a:r>
            <a:r>
              <a:rPr lang="ru-RU" sz="2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СОВЕТЫ: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960854" y="2380891"/>
            <a:ext cx="4163392" cy="4295351"/>
          </a:xfrm>
          <a:prstGeom prst="rect">
            <a:avLst/>
          </a:prstGeom>
        </p:spPr>
        <p:txBody>
          <a:bodyPr vert="horz" lIns="99060" tIns="49530" rIns="99060" bIns="4953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совет 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благоустройству и озеленению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общественный совет МО МВД России «Тутаевский»;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управляющий Совет в системе образования;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ОО «Институт 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 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города»;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ТОСы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Правобережной и Левобережной части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города                               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(16 ТОСов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A8A354-0329-36E6-2C85-2334D6A55A53}"/>
              </a:ext>
            </a:extLst>
          </p:cNvPr>
          <p:cNvSpPr txBox="1"/>
          <p:nvPr/>
        </p:nvSpPr>
        <p:spPr>
          <a:xfrm>
            <a:off x="160332" y="517741"/>
            <a:ext cx="726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ОБЩЕСТВЕННЫЕ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СОВЕТЫ: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122" name="Picture 2" descr="C:\Users\Пользователь\Desktop\общ палата\qZRE8vOLT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2" y="2514873"/>
            <a:ext cx="2762060" cy="2071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ользователь\Desktop\общ палата\fc0265af5ed8a2d2e49462b6458b504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227" y="2514873"/>
            <a:ext cx="2762210" cy="2071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Пользователь\Desktop\общ палата\iNEczgQHl_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2" y="4646803"/>
            <a:ext cx="3267495" cy="2143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77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6"/>
            <a:ext cx="9906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98432" y="479522"/>
            <a:ext cx="6162685" cy="565175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467" dirty="0">
              <a:solidFill>
                <a:srgbClr val="00B9D4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1217364"/>
            <a:ext cx="9782355" cy="1396449"/>
          </a:xfrm>
          <a:prstGeom prst="rect">
            <a:avLst/>
          </a:prstGeom>
        </p:spPr>
        <p:txBody>
          <a:bodyPr vert="horz" lIns="99060" tIns="49530" rIns="99060" bIns="4953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7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 инициативе</a:t>
            </a:r>
          </a:p>
          <a:p>
            <a:pPr marL="0" indent="0" algn="ctr">
              <a:buNone/>
            </a:pPr>
            <a:r>
              <a:rPr lang="ru-RU" sz="7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Общественной палаты ТМР, Администрации района, ОО «Институт развития города»                    </a:t>
            </a:r>
          </a:p>
          <a:p>
            <a:pPr marL="0" indent="0" algn="ctr">
              <a:buNone/>
            </a:pPr>
            <a:r>
              <a:rPr lang="ru-RU" sz="7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1 декабря 2023 года успешно  прошел  пятый </a:t>
            </a:r>
            <a:r>
              <a:rPr lang="ru-RU" sz="7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ГРАЖДАНСКИЙ ФОРУМ </a:t>
            </a:r>
          </a:p>
          <a:p>
            <a:pPr marL="0" indent="0" algn="ctr">
              <a:buNone/>
            </a:pPr>
            <a:r>
              <a:rPr lang="ru-RU" sz="7400" dirty="0" smtClean="0"/>
              <a:t>«Роль </a:t>
            </a:r>
            <a:r>
              <a:rPr lang="ru-RU" sz="7400" dirty="0"/>
              <a:t>общественности в развитии Тутаевского муниципального района </a:t>
            </a:r>
            <a:endParaRPr lang="ru-RU" sz="7400" dirty="0" smtClean="0"/>
          </a:p>
          <a:p>
            <a:pPr marL="0" indent="0" algn="ctr">
              <a:buNone/>
            </a:pPr>
            <a:r>
              <a:rPr lang="ru-RU" sz="7400" dirty="0" smtClean="0"/>
              <a:t>и </a:t>
            </a:r>
            <a:r>
              <a:rPr lang="ru-RU" sz="7400" dirty="0"/>
              <a:t>повышении его культурного </a:t>
            </a:r>
            <a:r>
              <a:rPr lang="ru-RU" sz="7400" dirty="0" smtClean="0"/>
              <a:t>капитала»</a:t>
            </a:r>
            <a:endParaRPr lang="ru-RU" sz="7400" dirty="0"/>
          </a:p>
          <a:p>
            <a:pPr marL="0" indent="0" algn="ctr">
              <a:buNone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D94AB68-6617-DC6F-AC4C-1A7F6ED4A50C}"/>
              </a:ext>
            </a:extLst>
          </p:cNvPr>
          <p:cNvSpPr txBox="1"/>
          <p:nvPr/>
        </p:nvSpPr>
        <p:spPr>
          <a:xfrm>
            <a:off x="247403" y="514336"/>
            <a:ext cx="462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ГРАЖДАНСКИЙ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ФОРУМ: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146" name="Picture 2" descr="C:\Users\Пользователь\Desktop\общ палата\XVDHNhnyfe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2" y="2725952"/>
            <a:ext cx="3081342" cy="2613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ользователь\Desktop\общ палата\CiampWVshu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339" y="2738881"/>
            <a:ext cx="3204486" cy="2592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ьзователь\Desktop\общ палата\IMG_20231219_104024_8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835" y="2738881"/>
            <a:ext cx="3096881" cy="2600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247403" y="5355157"/>
            <a:ext cx="9782355" cy="1396449"/>
          </a:xfrm>
          <a:prstGeom prst="rect">
            <a:avLst/>
          </a:prstGeom>
        </p:spPr>
        <p:txBody>
          <a:bodyPr vert="horz" lIns="99060" tIns="49530" rIns="99060" bIns="4953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Участники форума отмечают положительные результаты совместной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cs typeface="Times New Roman" panose="02020603050405020304" pitchFamily="18" charset="0"/>
              </a:rPr>
              <a:t>деятельности власти, бизнеса и некоммерческого сектора по развитию гражданского общества в Тутаевском муниципальном районе</a:t>
            </a:r>
            <a:endParaRPr lang="ru-RU" sz="2400" dirty="0"/>
          </a:p>
          <a:p>
            <a:pPr marL="0" indent="0" algn="ctr">
              <a:buNone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38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1021</TotalTime>
  <Words>1054</Words>
  <Application>Microsoft Office PowerPoint</Application>
  <PresentationFormat>Лист A4 (210x297 мм)</PresentationFormat>
  <Paragraphs>110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PG3L</dc:creator>
  <cp:lastModifiedBy>Новикова</cp:lastModifiedBy>
  <cp:revision>73</cp:revision>
  <dcterms:created xsi:type="dcterms:W3CDTF">2020-02-04T11:07:54Z</dcterms:created>
  <dcterms:modified xsi:type="dcterms:W3CDTF">2024-01-31T12:29:20Z</dcterms:modified>
</cp:coreProperties>
</file>