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97" r:id="rId4"/>
    <p:sldId id="295" r:id="rId5"/>
    <p:sldId id="298" r:id="rId6"/>
    <p:sldId id="299" r:id="rId7"/>
    <p:sldId id="292" r:id="rId8"/>
    <p:sldId id="259" r:id="rId9"/>
    <p:sldId id="273" r:id="rId10"/>
    <p:sldId id="276" r:id="rId11"/>
    <p:sldId id="277" r:id="rId12"/>
    <p:sldId id="279" r:id="rId13"/>
    <p:sldId id="278" r:id="rId14"/>
    <p:sldId id="280" r:id="rId15"/>
    <p:sldId id="281" r:id="rId16"/>
    <p:sldId id="282" r:id="rId17"/>
    <p:sldId id="283" r:id="rId18"/>
    <p:sldId id="284" r:id="rId19"/>
    <p:sldId id="286" r:id="rId20"/>
    <p:sldId id="288" r:id="rId21"/>
    <p:sldId id="296" r:id="rId22"/>
    <p:sldId id="289" r:id="rId23"/>
  </p:sldIdLst>
  <p:sldSz cx="10693400" cy="7556500"/>
  <p:notesSz cx="10693400" cy="7556500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Segoe UI Semibold" panose="020B0702040204020203" pitchFamily="34" charset="0"/>
      <p:bold r:id="rId29"/>
    </p:embeddedFont>
    <p:embeddedFont>
      <p:font typeface="Palatino Linotype" panose="02040502050505030304" pitchFamily="18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10" y="-630"/>
      </p:cViewPr>
      <p:guideLst>
        <p:guide orient="horz" pos="2860"/>
        <p:guide pos="21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-528" y="-108"/>
      </p:cViewPr>
      <p:guideLst>
        <p:guide orient="horz" pos="2380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0F24B-20DC-479A-A96D-AB00BE3E3E0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7D7B4-079A-4F09-98E7-C3B8E2672F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0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0100" y="565150"/>
            <a:ext cx="4013200" cy="2835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1C5BA-1BF9-47C8-A7F1-3B7DACE949C9}" type="slidenum">
              <a:rPr lang="ru-RU" altLang="ru-RU" smtClean="0">
                <a:cs typeface="Arial" charset="0"/>
              </a:rPr>
              <a:pPr/>
              <a:t>3</a:t>
            </a:fld>
            <a:endParaRPr lang="ru-RU" alt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9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0100" y="565150"/>
            <a:ext cx="4013200" cy="2835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1C5BA-1BF9-47C8-A7F1-3B7DACE949C9}" type="slidenum">
              <a:rPr lang="ru-RU" altLang="ru-RU" smtClean="0">
                <a:cs typeface="Arial" charset="0"/>
              </a:rPr>
              <a:pPr/>
              <a:t>5</a:t>
            </a:fld>
            <a:endParaRPr lang="ru-RU" alt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9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40100" y="565150"/>
            <a:ext cx="4013200" cy="2835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1C5BA-1BF9-47C8-A7F1-3B7DACE949C9}" type="slidenum">
              <a:rPr lang="ru-RU" altLang="ru-RU" smtClean="0">
                <a:cs typeface="Arial" charset="0"/>
              </a:rPr>
              <a:pPr/>
              <a:t>6</a:t>
            </a:fld>
            <a:endParaRPr lang="ru-RU" alt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9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27683"/>
            <a:ext cx="1005179" cy="24505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3718" y="1580530"/>
            <a:ext cx="3938904" cy="509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74B8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0724"/>
            <a:ext cx="10693399" cy="60150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33" y="162979"/>
            <a:ext cx="5337784" cy="678229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4181" y="2392565"/>
            <a:ext cx="3529710" cy="362090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396708" y="2764612"/>
            <a:ext cx="2950210" cy="2877820"/>
          </a:xfrm>
          <a:custGeom>
            <a:avLst/>
            <a:gdLst/>
            <a:ahLst/>
            <a:cxnLst/>
            <a:rect l="l" t="t" r="r" b="b"/>
            <a:pathLst>
              <a:path w="2950209" h="2877820">
                <a:moveTo>
                  <a:pt x="2949625" y="2877413"/>
                </a:moveTo>
                <a:lnTo>
                  <a:pt x="2949625" y="0"/>
                </a:lnTo>
                <a:lnTo>
                  <a:pt x="0" y="0"/>
                </a:lnTo>
                <a:lnTo>
                  <a:pt x="0" y="2877413"/>
                </a:lnTo>
                <a:lnTo>
                  <a:pt x="2949625" y="28774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8847" y="3043085"/>
            <a:ext cx="995079" cy="7476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35756" y="7027545"/>
            <a:ext cx="3421888" cy="276999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99248" y="7027545"/>
            <a:ext cx="2459482" cy="276999"/>
          </a:xfrm>
        </p:spPr>
        <p:txBody>
          <a:bodyPr/>
          <a:lstStyle/>
          <a:p>
            <a:pPr>
              <a:defRPr/>
            </a:pPr>
            <a:fld id="{6D83BD5F-5D00-48E9-AA93-9B35B3DC45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74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381" y="1052620"/>
            <a:ext cx="5661025" cy="426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9471" y="1600463"/>
            <a:ext cx="8071484" cy="429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nd76.ru/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hyperlink" Target="http://www.instagram.com/moi.biz76/" TargetMode="External"/><Relationship Id="rId12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yarbusiness" TargetMode="External"/><Relationship Id="rId11" Type="http://schemas.openxmlformats.org/officeDocument/2006/relationships/hyperlink" Target="http://www.cbr.ru/" TargetMode="External"/><Relationship Id="rId5" Type="http://schemas.openxmlformats.org/officeDocument/2006/relationships/hyperlink" Target="http://www.yarregion.ru/depts/der/default.aspx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hyperlink" Target="http://www.nalog.ru/rn76/" TargetMode="Externa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log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46900" y="5955784"/>
            <a:ext cx="32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Шишина Валентина Валерьяновна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700" y="349250"/>
            <a:ext cx="576943" cy="8084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6118" y="6750050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 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99741" y="2940050"/>
            <a:ext cx="7994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МЕРАХ ПОДДЕРЖКИ СУБЪЕКТОВ ПОТРЕБИТЕЛЬСКОГО РЫНКА,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ОСУЩЕСТВЛЯЮЩИХ ДЕЯТЕЛЬНОСТЬ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ТЕРРИТОРИИ ОБЛАСТИ,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ПРЕОДОЛЕНИЯ ПОСЛЕДСТВИЙ НОВОЙ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КОРОНАВИРУСНОЙ ИНФЕКЦИИ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41300" y="1568450"/>
            <a:ext cx="4267200" cy="12758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29665">
              <a:lnSpc>
                <a:spcPct val="101699"/>
              </a:lnSpc>
              <a:spcBef>
                <a:spcPts val="95"/>
              </a:spcBef>
              <a:buFontTx/>
              <a:buChar char="-"/>
            </a:pP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налог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на прибыль за 2019 г.  </a:t>
            </a:r>
            <a:endParaRPr lang="ru-RU" sz="1600" spc="5" dirty="0" smtClean="0">
              <a:latin typeface="Arial Narrow" panose="020B0606020202030204" pitchFamily="34" charset="0"/>
              <a:cs typeface="Courier New"/>
            </a:endParaRPr>
          </a:p>
          <a:p>
            <a:pPr marL="12700" marR="1129665">
              <a:lnSpc>
                <a:spcPct val="101699"/>
              </a:lnSpc>
              <a:spcBef>
                <a:spcPts val="95"/>
              </a:spcBef>
              <a:buFontTx/>
              <a:buChar char="-"/>
            </a:pP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УСН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за 2019 г.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1600" spc="5" dirty="0" smtClean="0">
                <a:latin typeface="Arial Narrow" panose="020B0606020202030204" pitchFamily="34" charset="0"/>
                <a:cs typeface="Courier New"/>
              </a:rPr>
              <a:t>- 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ЕСХН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за 2019 г.</a:t>
            </a:r>
          </a:p>
          <a:p>
            <a:pPr marL="12700" marR="5080">
              <a:lnSpc>
                <a:spcPct val="101699"/>
              </a:lnSpc>
              <a:buFontTx/>
              <a:buChar char="-"/>
            </a:pP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налоги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и авансовые платежи по </a:t>
            </a:r>
            <a:r>
              <a:rPr sz="1600" spc="5" dirty="0" err="1">
                <a:latin typeface="Arial Narrow" panose="020B0606020202030204" pitchFamily="34" charset="0"/>
                <a:cs typeface="Courier New"/>
              </a:rPr>
              <a:t>налогам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**</a:t>
            </a:r>
            <a:endParaRPr lang="ru-RU" sz="1600" spc="5" dirty="0" smtClean="0">
              <a:latin typeface="Arial Narrow" panose="020B0606020202030204" pitchFamily="34" charset="0"/>
              <a:cs typeface="Courier New"/>
            </a:endParaRPr>
          </a:p>
          <a:p>
            <a:pPr marL="12700" marR="5080">
              <a:lnSpc>
                <a:spcPct val="101699"/>
              </a:lnSpc>
            </a:pP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 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(за март и I квартал 2020 г.)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1300" y="3473450"/>
            <a:ext cx="4343400" cy="100027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600" spc="5" dirty="0" smtClean="0">
                <a:latin typeface="Arial Narrow" panose="020B0606020202030204" pitchFamily="34" charset="0"/>
                <a:cs typeface="Courier New"/>
              </a:rPr>
              <a:t>- </a:t>
            </a: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налоги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и авансовые платежи по налогам**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(за апрель - июнь, за II кв. и 1-е полугодие 2020 г.)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1600" spc="5" dirty="0" smtClean="0">
                <a:latin typeface="Arial Narrow" panose="020B0606020202030204" pitchFamily="34" charset="0"/>
                <a:cs typeface="Courier New"/>
              </a:rPr>
              <a:t>- </a:t>
            </a: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налог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по патентной </a:t>
            </a:r>
            <a:r>
              <a:rPr sz="1600" spc="5" dirty="0" err="1">
                <a:latin typeface="Arial Narrow" panose="020B0606020202030204" pitchFamily="34" charset="0"/>
                <a:cs typeface="Courier New"/>
              </a:rPr>
              <a:t>системе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 </a:t>
            </a:r>
            <a:r>
              <a:rPr lang="ru-RU" sz="1600" spc="5" dirty="0" err="1" smtClean="0">
                <a:latin typeface="Arial Narrow" panose="020B0606020202030204" pitchFamily="34" charset="0"/>
                <a:cs typeface="Courier New"/>
              </a:rPr>
              <a:t>н</a:t>
            </a: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алогообложения</a:t>
            </a:r>
            <a:endParaRPr sz="1600" spc="5" dirty="0">
              <a:latin typeface="Arial Narrow" panose="020B0606020202030204" pitchFamily="34" charset="0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( II квартал 2020 г.)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27700" y="1644650"/>
            <a:ext cx="4437380" cy="765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авансовые платежи по транспортному налогу, налогу на  имущество организаций и земельному налогу за I кв. 2020 г.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1300" y="5302250"/>
            <a:ext cx="4190365" cy="765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продление сроков уплаты НДФЛ за 2019 г. в  соответствии с п.6 ст.227 Налогового кодекса РФ (для ИП)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27700" y="3168650"/>
            <a:ext cx="4479290" cy="765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авансовые платежи по транспортному налогу, налогу на  имущество организаций и земельному налогу за II кв. 2020 г.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22700" y="0"/>
            <a:ext cx="8314690" cy="77136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spcBef>
                <a:spcPts val="575"/>
              </a:spcBef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НАЛОГИ. СТРАХОВЫЕ ВЗНОСЫ.</a:t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СРОКОВ УПЛАТЫ НАЛОГОВ*</a:t>
            </a:r>
          </a:p>
          <a:p>
            <a:pPr marL="20320">
              <a:lnSpc>
                <a:spcPct val="100000"/>
              </a:lnSpc>
              <a:spcBef>
                <a:spcPts val="400"/>
              </a:spcBef>
            </a:pPr>
            <a:r>
              <a:rPr lang="ru-RU" sz="1400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малого и среднего бизнеса наиболее пострадавших отраслей и СОНКО</a:t>
            </a:r>
            <a:endParaRPr lang="ru-RU" sz="1400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5100" y="6445250"/>
            <a:ext cx="8120380" cy="3105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*Утверждено Постановлением Правительства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РФ </a:t>
            </a:r>
            <a:r>
              <a:rPr sz="900" dirty="0">
                <a:solidFill>
                  <a:srgbClr val="7F7F7F"/>
                </a:solidFill>
                <a:latin typeface="Arial"/>
                <a:cs typeface="Arial"/>
              </a:rPr>
              <a:t>от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02.04.2020 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№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409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**</a:t>
            </a:r>
            <a:r>
              <a:rPr sz="9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за</a:t>
            </a:r>
            <a:r>
              <a:rPr sz="900" spc="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исключением</a:t>
            </a:r>
            <a:r>
              <a:rPr sz="900" spc="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налога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на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7F7F7F"/>
                </a:solidFill>
                <a:latin typeface="Arial"/>
                <a:cs typeface="Arial"/>
              </a:rPr>
              <a:t>добавленную</a:t>
            </a:r>
            <a:r>
              <a:rPr sz="900" spc="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стоимость,</a:t>
            </a:r>
            <a:r>
              <a:rPr sz="900" spc="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налога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на</a:t>
            </a:r>
            <a:r>
              <a:rPr sz="900" spc="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профессиональный</a:t>
            </a:r>
            <a:r>
              <a:rPr sz="900" spc="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7F7F7F"/>
                </a:solidFill>
                <a:latin typeface="Arial"/>
                <a:cs typeface="Arial"/>
              </a:rPr>
              <a:t>доход,</a:t>
            </a:r>
            <a:r>
              <a:rPr sz="9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налогов,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уплачиваемых</a:t>
            </a:r>
            <a:r>
              <a:rPr sz="90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в</a:t>
            </a:r>
            <a:r>
              <a:rPr sz="9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качестве</a:t>
            </a:r>
            <a:r>
              <a:rPr sz="900" spc="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налогового</a:t>
            </a:r>
            <a:r>
              <a:rPr sz="900" spc="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7F7F7F"/>
                </a:solidFill>
                <a:latin typeface="Arial"/>
                <a:cs typeface="Arial"/>
              </a:rPr>
              <a:t>агента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89500" y="4159250"/>
            <a:ext cx="5334000" cy="2213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1087120" algn="l"/>
                <a:tab pos="1812289" algn="l"/>
                <a:tab pos="2859405" algn="l"/>
              </a:tabLst>
            </a:pPr>
            <a:endParaRPr lang="ru-RU" sz="1600" spc="5" dirty="0" smtClean="0">
              <a:latin typeface="Arial Narrow" panose="020B0606020202030204" pitchFamily="34" charset="0"/>
              <a:cs typeface="Courier New"/>
            </a:endParaRPr>
          </a:p>
          <a:p>
            <a:pPr marL="12700">
              <a:spcBef>
                <a:spcPts val="120"/>
              </a:spcBef>
              <a:tabLst>
                <a:tab pos="1087120" algn="l"/>
                <a:tab pos="1812289" algn="l"/>
                <a:tab pos="2859405" algn="l"/>
              </a:tabLst>
            </a:pPr>
            <a:r>
              <a:rPr lang="ru-RU" sz="1600" spc="5" dirty="0" smtClean="0">
                <a:latin typeface="Arial Narrow" panose="020B0606020202030204" pitchFamily="34" charset="0"/>
                <a:cs typeface="Courier New"/>
              </a:rPr>
              <a:t>Перенос сроков осуществляется автоматически</a:t>
            </a:r>
          </a:p>
          <a:p>
            <a:pPr marL="12700">
              <a:spcBef>
                <a:spcPts val="120"/>
              </a:spcBef>
              <a:buFontTx/>
              <a:buChar char="-"/>
              <a:tabLst>
                <a:tab pos="1087120" algn="l"/>
                <a:tab pos="1812289" algn="l"/>
                <a:tab pos="2859405" algn="l"/>
              </a:tabLst>
            </a:pPr>
            <a:endParaRPr lang="ru-RU" sz="1600" spc="5" dirty="0" smtClean="0">
              <a:latin typeface="Arial Narrow" panose="020B0606020202030204" pitchFamily="34" charset="0"/>
              <a:cs typeface="Courier New"/>
            </a:endParaRPr>
          </a:p>
          <a:p>
            <a:pPr marL="12700">
              <a:spcBef>
                <a:spcPts val="120"/>
              </a:spcBef>
              <a:tabLst>
                <a:tab pos="1087120" algn="l"/>
                <a:tab pos="1812289" algn="l"/>
                <a:tab pos="2859405" algn="l"/>
              </a:tabLst>
            </a:pP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Уплачивать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	налоги	(авансовые	</a:t>
            </a:r>
            <a:r>
              <a:rPr sz="1600" spc="5" dirty="0" err="1">
                <a:latin typeface="Arial Narrow" panose="020B0606020202030204" pitchFamily="34" charset="0"/>
                <a:cs typeface="Courier New"/>
              </a:rPr>
              <a:t>платежи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)</a:t>
            </a:r>
            <a:r>
              <a:rPr lang="ru-RU" sz="1600" spc="5" dirty="0" smtClean="0">
                <a:latin typeface="Arial Narrow" panose="020B0606020202030204" pitchFamily="34" charset="0"/>
                <a:cs typeface="Courier New"/>
              </a:rPr>
              <a:t> необходимо равными частями в размере 1/12суммы ежемесячно, не позднее последнего  числа месяца, начиная с месяца, следующего  за месяцем, в котором наступает продленный  срок уплаты соответствующих платежей.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87120" algn="l"/>
                <a:tab pos="1812289" algn="l"/>
                <a:tab pos="2859405" algn="l"/>
              </a:tabLst>
            </a:pPr>
            <a:endParaRPr sz="1150" dirty="0">
              <a:latin typeface="Palatino Linotype"/>
              <a:cs typeface="Palatino Linotype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2" y="0"/>
            <a:ext cx="576943" cy="808417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41300" y="1111250"/>
            <a:ext cx="2971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ts val="1916"/>
              </a:lnSpc>
              <a:defRPr/>
            </a:pPr>
            <a:endParaRPr lang="ru-RU" sz="1400" b="1" spc="114" dirty="0" smtClean="0">
              <a:solidFill>
                <a:srgbClr val="0074B8"/>
              </a:solidFill>
              <a:latin typeface="Courier New"/>
              <a:cs typeface="Courier New"/>
            </a:endParaRPr>
          </a:p>
          <a:p>
            <a:pPr algn="ctr">
              <a:lnSpc>
                <a:spcPts val="1916"/>
              </a:lnSpc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6 месяцев</a:t>
            </a:r>
          </a:p>
          <a:p>
            <a:pPr algn="ctr">
              <a:lnSpc>
                <a:spcPts val="1916"/>
              </a:lnSpc>
              <a:defRPr/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ts val="1916"/>
              </a:lnSpc>
              <a:defRPr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880100" y="2559050"/>
            <a:ext cx="3124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 30 декабря 2020 г.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41300" y="4692650"/>
            <a:ext cx="2895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ts val="1916"/>
              </a:lnSpc>
              <a:defRPr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41300" y="2940050"/>
            <a:ext cx="2895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ts val="1916"/>
              </a:lnSpc>
              <a:defRPr/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ts val="1916"/>
              </a:lnSpc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4 месяца:</a:t>
            </a:r>
          </a:p>
          <a:p>
            <a:pPr algn="ctr">
              <a:lnSpc>
                <a:spcPts val="1916"/>
              </a:lnSpc>
              <a:defRPr/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ts val="1916"/>
              </a:lnSpc>
              <a:defRPr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03900" y="1111250"/>
            <a:ext cx="3276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ts val="1916"/>
              </a:lnSpc>
              <a:spcBef>
                <a:spcPts val="100"/>
              </a:spcBef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 30 октября 2020 г.</a:t>
            </a:r>
          </a:p>
          <a:p>
            <a:pPr algn="ctr">
              <a:lnSpc>
                <a:spcPts val="1916"/>
              </a:lnSpc>
              <a:defRPr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8" name="object 17"/>
          <p:cNvSpPr txBox="1"/>
          <p:nvPr/>
        </p:nvSpPr>
        <p:spPr>
          <a:xfrm>
            <a:off x="774700" y="4692650"/>
            <a:ext cx="11988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3 месяца: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765300" y="2254250"/>
            <a:ext cx="21336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страховые взносы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за март-май 2020 года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9100" y="3092450"/>
            <a:ext cx="3052445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страховые взносы за июнь и июль 2020 г.  </a:t>
            </a:r>
          </a:p>
          <a:p>
            <a:pPr marL="12700" marR="5080">
              <a:spcBef>
                <a:spcPts val="95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страховые взносы за 2019 год,  исчисленные с суммы дохода ИП,  превышающей 300 000 руб.</a:t>
            </a:r>
            <a:endParaRPr lang="ru-RU" sz="1600" spc="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32300" y="182032"/>
            <a:ext cx="911161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СРОКОВ УПЛАТЫ, СНИЖЕНИЕ </a:t>
            </a:r>
            <a:r>
              <a:rPr lang="ru-RU" sz="1400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400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СТРАХОВЫХ </a:t>
            </a: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ВЗНОСОВ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1300" y="4692650"/>
            <a:ext cx="4495800" cy="2468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5240" rIns="0" bIns="0" rtlCol="0">
            <a:spAutoFit/>
          </a:bodyPr>
          <a:lstStyle/>
          <a:p>
            <a:pPr marL="940435" algn="just">
              <a:lnSpc>
                <a:spcPct val="100000"/>
              </a:lnSpc>
              <a:spcBef>
                <a:spcPts val="120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Перенос сроков осуществляется автоматически</a:t>
            </a: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lang="ru-RU" sz="1600" spc="5" dirty="0" smtClean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  <a:p>
            <a:pPr marL="954405" marR="69215" algn="just">
              <a:lnSpc>
                <a:spcPct val="101699"/>
              </a:lnSpc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Уплачивать страховые взносы необходимо  равными частями в размере 1/12 суммы  ежемесячно, не позднее последнего числа  месяца, начиная с месяца, следующего за  месяцем, в котором наступает продленный  срок уплаты соответствующих платежей.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sz="half" idx="3"/>
          </p:nvPr>
        </p:nvSpPr>
        <p:spPr>
          <a:xfrm>
            <a:off x="5283200" y="2330450"/>
            <a:ext cx="5410200" cy="3429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545" marR="372110">
              <a:lnSpc>
                <a:spcPct val="101699"/>
              </a:lnSpc>
              <a:spcBef>
                <a:spcPts val="820"/>
              </a:spcBef>
            </a:pPr>
            <a:r>
              <a:rPr lang="ru-RU" b="0" kern="1200" spc="5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Пониженный тариф будет распространяться  на часть ФОТ, превышающий МРОТ</a:t>
            </a:r>
          </a:p>
          <a:p>
            <a:pPr marL="243204" indent="-201295">
              <a:lnSpc>
                <a:spcPct val="100000"/>
              </a:lnSpc>
              <a:spcBef>
                <a:spcPts val="1425"/>
              </a:spcBef>
              <a:tabLst>
                <a:tab pos="243840" algn="l"/>
              </a:tabLst>
            </a:pPr>
            <a:r>
              <a:rPr lang="ru-RU" b="0" kern="1200" spc="5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b="0" u="sng" kern="1200" spc="5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Пенсионный фонд России</a:t>
            </a:r>
            <a:r>
              <a:rPr lang="ru-RU" b="0" kern="1200" spc="5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– по ставке </a:t>
            </a:r>
            <a:r>
              <a:rPr lang="ru-RU" sz="1400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10%</a:t>
            </a:r>
          </a:p>
          <a:p>
            <a:pPr marL="42545">
              <a:lnSpc>
                <a:spcPct val="100000"/>
              </a:lnSpc>
              <a:spcBef>
                <a:spcPts val="75"/>
              </a:spcBef>
            </a:pPr>
            <a:r>
              <a:rPr lang="ru-RU" b="0" kern="1200" spc="5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(как в рамках предельной величины базы, так и свыше)</a:t>
            </a:r>
          </a:p>
          <a:p>
            <a:pPr marL="243204" indent="-201295">
              <a:lnSpc>
                <a:spcPct val="100000"/>
              </a:lnSpc>
              <a:spcBef>
                <a:spcPts val="95"/>
              </a:spcBef>
              <a:tabLst>
                <a:tab pos="243840" algn="l"/>
              </a:tabLst>
            </a:pPr>
            <a:r>
              <a:rPr lang="ru-RU" b="0" kern="1200" spc="5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b="0" u="sng" kern="1200" spc="5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Фонд обязательного мед. страхования</a:t>
            </a:r>
            <a:r>
              <a:rPr lang="ru-RU" b="0" kern="1200" spc="5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– </a:t>
            </a:r>
            <a:r>
              <a:rPr lang="ru-RU" sz="1400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5%</a:t>
            </a:r>
          </a:p>
          <a:p>
            <a:pPr marL="243204" marR="520700" indent="-200660">
              <a:lnSpc>
                <a:spcPts val="1350"/>
              </a:lnSpc>
              <a:spcBef>
                <a:spcPts val="90"/>
              </a:spcBef>
              <a:tabLst>
                <a:tab pos="243840" algn="l"/>
              </a:tabLst>
            </a:pPr>
            <a:r>
              <a:rPr lang="ru-RU" b="0" kern="1200" spc="5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b="0" u="sng" kern="1200" spc="5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Фонд социального страховани</a:t>
            </a:r>
            <a:r>
              <a:rPr lang="ru-RU" b="0" kern="1200" spc="5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 (на случай  временной нетрудоспособности и в связи с материнством) – </a:t>
            </a:r>
            <a:r>
              <a:rPr lang="ru-RU" sz="1400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0%</a:t>
            </a:r>
          </a:p>
          <a:p>
            <a:pPr marL="441959">
              <a:lnSpc>
                <a:spcPct val="100000"/>
              </a:lnSpc>
              <a:spcBef>
                <a:spcPts val="1225"/>
              </a:spcBef>
            </a:pPr>
            <a:r>
              <a:rPr lang="ru-RU" b="0" kern="1200" spc="5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Срок: с 1 апреля 2020 года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b="0" kern="1200" spc="5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76835" marR="75565" indent="444500">
              <a:lnSpc>
                <a:spcPct val="102299"/>
              </a:lnSpc>
            </a:pPr>
            <a:r>
              <a:rPr lang="ru-RU" b="0" kern="1200" spc="5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Для ИП – не являющихся работодателем  наиболее пострадавших отраслей установлен фиксированный размер  страховых взносов в ПРФ за 2020 год –  </a:t>
            </a:r>
            <a:r>
              <a:rPr lang="ru-RU" sz="1400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20 318 руб.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 dirty="0">
              <a:latin typeface="Palatino Linotype"/>
              <a:cs typeface="Palatino Linotype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2" y="0"/>
            <a:ext cx="576943" cy="808417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118100" y="958850"/>
            <a:ext cx="0" cy="632460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41300" y="958850"/>
            <a:ext cx="4572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50800">
              <a:spcBef>
                <a:spcPts val="125"/>
              </a:spcBef>
            </a:pPr>
            <a:endParaRPr lang="ru-RU" sz="1400" spc="5" dirty="0" smtClean="0">
              <a:latin typeface="Arial Narrow" panose="020B0606020202030204" pitchFamily="34" charset="0"/>
              <a:cs typeface="Courier New"/>
            </a:endParaRPr>
          </a:p>
          <a:p>
            <a:pPr marL="50800">
              <a:spcBef>
                <a:spcPts val="125"/>
              </a:spcBef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МАЛОГО И СРЕДНЕГО БИЗНЕСА НАИБОЛЕЕ  ПОСТРАДАВШИХ ОТРАСЛЕЙ И СОНКО</a:t>
            </a:r>
          </a:p>
          <a:p>
            <a:pPr marL="50800">
              <a:lnSpc>
                <a:spcPct val="100000"/>
              </a:lnSpc>
              <a:spcBef>
                <a:spcPts val="125"/>
              </a:spcBef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46700" y="958850"/>
            <a:ext cx="4724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50800">
              <a:spcBef>
                <a:spcPts val="125"/>
              </a:spcBef>
            </a:pPr>
            <a:endParaRPr lang="ru-RU" sz="1400" spc="5" dirty="0" smtClean="0">
              <a:latin typeface="Arial Narrow" panose="020B0606020202030204" pitchFamily="34" charset="0"/>
              <a:cs typeface="Courier New"/>
            </a:endParaRPr>
          </a:p>
          <a:p>
            <a:pPr marL="50800">
              <a:spcBef>
                <a:spcPts val="125"/>
              </a:spcBef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>
              <a:spcBef>
                <a:spcPts val="125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МАЛОГО И СРЕДНЕГО БИЗНЕСА  ВСЕХ ОТРАСЛЕЙ</a:t>
            </a:r>
          </a:p>
          <a:p>
            <a:pPr marL="50800">
              <a:spcBef>
                <a:spcPts val="125"/>
              </a:spcBef>
            </a:pPr>
            <a:endParaRPr lang="ru-RU" sz="1400" spc="5" dirty="0" smtClean="0">
              <a:latin typeface="Arial Narrow" panose="020B0606020202030204" pitchFamily="34" charset="0"/>
              <a:cs typeface="Courier New"/>
            </a:endParaRPr>
          </a:p>
          <a:p>
            <a:pPr marL="50800">
              <a:lnSpc>
                <a:spcPct val="100000"/>
              </a:lnSpc>
              <a:spcBef>
                <a:spcPts val="125"/>
              </a:spcBef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054100" y="1797050"/>
            <a:ext cx="594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395" lvl="0">
              <a:spcBef>
                <a:spcPts val="1930"/>
              </a:spcBef>
            </a:pPr>
            <a:r>
              <a:rPr lang="ru-RU" sz="1600" b="1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Продление сроков уплаты по страховым взносам</a:t>
            </a:r>
            <a:endParaRPr lang="ru-RU" sz="1600" b="1" spc="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1300" y="2178050"/>
            <a:ext cx="1371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50800">
              <a:spcBef>
                <a:spcPts val="125"/>
              </a:spcBef>
            </a:pPr>
            <a:endParaRPr lang="ru-RU" sz="1400" spc="5" dirty="0" smtClean="0">
              <a:latin typeface="Arial Narrow" panose="020B0606020202030204" pitchFamily="34" charset="0"/>
              <a:cs typeface="Courier New"/>
            </a:endParaRPr>
          </a:p>
          <a:p>
            <a:pPr marL="50800">
              <a:lnSpc>
                <a:spcPct val="100000"/>
              </a:lnSpc>
              <a:spcBef>
                <a:spcPts val="125"/>
              </a:spcBef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1300" y="3092450"/>
            <a:ext cx="1371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50800">
              <a:spcBef>
                <a:spcPts val="125"/>
              </a:spcBef>
            </a:pPr>
            <a:endParaRPr lang="ru-RU" sz="1400" spc="5" dirty="0" smtClean="0">
              <a:latin typeface="Arial Narrow" panose="020B0606020202030204" pitchFamily="34" charset="0"/>
              <a:cs typeface="Courier New"/>
            </a:endParaRPr>
          </a:p>
          <a:p>
            <a:pPr marL="50800">
              <a:lnSpc>
                <a:spcPct val="100000"/>
              </a:lnSpc>
              <a:spcBef>
                <a:spcPts val="125"/>
              </a:spcBef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1300" y="2406650"/>
            <a:ext cx="1366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6 месяцев</a:t>
            </a:r>
          </a:p>
        </p:txBody>
      </p:sp>
      <p:sp>
        <p:nvSpPr>
          <p:cNvPr id="33" name="object 12"/>
          <p:cNvSpPr txBox="1"/>
          <p:nvPr/>
        </p:nvSpPr>
        <p:spPr>
          <a:xfrm>
            <a:off x="317500" y="3244850"/>
            <a:ext cx="11995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4 месяца: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13300" y="1797050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395" marR="631190" lvl="0"/>
            <a:r>
              <a:rPr lang="ru-RU" sz="1600" b="1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Снижение страховых взносов   с 30% до 15%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17502" y="182032"/>
            <a:ext cx="62331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ОТСРОЧКИ (РАССРОЧКИ) ПО УПЛАТЕ НАЛОГОВ,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АВАНСОВЫХ ПЛАТЕЖЕЙ ПО НАЛОГАМ И СТРАХОВЫХ ВЗНОСОВ*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1300" y="6826250"/>
            <a:ext cx="398462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*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Утверждено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Постановлением Правительства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РФ </a:t>
            </a:r>
            <a:r>
              <a:rPr sz="900" dirty="0">
                <a:solidFill>
                  <a:srgbClr val="7F7F7F"/>
                </a:solidFill>
                <a:latin typeface="Arial"/>
                <a:cs typeface="Arial"/>
              </a:rPr>
              <a:t>от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02.04.2020 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№</a:t>
            </a:r>
            <a:r>
              <a:rPr sz="90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409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1300" y="1568450"/>
            <a:ext cx="5562600" cy="29685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2545" marR="372110"/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Организациям и ИП, осуществляющим деятельность в</a:t>
            </a:r>
          </a:p>
          <a:p>
            <a:pPr marL="42545" marR="372110"/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наиболее пострадавших отраслях, определенных</a:t>
            </a:r>
          </a:p>
          <a:p>
            <a:pPr marL="42545" marR="372110"/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в постановлении Правительства РФ от 24.04.2020 № 570</a:t>
            </a:r>
          </a:p>
          <a:p>
            <a:pPr marL="42545" marR="372110">
              <a:lnSpc>
                <a:spcPct val="101699"/>
              </a:lnSpc>
              <a:spcBef>
                <a:spcPts val="820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Организациям и ИП, осуществляющим  деятельность в наиболее пострадавших отраслях,  определенных в постановлениях Правительства РФ  от 10.04.2020 № 479, от 18.04.2020 № 540, от 12.05.2020 № 657</a:t>
            </a:r>
          </a:p>
          <a:p>
            <a:pPr marL="42545" marR="372110">
              <a:lnSpc>
                <a:spcPct val="101699"/>
              </a:lnSpc>
              <a:spcBef>
                <a:spcPts val="820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Организациям и ИП с основным ОКВЭД 68.2,  предоставившим отсрочку по аренде организациям  и ИП наиболее пострадавших отраслей,  определенных в постановлении Правительства РФ  от 03.04.2020 № 434 – только отсрочка</a:t>
            </a:r>
            <a:endParaRPr lang="ru-RU" sz="1600" spc="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37300" y="1568450"/>
            <a:ext cx="2454275" cy="7639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налоги (авансовые платежи)</a:t>
            </a:r>
          </a:p>
          <a:p>
            <a:pPr marL="12700" marR="5080">
              <a:lnSpc>
                <a:spcPct val="101699"/>
              </a:lnSpc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за исключением акцизов и НДПИ  страховые взносы</a:t>
            </a:r>
            <a:endParaRPr lang="ru-RU" sz="1600" spc="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37300" y="3854450"/>
            <a:ext cx="3886200" cy="51770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130" marR="236854">
              <a:lnSpc>
                <a:spcPct val="101699"/>
              </a:lnSpc>
              <a:spcBef>
                <a:spcPts val="885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налог на имущество организаций,  земельный налог и авансовые  платежи, НДФЛ</a:t>
            </a:r>
            <a:endParaRPr lang="ru-RU" sz="1600" spc="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300" y="4921250"/>
            <a:ext cx="4419600" cy="18308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Условие</a:t>
            </a:r>
            <a:r>
              <a:rPr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12700">
              <a:spcBef>
                <a:spcPts val="100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Снижение доходов, доходов от реализации или доходов от операций по нулевой ставке НДС более чем на 10%</a:t>
            </a: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ИЛИ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700" marR="857250">
              <a:lnSpc>
                <a:spcPct val="101699"/>
              </a:lnSpc>
              <a:spcBef>
                <a:spcPts val="350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Есть убыток за отчетные периоды 2020 года,  хотя за 2019 год убытка не было</a:t>
            </a:r>
            <a:endParaRPr lang="ru-RU" sz="1600" spc="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22900" y="4921250"/>
            <a:ext cx="5105400" cy="22177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Обеспечение:</a:t>
            </a:r>
          </a:p>
          <a:p>
            <a:pPr marL="121285" indent="-10922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2192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На период до 6 месяцев включительно - не нужно.</a:t>
            </a:r>
          </a:p>
          <a:p>
            <a:pPr marL="12700" marR="376555">
              <a:lnSpc>
                <a:spcPct val="101699"/>
              </a:lnSpc>
              <a:buFont typeface="Arial"/>
              <a:buChar char="•"/>
              <a:tabLst>
                <a:tab pos="12192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Для отсрочки или рассрочки более 6 месяцев  возможен любой из вариантов:</a:t>
            </a:r>
          </a:p>
          <a:p>
            <a:pPr marL="12700" marR="119380">
              <a:lnSpc>
                <a:spcPct val="101699"/>
              </a:lnSpc>
              <a:buFont typeface="Palatino Linotype"/>
              <a:buChar char="-"/>
              <a:tabLst>
                <a:tab pos="9906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залог - недвижимость, кадастровая стоимость  которой больше суммы налоговой задолженности</a:t>
            </a:r>
          </a:p>
          <a:p>
            <a:pPr marL="98425" indent="-86360">
              <a:lnSpc>
                <a:spcPct val="100000"/>
              </a:lnSpc>
              <a:spcBef>
                <a:spcPts val="25"/>
              </a:spcBef>
              <a:buFont typeface="Palatino Linotype"/>
              <a:buChar char="-"/>
              <a:tabLst>
                <a:tab pos="9906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поручительство</a:t>
            </a:r>
          </a:p>
          <a:p>
            <a:pPr marL="98425" indent="-86360">
              <a:lnSpc>
                <a:spcPct val="100000"/>
              </a:lnSpc>
              <a:spcBef>
                <a:spcPts val="20"/>
              </a:spcBef>
              <a:buFont typeface="Palatino Linotype"/>
              <a:buChar char="-"/>
              <a:tabLst>
                <a:tab pos="9906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банковская гарантия по требованиям статей 74,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74.1 и пункта 2.1 статьи 176.1 НК РФ</a:t>
            </a:r>
            <a:endParaRPr lang="ru-RU" sz="1600" spc="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1300" y="4540250"/>
            <a:ext cx="9982200" cy="20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1200" b="1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ОТСРОЧКУ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200" b="1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ИЛИ РАССРОЧКУ МОЖНО ПОЛУЧИТЬ ПО ПЛАТЕЖАМ, СРОКИ УПЛАТЫ КОТОРЫХ НАСТУПИЛИ В 2020 ГОДУ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5575300" y="1873250"/>
            <a:ext cx="649605" cy="77470"/>
            <a:chOff x="5154374" y="2334797"/>
            <a:chExt cx="649605" cy="77470"/>
          </a:xfrm>
        </p:grpSpPr>
        <p:sp>
          <p:nvSpPr>
            <p:cNvPr id="23" name="object 23"/>
            <p:cNvSpPr/>
            <p:nvPr/>
          </p:nvSpPr>
          <p:spPr>
            <a:xfrm>
              <a:off x="5161800" y="2342223"/>
              <a:ext cx="635000" cy="62865"/>
            </a:xfrm>
            <a:custGeom>
              <a:avLst/>
              <a:gdLst/>
              <a:ahLst/>
              <a:cxnLst/>
              <a:rect l="l" t="t" r="r" b="b"/>
              <a:pathLst>
                <a:path w="635000" h="62864">
                  <a:moveTo>
                    <a:pt x="603275" y="46786"/>
                  </a:moveTo>
                  <a:lnTo>
                    <a:pt x="603275" y="15582"/>
                  </a:lnTo>
                  <a:lnTo>
                    <a:pt x="0" y="15582"/>
                  </a:lnTo>
                  <a:lnTo>
                    <a:pt x="0" y="46786"/>
                  </a:lnTo>
                  <a:lnTo>
                    <a:pt x="603275" y="46786"/>
                  </a:lnTo>
                  <a:close/>
                </a:path>
                <a:path w="635000" h="62864">
                  <a:moveTo>
                    <a:pt x="634453" y="31178"/>
                  </a:moveTo>
                  <a:lnTo>
                    <a:pt x="603275" y="0"/>
                  </a:lnTo>
                  <a:lnTo>
                    <a:pt x="603275" y="62369"/>
                  </a:lnTo>
                  <a:lnTo>
                    <a:pt x="634453" y="31178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61800" y="2342222"/>
              <a:ext cx="635000" cy="62865"/>
            </a:xfrm>
            <a:custGeom>
              <a:avLst/>
              <a:gdLst/>
              <a:ahLst/>
              <a:cxnLst/>
              <a:rect l="l" t="t" r="r" b="b"/>
              <a:pathLst>
                <a:path w="635000" h="62864">
                  <a:moveTo>
                    <a:pt x="0" y="15582"/>
                  </a:moveTo>
                  <a:lnTo>
                    <a:pt x="603275" y="15582"/>
                  </a:lnTo>
                  <a:lnTo>
                    <a:pt x="603275" y="0"/>
                  </a:lnTo>
                  <a:lnTo>
                    <a:pt x="634453" y="31178"/>
                  </a:lnTo>
                  <a:lnTo>
                    <a:pt x="603275" y="62369"/>
                  </a:lnTo>
                  <a:lnTo>
                    <a:pt x="603275" y="46786"/>
                  </a:lnTo>
                  <a:lnTo>
                    <a:pt x="0" y="46786"/>
                  </a:lnTo>
                  <a:lnTo>
                    <a:pt x="0" y="15582"/>
                  </a:lnTo>
                  <a:close/>
                </a:path>
              </a:pathLst>
            </a:custGeom>
            <a:ln w="14851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651500" y="2940050"/>
            <a:ext cx="649605" cy="77470"/>
            <a:chOff x="5154374" y="3070838"/>
            <a:chExt cx="649605" cy="77470"/>
          </a:xfrm>
        </p:grpSpPr>
        <p:sp>
          <p:nvSpPr>
            <p:cNvPr id="26" name="object 26"/>
            <p:cNvSpPr/>
            <p:nvPr/>
          </p:nvSpPr>
          <p:spPr>
            <a:xfrm>
              <a:off x="5161800" y="3078264"/>
              <a:ext cx="635000" cy="62865"/>
            </a:xfrm>
            <a:custGeom>
              <a:avLst/>
              <a:gdLst/>
              <a:ahLst/>
              <a:cxnLst/>
              <a:rect l="l" t="t" r="r" b="b"/>
              <a:pathLst>
                <a:path w="635000" h="62864">
                  <a:moveTo>
                    <a:pt x="603275" y="46786"/>
                  </a:moveTo>
                  <a:lnTo>
                    <a:pt x="603275" y="15608"/>
                  </a:lnTo>
                  <a:lnTo>
                    <a:pt x="0" y="15608"/>
                  </a:lnTo>
                  <a:lnTo>
                    <a:pt x="0" y="46786"/>
                  </a:lnTo>
                  <a:lnTo>
                    <a:pt x="603275" y="46786"/>
                  </a:lnTo>
                  <a:close/>
                </a:path>
                <a:path w="635000" h="62864">
                  <a:moveTo>
                    <a:pt x="634453" y="31216"/>
                  </a:moveTo>
                  <a:lnTo>
                    <a:pt x="603275" y="0"/>
                  </a:lnTo>
                  <a:lnTo>
                    <a:pt x="603275" y="62395"/>
                  </a:lnTo>
                  <a:lnTo>
                    <a:pt x="634453" y="3121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61800" y="3078264"/>
              <a:ext cx="635000" cy="62865"/>
            </a:xfrm>
            <a:custGeom>
              <a:avLst/>
              <a:gdLst/>
              <a:ahLst/>
              <a:cxnLst/>
              <a:rect l="l" t="t" r="r" b="b"/>
              <a:pathLst>
                <a:path w="635000" h="62864">
                  <a:moveTo>
                    <a:pt x="0" y="15608"/>
                  </a:moveTo>
                  <a:lnTo>
                    <a:pt x="603275" y="15608"/>
                  </a:lnTo>
                  <a:lnTo>
                    <a:pt x="603275" y="0"/>
                  </a:lnTo>
                  <a:lnTo>
                    <a:pt x="634453" y="31216"/>
                  </a:lnTo>
                  <a:lnTo>
                    <a:pt x="603275" y="62395"/>
                  </a:lnTo>
                  <a:lnTo>
                    <a:pt x="603275" y="46786"/>
                  </a:lnTo>
                  <a:lnTo>
                    <a:pt x="0" y="46786"/>
                  </a:lnTo>
                  <a:lnTo>
                    <a:pt x="0" y="15608"/>
                  </a:lnTo>
                  <a:close/>
                </a:path>
              </a:pathLst>
            </a:custGeom>
            <a:ln w="14851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651500" y="4006850"/>
            <a:ext cx="649605" cy="77470"/>
            <a:chOff x="5154374" y="3754339"/>
            <a:chExt cx="649605" cy="77470"/>
          </a:xfrm>
        </p:grpSpPr>
        <p:sp>
          <p:nvSpPr>
            <p:cNvPr id="33" name="object 33"/>
            <p:cNvSpPr/>
            <p:nvPr/>
          </p:nvSpPr>
          <p:spPr>
            <a:xfrm>
              <a:off x="5161800" y="3761765"/>
              <a:ext cx="635000" cy="62865"/>
            </a:xfrm>
            <a:custGeom>
              <a:avLst/>
              <a:gdLst/>
              <a:ahLst/>
              <a:cxnLst/>
              <a:rect l="l" t="t" r="r" b="b"/>
              <a:pathLst>
                <a:path w="635000" h="62864">
                  <a:moveTo>
                    <a:pt x="603275" y="46761"/>
                  </a:moveTo>
                  <a:lnTo>
                    <a:pt x="603275" y="15582"/>
                  </a:lnTo>
                  <a:lnTo>
                    <a:pt x="0" y="15582"/>
                  </a:lnTo>
                  <a:lnTo>
                    <a:pt x="0" y="46761"/>
                  </a:lnTo>
                  <a:lnTo>
                    <a:pt x="603275" y="46761"/>
                  </a:lnTo>
                  <a:close/>
                </a:path>
                <a:path w="635000" h="62864">
                  <a:moveTo>
                    <a:pt x="634453" y="31191"/>
                  </a:moveTo>
                  <a:lnTo>
                    <a:pt x="603275" y="0"/>
                  </a:lnTo>
                  <a:lnTo>
                    <a:pt x="603275" y="62382"/>
                  </a:lnTo>
                  <a:lnTo>
                    <a:pt x="634453" y="31191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61800" y="3761765"/>
              <a:ext cx="635000" cy="62865"/>
            </a:xfrm>
            <a:custGeom>
              <a:avLst/>
              <a:gdLst/>
              <a:ahLst/>
              <a:cxnLst/>
              <a:rect l="l" t="t" r="r" b="b"/>
              <a:pathLst>
                <a:path w="635000" h="62864">
                  <a:moveTo>
                    <a:pt x="0" y="15582"/>
                  </a:moveTo>
                  <a:lnTo>
                    <a:pt x="603275" y="15582"/>
                  </a:lnTo>
                  <a:lnTo>
                    <a:pt x="603275" y="0"/>
                  </a:lnTo>
                  <a:lnTo>
                    <a:pt x="634453" y="31191"/>
                  </a:lnTo>
                  <a:lnTo>
                    <a:pt x="603275" y="62382"/>
                  </a:lnTo>
                  <a:lnTo>
                    <a:pt x="603275" y="46761"/>
                  </a:lnTo>
                  <a:lnTo>
                    <a:pt x="0" y="46761"/>
                  </a:lnTo>
                  <a:lnTo>
                    <a:pt x="0" y="15582"/>
                  </a:lnTo>
                  <a:close/>
                </a:path>
              </a:pathLst>
            </a:custGeom>
            <a:ln w="14851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2" y="0"/>
            <a:ext cx="576943" cy="808417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41300" y="1035050"/>
            <a:ext cx="5029200" cy="457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0" name="object 11"/>
          <p:cNvSpPr txBox="1"/>
          <p:nvPr/>
        </p:nvSpPr>
        <p:spPr>
          <a:xfrm>
            <a:off x="1079500" y="1187450"/>
            <a:ext cx="17526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КОГО: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61100" y="958850"/>
            <a:ext cx="3838041" cy="457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object 13"/>
          <p:cNvSpPr txBox="1"/>
          <p:nvPr/>
        </p:nvSpPr>
        <p:spPr>
          <a:xfrm>
            <a:off x="6337300" y="1111250"/>
            <a:ext cx="376184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КАКИМ ПЛАТЕЖАМ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61100" y="2482850"/>
            <a:ext cx="4267200" cy="109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20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налоги (авансовые платежи)</a:t>
            </a:r>
          </a:p>
          <a:p>
            <a:pPr marL="12700" marR="5080" lvl="0">
              <a:lnSpc>
                <a:spcPct val="101699"/>
              </a:lnSpc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за исключением акцизов, НДПИ, НДС,  налога на дополнительный доход от  добычи углеводородного сырья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94100" y="161885"/>
            <a:ext cx="7405987" cy="58349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ОСВОБОЖДЕНИЕ ОТ УПЛАТЫ НАЛОГОВ И СТРАХОВЫХ ВЗНОСОВ*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ru-RU" sz="1400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1400" kern="12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</a:t>
            </a:r>
            <a:r>
              <a:rPr sz="1400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и среднего бизнеса наиболее пострадавших отраслей и СОНКО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7500" y="6750050"/>
            <a:ext cx="183959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* Законопроект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на</a:t>
            </a:r>
            <a:r>
              <a:rPr sz="900" spc="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рассмотрении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300" y="1035050"/>
            <a:ext cx="10058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ОСВОБОЖДЕНИЕ</a:t>
            </a: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 от уплаты следующих налогов, авансовых платежей, начисленных  за 2 квартал 2020 года:</a:t>
            </a:r>
            <a:endParaRPr lang="ru-RU" sz="1600" spc="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300" y="1492250"/>
            <a:ext cx="5113873" cy="169533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12725" indent="-200660">
              <a:lnSpc>
                <a:spcPct val="100000"/>
              </a:lnSpc>
              <a:spcBef>
                <a:spcPts val="819"/>
              </a:spcBef>
              <a:buFont typeface="Wingdings"/>
              <a:buChar char=""/>
              <a:tabLst>
                <a:tab pos="21336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налог на прибыль организаций (авансовые платежи)</a:t>
            </a:r>
          </a:p>
          <a:p>
            <a:pPr marL="212725" indent="-200660">
              <a:lnSpc>
                <a:spcPct val="100000"/>
              </a:lnSpc>
              <a:spcBef>
                <a:spcPts val="725"/>
              </a:spcBef>
              <a:buFont typeface="Wingdings"/>
              <a:buChar char=""/>
              <a:tabLst>
                <a:tab pos="21336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акцизы</a:t>
            </a:r>
          </a:p>
          <a:p>
            <a:pPr marL="212725" indent="-200660">
              <a:lnSpc>
                <a:spcPct val="100000"/>
              </a:lnSpc>
              <a:spcBef>
                <a:spcPts val="725"/>
              </a:spcBef>
              <a:buFont typeface="Wingdings"/>
              <a:buChar char=""/>
              <a:tabLst>
                <a:tab pos="21336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водный налог</a:t>
            </a:r>
          </a:p>
          <a:p>
            <a:pPr marL="212725" indent="-200660">
              <a:lnSpc>
                <a:spcPct val="100000"/>
              </a:lnSpc>
              <a:spcBef>
                <a:spcPts val="725"/>
              </a:spcBef>
              <a:buFont typeface="Wingdings"/>
              <a:buChar char=""/>
              <a:tabLst>
                <a:tab pos="21336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налог на добычу полезных ископаемых</a:t>
            </a:r>
          </a:p>
          <a:p>
            <a:pPr marL="212725" indent="-200660">
              <a:lnSpc>
                <a:spcPct val="100000"/>
              </a:lnSpc>
              <a:spcBef>
                <a:spcPts val="725"/>
              </a:spcBef>
              <a:buFont typeface="Wingdings"/>
              <a:buChar char=""/>
              <a:tabLst>
                <a:tab pos="21336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единый сельскохозяйственный налог (авансовый платеж)</a:t>
            </a:r>
            <a:endParaRPr lang="ru-RU" sz="1600" spc="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300" y="3321050"/>
            <a:ext cx="5248478" cy="11798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12725" indent="-200660">
              <a:lnSpc>
                <a:spcPct val="100000"/>
              </a:lnSpc>
              <a:spcBef>
                <a:spcPts val="120"/>
              </a:spcBef>
              <a:buFont typeface="Wingdings"/>
              <a:buChar char=""/>
              <a:tabLst>
                <a:tab pos="213360" algn="l"/>
                <a:tab pos="813435" algn="l"/>
                <a:tab pos="2053589" algn="l"/>
                <a:tab pos="2294890" algn="l"/>
                <a:tab pos="2856865" algn="l"/>
                <a:tab pos="3084195" algn="l"/>
                <a:tab pos="426847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налог,	уплачиваемый	в	связи	с	применением	УСН</a:t>
            </a:r>
          </a:p>
          <a:p>
            <a:pPr marL="212725">
              <a:lnSpc>
                <a:spcPct val="100000"/>
              </a:lnSpc>
              <a:spcBef>
                <a:spcPts val="25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(авансовый платеж)</a:t>
            </a:r>
          </a:p>
          <a:p>
            <a:pPr marL="212725" indent="-200660">
              <a:lnSpc>
                <a:spcPct val="100000"/>
              </a:lnSpc>
              <a:spcBef>
                <a:spcPts val="725"/>
              </a:spcBef>
              <a:buFont typeface="Wingdings"/>
              <a:buChar char=""/>
              <a:tabLst>
                <a:tab pos="21336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ЕНВД</a:t>
            </a:r>
          </a:p>
          <a:p>
            <a:pPr marL="212725" indent="-200660">
              <a:lnSpc>
                <a:spcPct val="100000"/>
              </a:lnSpc>
              <a:spcBef>
                <a:spcPts val="725"/>
              </a:spcBef>
              <a:buFont typeface="Wingdings"/>
              <a:buChar char=""/>
              <a:tabLst>
                <a:tab pos="21336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транспортный налог (</a:t>
            </a:r>
            <a:r>
              <a:rPr lang="ru-RU" sz="1600" spc="5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налог</a:t>
            </a: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 и авансовые платежи)</a:t>
            </a:r>
            <a:endParaRPr lang="ru-RU" sz="1600" spc="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700" y="5835650"/>
            <a:ext cx="9448800" cy="32829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ОСВОБОЖДЕНИЕ </a:t>
            </a: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от уплаты страховых взносов начисленных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 апрель - июнь (включительно) 2020 года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1500" y="1568450"/>
            <a:ext cx="4331335" cy="344344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9705" indent="-167640">
              <a:lnSpc>
                <a:spcPct val="100000"/>
              </a:lnSpc>
              <a:spcBef>
                <a:spcPts val="120"/>
              </a:spcBef>
              <a:buFont typeface="Wingdings"/>
              <a:buChar char=""/>
              <a:tabLst>
                <a:tab pos="18034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налог на имущество организаций (налог и авансовые платежи)</a:t>
            </a:r>
          </a:p>
          <a:p>
            <a:pPr marL="179705" indent="-167640">
              <a:lnSpc>
                <a:spcPct val="100000"/>
              </a:lnSpc>
              <a:spcBef>
                <a:spcPts val="725"/>
              </a:spcBef>
              <a:buFont typeface="Wingdings"/>
              <a:buChar char=""/>
              <a:tabLst>
                <a:tab pos="18034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земельный налог (</a:t>
            </a:r>
            <a:r>
              <a:rPr lang="ru-RU" sz="1600" spc="5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налог</a:t>
            </a: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 и авансовые платежи)</a:t>
            </a:r>
          </a:p>
          <a:p>
            <a:pPr marL="179705" indent="-167640">
              <a:lnSpc>
                <a:spcPct val="100000"/>
              </a:lnSpc>
              <a:spcBef>
                <a:spcPts val="725"/>
              </a:spcBef>
              <a:buFont typeface="Wingdings"/>
              <a:buChar char=""/>
              <a:tabLst>
                <a:tab pos="18034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налог на имущество физических лиц</a:t>
            </a:r>
          </a:p>
          <a:p>
            <a:pPr marL="179705" marR="23495" indent="-167640">
              <a:lnSpc>
                <a:spcPct val="101699"/>
              </a:lnSpc>
              <a:spcBef>
                <a:spcPts val="700"/>
              </a:spcBef>
              <a:buFont typeface="Wingdings"/>
              <a:buChar char=""/>
              <a:tabLst>
                <a:tab pos="18034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НДФЛ, исчисляемому и уплачиваемому в соответствии с  п. 1 ст. 227 Налогового кодекса РФ (авансовые платежи)</a:t>
            </a:r>
          </a:p>
          <a:p>
            <a:pPr marL="179705" indent="-167640">
              <a:lnSpc>
                <a:spcPct val="100000"/>
              </a:lnSpc>
              <a:spcBef>
                <a:spcPts val="730"/>
              </a:spcBef>
              <a:buFont typeface="Wingdings"/>
              <a:buChar char=""/>
              <a:tabLst>
                <a:tab pos="18034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торговый сбор</a:t>
            </a:r>
          </a:p>
          <a:p>
            <a:pPr marL="179705" marR="5080" indent="-167640">
              <a:lnSpc>
                <a:spcPct val="101499"/>
              </a:lnSpc>
              <a:spcBef>
                <a:spcPts val="700"/>
              </a:spcBef>
              <a:buFont typeface="Wingdings"/>
              <a:buChar char=""/>
              <a:tabLst>
                <a:tab pos="18034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при исчислении суммы налога по патентной системе  налогообложения не учитываются календарные дни  срока действия патента, приходящиеся на апрель, май и  июнь 2020 года</a:t>
            </a:r>
            <a:endParaRPr lang="ru-RU" sz="1600" spc="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2" y="0"/>
            <a:ext cx="576943" cy="80841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0667" y="226521"/>
            <a:ext cx="631031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ОТСРОЧКИ (РАССРОЧКИ) ПО УПЛАТЕ НАЛОГОВ,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АВАНСОВЫХ ПЛАТЕЖЕЙ ПО НАЛОГАМ И СТРАХОВЫХ ВЗНОСОВ*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35" y="1150328"/>
            <a:ext cx="3351101" cy="533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7455" y="1150328"/>
            <a:ext cx="335110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СРОКИ, НА КОТОРЫЕ</a:t>
            </a:r>
          </a:p>
          <a:p>
            <a:pPr marL="12700" algn="ctr">
              <a:spcBef>
                <a:spcPts val="5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ПРЕДОСТАВЛЯЕТСЯ ОТСРОЧКА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3296" y="1150328"/>
            <a:ext cx="3202686" cy="5337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09742" y="1195038"/>
            <a:ext cx="3222811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СРОКИ, НА КОТОРЫЕ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ПРЕДОСТАВЛЯЕТСЯ РАССРОЧКА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18456" y="3137479"/>
            <a:ext cx="4389120" cy="512445"/>
            <a:chOff x="1018456" y="3137479"/>
            <a:chExt cx="4389120" cy="512445"/>
          </a:xfrm>
        </p:grpSpPr>
        <p:sp>
          <p:nvSpPr>
            <p:cNvPr id="12" name="object 12"/>
            <p:cNvSpPr/>
            <p:nvPr/>
          </p:nvSpPr>
          <p:spPr>
            <a:xfrm>
              <a:off x="1018451" y="3139706"/>
              <a:ext cx="4389120" cy="508000"/>
            </a:xfrm>
            <a:custGeom>
              <a:avLst/>
              <a:gdLst/>
              <a:ahLst/>
              <a:cxnLst/>
              <a:rect l="l" t="t" r="r" b="b"/>
              <a:pathLst>
                <a:path w="4389120" h="508000">
                  <a:moveTo>
                    <a:pt x="2632443" y="0"/>
                  </a:moveTo>
                  <a:lnTo>
                    <a:pt x="0" y="0"/>
                  </a:lnTo>
                  <a:lnTo>
                    <a:pt x="0" y="507923"/>
                  </a:lnTo>
                  <a:lnTo>
                    <a:pt x="2632443" y="507923"/>
                  </a:lnTo>
                  <a:lnTo>
                    <a:pt x="2632443" y="0"/>
                  </a:lnTo>
                  <a:close/>
                </a:path>
                <a:path w="4389120" h="508000">
                  <a:moveTo>
                    <a:pt x="4388751" y="0"/>
                  </a:moveTo>
                  <a:lnTo>
                    <a:pt x="2632456" y="0"/>
                  </a:lnTo>
                  <a:lnTo>
                    <a:pt x="2632456" y="507923"/>
                  </a:lnTo>
                  <a:lnTo>
                    <a:pt x="4388751" y="507923"/>
                  </a:lnTo>
                  <a:lnTo>
                    <a:pt x="4388751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8456" y="3139706"/>
              <a:ext cx="4389120" cy="508000"/>
            </a:xfrm>
            <a:custGeom>
              <a:avLst/>
              <a:gdLst/>
              <a:ahLst/>
              <a:cxnLst/>
              <a:rect l="l" t="t" r="r" b="b"/>
              <a:pathLst>
                <a:path w="4389120" h="508000">
                  <a:moveTo>
                    <a:pt x="0" y="0"/>
                  </a:moveTo>
                  <a:lnTo>
                    <a:pt x="4388746" y="0"/>
                  </a:lnTo>
                </a:path>
                <a:path w="4389120" h="508000">
                  <a:moveTo>
                    <a:pt x="0" y="507923"/>
                  </a:moveTo>
                  <a:lnTo>
                    <a:pt x="4388746" y="507923"/>
                  </a:lnTo>
                </a:path>
              </a:pathLst>
            </a:custGeom>
            <a:ln w="4455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018456" y="4153326"/>
            <a:ext cx="4389120" cy="262890"/>
            <a:chOff x="1018456" y="4153326"/>
            <a:chExt cx="4389120" cy="262890"/>
          </a:xfrm>
        </p:grpSpPr>
        <p:sp>
          <p:nvSpPr>
            <p:cNvPr id="15" name="object 15"/>
            <p:cNvSpPr/>
            <p:nvPr/>
          </p:nvSpPr>
          <p:spPr>
            <a:xfrm>
              <a:off x="1018451" y="4155554"/>
              <a:ext cx="4389120" cy="258445"/>
            </a:xfrm>
            <a:custGeom>
              <a:avLst/>
              <a:gdLst/>
              <a:ahLst/>
              <a:cxnLst/>
              <a:rect l="l" t="t" r="r" b="b"/>
              <a:pathLst>
                <a:path w="4389120" h="258445">
                  <a:moveTo>
                    <a:pt x="2632443" y="0"/>
                  </a:moveTo>
                  <a:lnTo>
                    <a:pt x="0" y="0"/>
                  </a:lnTo>
                  <a:lnTo>
                    <a:pt x="0" y="258445"/>
                  </a:lnTo>
                  <a:lnTo>
                    <a:pt x="2632443" y="258445"/>
                  </a:lnTo>
                  <a:lnTo>
                    <a:pt x="2632443" y="0"/>
                  </a:lnTo>
                  <a:close/>
                </a:path>
                <a:path w="4389120" h="258445">
                  <a:moveTo>
                    <a:pt x="4388751" y="0"/>
                  </a:moveTo>
                  <a:lnTo>
                    <a:pt x="2632456" y="0"/>
                  </a:lnTo>
                  <a:lnTo>
                    <a:pt x="2632456" y="258445"/>
                  </a:lnTo>
                  <a:lnTo>
                    <a:pt x="4388751" y="258445"/>
                  </a:lnTo>
                  <a:lnTo>
                    <a:pt x="4388751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8456" y="4155554"/>
              <a:ext cx="4389120" cy="258445"/>
            </a:xfrm>
            <a:custGeom>
              <a:avLst/>
              <a:gdLst/>
              <a:ahLst/>
              <a:cxnLst/>
              <a:rect l="l" t="t" r="r" b="b"/>
              <a:pathLst>
                <a:path w="4389120" h="258445">
                  <a:moveTo>
                    <a:pt x="0" y="0"/>
                  </a:moveTo>
                  <a:lnTo>
                    <a:pt x="4388746" y="0"/>
                  </a:lnTo>
                </a:path>
                <a:path w="4389120" h="258445">
                  <a:moveTo>
                    <a:pt x="0" y="258419"/>
                  </a:moveTo>
                  <a:lnTo>
                    <a:pt x="4388746" y="258419"/>
                  </a:lnTo>
                </a:path>
              </a:pathLst>
            </a:custGeom>
            <a:ln w="4455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-235181" y="1937951"/>
            <a:ext cx="2610082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spcBef>
                <a:spcPts val="120"/>
              </a:spcBef>
              <a:tabLst>
                <a:tab pos="3380104" algn="l"/>
              </a:tabLst>
            </a:pPr>
            <a:r>
              <a:rPr sz="1600" b="1" spc="5" dirty="0" err="1" smtClean="0">
                <a:latin typeface="Arial Narrow" panose="020B0606020202030204" pitchFamily="34" charset="0"/>
                <a:cs typeface="Courier New"/>
              </a:rPr>
              <a:t>Обстоятельства</a:t>
            </a:r>
            <a:r>
              <a:rPr lang="ru-RU" sz="800" b="1" spc="5" dirty="0">
                <a:latin typeface="Courier New"/>
                <a:cs typeface="Courier New"/>
              </a:rPr>
              <a:t> </a:t>
            </a:r>
            <a:r>
              <a:rPr lang="ru-RU" sz="800" b="1" spc="5" dirty="0" smtClean="0">
                <a:latin typeface="Courier New"/>
                <a:cs typeface="Courier New"/>
              </a:rPr>
              <a:t>         </a:t>
            </a:r>
            <a:endParaRPr sz="1600" spc="5" dirty="0"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9049" y="2313874"/>
            <a:ext cx="3761280" cy="765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5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Доход снизился более чем на 50%, или есть  убыток при одновременном снижении дохода  более чем на 30%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90478" y="2261852"/>
            <a:ext cx="856222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1 год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9048" y="3147825"/>
            <a:ext cx="3927052" cy="765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635">
              <a:lnSpc>
                <a:spcPct val="102400"/>
              </a:lnSpc>
              <a:spcBef>
                <a:spcPts val="95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Доход снизился более чем на 30%, или есть  убыток при одновременном снижении дохода  более чем на 20%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551905" y="3110776"/>
            <a:ext cx="1341982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9 месяцев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55313" y="4040369"/>
            <a:ext cx="3900787" cy="765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5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Доход снизился более чем на 20%, или есть  убыток при одновременном снижении дохода  более чем на 10%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519220" y="4208339"/>
            <a:ext cx="1849004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6 месяцев</a:t>
            </a:r>
          </a:p>
        </p:txBody>
      </p:sp>
      <p:grpSp>
        <p:nvGrpSpPr>
          <p:cNvPr id="24" name="object 24"/>
          <p:cNvGrpSpPr/>
          <p:nvPr/>
        </p:nvGrpSpPr>
        <p:grpSpPr>
          <a:xfrm>
            <a:off x="5723572" y="2348369"/>
            <a:ext cx="4382135" cy="294640"/>
            <a:chOff x="5723572" y="2348369"/>
            <a:chExt cx="4382135" cy="294640"/>
          </a:xfrm>
        </p:grpSpPr>
        <p:sp>
          <p:nvSpPr>
            <p:cNvPr id="25" name="object 25"/>
            <p:cNvSpPr/>
            <p:nvPr/>
          </p:nvSpPr>
          <p:spPr>
            <a:xfrm>
              <a:off x="5723572" y="2348369"/>
              <a:ext cx="4382135" cy="292735"/>
            </a:xfrm>
            <a:custGeom>
              <a:avLst/>
              <a:gdLst/>
              <a:ahLst/>
              <a:cxnLst/>
              <a:rect l="l" t="t" r="r" b="b"/>
              <a:pathLst>
                <a:path w="4382134" h="292735">
                  <a:moveTo>
                    <a:pt x="4381855" y="0"/>
                  </a:moveTo>
                  <a:lnTo>
                    <a:pt x="2625598" y="0"/>
                  </a:lnTo>
                  <a:lnTo>
                    <a:pt x="0" y="0"/>
                  </a:lnTo>
                  <a:lnTo>
                    <a:pt x="0" y="292379"/>
                  </a:lnTo>
                  <a:lnTo>
                    <a:pt x="2625521" y="292379"/>
                  </a:lnTo>
                  <a:lnTo>
                    <a:pt x="4381855" y="292379"/>
                  </a:lnTo>
                  <a:lnTo>
                    <a:pt x="4381855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23572" y="2640736"/>
              <a:ext cx="4382135" cy="0"/>
            </a:xfrm>
            <a:custGeom>
              <a:avLst/>
              <a:gdLst/>
              <a:ahLst/>
              <a:cxnLst/>
              <a:rect l="l" t="t" r="r" b="b"/>
              <a:pathLst>
                <a:path w="4382134">
                  <a:moveTo>
                    <a:pt x="0" y="0"/>
                  </a:moveTo>
                  <a:lnTo>
                    <a:pt x="4381842" y="0"/>
                  </a:lnTo>
                </a:path>
              </a:pathLst>
            </a:custGeom>
            <a:ln w="4455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5723572" y="3238677"/>
            <a:ext cx="4382135" cy="0"/>
          </a:xfrm>
          <a:custGeom>
            <a:avLst/>
            <a:gdLst/>
            <a:ahLst/>
            <a:cxnLst/>
            <a:rect l="l" t="t" r="r" b="b"/>
            <a:pathLst>
              <a:path w="4382134">
                <a:moveTo>
                  <a:pt x="0" y="0"/>
                </a:moveTo>
                <a:lnTo>
                  <a:pt x="4381842" y="0"/>
                </a:lnTo>
              </a:path>
            </a:pathLst>
          </a:custGeom>
          <a:ln w="4455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840729" y="1797615"/>
            <a:ext cx="438213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3373754" algn="l"/>
              </a:tabLst>
            </a:pPr>
            <a:r>
              <a:rPr sz="1600" b="1" spc="5" dirty="0">
                <a:latin typeface="Arial Narrow" panose="020B0606020202030204" pitchFamily="34" charset="0"/>
                <a:cs typeface="Courier New"/>
              </a:rPr>
              <a:t>Обстоятельства</a:t>
            </a:r>
            <a:r>
              <a:rPr sz="800" b="1" spc="5" dirty="0">
                <a:latin typeface="Courier New"/>
                <a:cs typeface="Courier New"/>
              </a:rPr>
              <a:t>	</a:t>
            </a:r>
            <a:r>
              <a:rPr sz="1600" b="1" spc="5" dirty="0">
                <a:latin typeface="Arial Narrow" panose="020B0606020202030204" pitchFamily="34" charset="0"/>
                <a:cs typeface="Courier New"/>
              </a:rPr>
              <a:t>Срок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575300" y="2178082"/>
            <a:ext cx="3505200" cy="765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1699"/>
              </a:lnSpc>
              <a:spcBef>
                <a:spcPts val="5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Доход снизился более чем на 50%, или есть  убыток при одновременном снижении дохода  более чем на 30%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330798" y="2136554"/>
            <a:ext cx="106895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до 3 лет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29048" y="6597650"/>
            <a:ext cx="7059018" cy="50526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27075">
              <a:lnSpc>
                <a:spcPct val="100000"/>
              </a:lnSpc>
              <a:spcBef>
                <a:spcPts val="120"/>
              </a:spcBef>
              <a:tabLst>
                <a:tab pos="3966845" algn="l"/>
              </a:tabLst>
            </a:pPr>
            <a:r>
              <a:rPr lang="ru-RU" sz="1600" spc="5" dirty="0" smtClean="0">
                <a:latin typeface="Arial Narrow" panose="020B0606020202030204" pitchFamily="34" charset="0"/>
                <a:cs typeface="Courier New"/>
              </a:rPr>
              <a:t>                                </a:t>
            </a:r>
            <a:endParaRPr sz="1600" spc="5" dirty="0">
              <a:latin typeface="Arial Narrow" panose="020B0606020202030204" pitchFamily="34" charset="0"/>
              <a:cs typeface="Courier New"/>
            </a:endParaRPr>
          </a:p>
          <a:p>
            <a:pPr marL="12700">
              <a:lnSpc>
                <a:spcPts val="955"/>
              </a:lnSpc>
              <a:spcBef>
                <a:spcPts val="910"/>
              </a:spcBef>
            </a:pPr>
            <a:r>
              <a:rPr sz="900" spc="10" dirty="0" smtClean="0">
                <a:solidFill>
                  <a:srgbClr val="7F7F7F"/>
                </a:solidFill>
                <a:latin typeface="Arial"/>
                <a:cs typeface="Arial"/>
              </a:rPr>
              <a:t>*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Утверждено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Постановлением Правительства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РФ </a:t>
            </a:r>
            <a:r>
              <a:rPr sz="900" dirty="0">
                <a:solidFill>
                  <a:srgbClr val="7F7F7F"/>
                </a:solidFill>
                <a:latin typeface="Arial"/>
                <a:cs typeface="Arial"/>
              </a:rPr>
              <a:t>от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02.04.2020 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№ </a:t>
            </a:r>
            <a:r>
              <a:rPr sz="900" spc="10" dirty="0" smtClean="0">
                <a:solidFill>
                  <a:srgbClr val="7F7F7F"/>
                </a:solidFill>
                <a:latin typeface="Arial"/>
                <a:cs typeface="Arial"/>
              </a:rPr>
              <a:t>409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19432" y="3037402"/>
            <a:ext cx="4603432" cy="123610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Уплата:</a:t>
            </a:r>
          </a:p>
          <a:p>
            <a:pPr marL="12700" marR="5080">
              <a:lnSpc>
                <a:spcPct val="101699"/>
              </a:lnSpc>
              <a:spcBef>
                <a:spcPts val="5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ежемесячно равными долями в течение срока  предоставления рассрочки, начиная с месяца,  следующего за месяцем принятия решения о  предоставлении рассрочки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2" y="0"/>
            <a:ext cx="576943" cy="808417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843" y="5314253"/>
            <a:ext cx="9733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25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Уплата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единовременный платеж по </a:t>
            </a:r>
            <a:r>
              <a:rPr lang="ru-RU" sz="1600" spc="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окончании срока предоставления </a:t>
            </a: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отсрочки</a:t>
            </a:r>
            <a:endParaRPr lang="ru-RU" sz="1600" spc="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5669" y="1797615"/>
            <a:ext cx="612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algn="ctr">
              <a:spcBef>
                <a:spcPts val="120"/>
              </a:spcBef>
              <a:tabLst>
                <a:tab pos="3380104" algn="l"/>
              </a:tabLst>
            </a:pPr>
            <a:r>
              <a:rPr lang="ru-RU" sz="1600" b="1" spc="5" dirty="0">
                <a:latin typeface="Arial Narrow" panose="020B0606020202030204" pitchFamily="34" charset="0"/>
                <a:cs typeface="Courier New"/>
              </a:rPr>
              <a:t>Срок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443722" y="1163104"/>
            <a:ext cx="0" cy="3968754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91154" y="4910968"/>
            <a:ext cx="1370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Другие случаи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06414" y="4793304"/>
            <a:ext cx="1637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7075" lvl="0">
              <a:spcBef>
                <a:spcPts val="120"/>
              </a:spcBef>
              <a:tabLst>
                <a:tab pos="3966845" algn="l"/>
              </a:tabLst>
            </a:pPr>
            <a:r>
              <a:rPr lang="ru-RU" sz="1600" spc="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3 месяца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-673100" y="5652807"/>
            <a:ext cx="11501591" cy="1228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680" marR="720725" lvl="0">
              <a:lnSpc>
                <a:spcPct val="101699"/>
              </a:lnSpc>
              <a:spcBef>
                <a:spcPts val="660"/>
              </a:spcBef>
            </a:pPr>
            <a:r>
              <a:rPr lang="ru-RU" sz="1600" spc="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Заявление необходимо подать до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01.12.2020</a:t>
            </a:r>
            <a:r>
              <a:rPr lang="ru-RU" sz="1600" spc="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 в налоговый орган по месту нахождения (жительства) налогоплательщика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Способ подачи заявления</a:t>
            </a:r>
            <a:r>
              <a:rPr lang="ru-RU" sz="1600" spc="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: нарочно, по почте, через сервис «Обратиться в ФНС России» на сайт nalog.ru</a:t>
            </a:r>
          </a:p>
          <a:p>
            <a:pPr marL="741680" lvl="0">
              <a:spcBef>
                <a:spcPts val="25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рассмотрения заявления: </a:t>
            </a:r>
            <a:r>
              <a:rPr lang="ru-RU" sz="1600" spc="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не более 30 рабочих дней с момента подачи</a:t>
            </a:r>
          </a:p>
          <a:p>
            <a:pPr marL="735965" lvl="0">
              <a:spcBef>
                <a:spcPts val="1100"/>
              </a:spcBef>
            </a:pPr>
            <a:r>
              <a:rPr lang="ru-RU" sz="1600" spc="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Разработан специальный сервис ФНС по проверке возможности получения отсрочки или </a:t>
            </a: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рассрочки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ttps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://service.nalog.ru/covid2/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8824" y="195145"/>
            <a:ext cx="5562600" cy="50719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СРОКА ПРЕДОСТАВЛЕНИЯ ОТЧЕТНОСТИ*</a:t>
            </a: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налогоплательщиков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5313" y="6902450"/>
            <a:ext cx="398462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*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Утверждено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Постановлением Правительства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РФ </a:t>
            </a:r>
            <a:r>
              <a:rPr sz="900" dirty="0">
                <a:solidFill>
                  <a:srgbClr val="7F7F7F"/>
                </a:solidFill>
                <a:latin typeface="Arial"/>
                <a:cs typeface="Arial"/>
              </a:rPr>
              <a:t>от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02.04.2020 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№</a:t>
            </a:r>
            <a:r>
              <a:rPr sz="90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409</a:t>
            </a:r>
            <a:endParaRPr sz="9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22631"/>
              </p:ext>
            </p:extLst>
          </p:nvPr>
        </p:nvGraphicFramePr>
        <p:xfrm>
          <a:off x="241302" y="1035051"/>
          <a:ext cx="10286997" cy="49986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66243"/>
                <a:gridCol w="2285999"/>
                <a:gridCol w="3634755"/>
              </a:tblGrid>
              <a:tr h="228599">
                <a:tc>
                  <a:txBody>
                    <a:bodyPr/>
                    <a:lstStyle/>
                    <a:p>
                      <a:pPr marR="26034" algn="ctr">
                        <a:lnSpc>
                          <a:spcPts val="1225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ВИД ОТЧЕТА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0" algn="ctr">
                        <a:lnSpc>
                          <a:spcPts val="1225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СТАРЫЕ СРОКИ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0" algn="ctr">
                        <a:lnSpc>
                          <a:spcPts val="1225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НОВЫЕ СРОКИ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92906">
                <a:tc gridSpan="3"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lang="ru-RU" sz="14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ГОДОВЫЕ</a:t>
                      </a:r>
                      <a:endParaRPr lang="ru-RU" sz="1400" b="1" i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7396">
                <a:tc>
                  <a:txBody>
                    <a:bodyPr/>
                    <a:lstStyle/>
                    <a:p>
                      <a:pPr marL="34290">
                        <a:lnSpc>
                          <a:spcPts val="1195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Бухгалтерский баланс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8465" algn="ctr">
                        <a:lnSpc>
                          <a:spcPts val="1200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31 марта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4810" algn="ctr">
                        <a:lnSpc>
                          <a:spcPts val="1200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6 мая (30 июня**)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77425">
                <a:tc>
                  <a:txBody>
                    <a:bodyPr/>
                    <a:lstStyle/>
                    <a:p>
                      <a:pPr marL="34290">
                        <a:lnSpc>
                          <a:spcPts val="119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Декларация по налогу на прибыль за 2019 год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8465" algn="ctr">
                        <a:lnSpc>
                          <a:spcPts val="1200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30 марта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4175" algn="ctr">
                        <a:lnSpc>
                          <a:spcPts val="1200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30 июня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77381">
                <a:tc>
                  <a:txBody>
                    <a:bodyPr/>
                    <a:lstStyle/>
                    <a:p>
                      <a:pPr marL="34290">
                        <a:lnSpc>
                          <a:spcPts val="119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Декларация по налогу на имущество за 2019 год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8465" algn="ctr">
                        <a:lnSpc>
                          <a:spcPts val="1200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30 марта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4175" algn="ctr">
                        <a:lnSpc>
                          <a:spcPts val="1200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30 июня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77396">
                <a:tc>
                  <a:txBody>
                    <a:bodyPr/>
                    <a:lstStyle/>
                    <a:p>
                      <a:pPr marL="34290">
                        <a:lnSpc>
                          <a:spcPts val="119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Декларация по УСН для организаций за 2019 год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8465" algn="ctr">
                        <a:lnSpc>
                          <a:spcPts val="1200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31 марта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4175" algn="ctr">
                        <a:lnSpc>
                          <a:spcPts val="1200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30 июня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278696">
                <a:tc>
                  <a:txBody>
                    <a:bodyPr/>
                    <a:lstStyle/>
                    <a:p>
                      <a:pPr marL="34290">
                        <a:lnSpc>
                          <a:spcPts val="119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Декларация по ЕСХН за 2019 год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8465" algn="ctr">
                        <a:lnSpc>
                          <a:spcPts val="1200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31 марта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4175" algn="ctr">
                        <a:lnSpc>
                          <a:spcPts val="1200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30 июня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96331">
                <a:tc gridSpan="3">
                  <a:txBody>
                    <a:bodyPr/>
                    <a:lstStyle/>
                    <a:p>
                      <a:pPr marL="0" algn="ctr">
                        <a:lnSpc>
                          <a:spcPts val="1180"/>
                        </a:lnSpc>
                      </a:pPr>
                      <a:r>
                        <a:rPr lang="ru-RU" sz="1400" b="1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I КВАРТАЛ</a:t>
                      </a:r>
                      <a:endParaRPr lang="ru-RU" sz="1400" b="1" i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7381">
                <a:tc>
                  <a:txBody>
                    <a:bodyPr/>
                    <a:lstStyle/>
                    <a:p>
                      <a:pPr marL="34290">
                        <a:lnSpc>
                          <a:spcPts val="119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Декларация по ЕНВД за 1 квартал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0" algn="ctr">
                        <a:lnSpc>
                          <a:spcPts val="120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20 апреля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4175" algn="ctr">
                        <a:lnSpc>
                          <a:spcPts val="1205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20 июля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77396">
                <a:tc>
                  <a:txBody>
                    <a:bodyPr/>
                    <a:lstStyle/>
                    <a:p>
                      <a:pPr marL="34290">
                        <a:lnSpc>
                          <a:spcPts val="119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Декларация по НДС за 1 квартал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0" algn="ctr">
                        <a:lnSpc>
                          <a:spcPts val="120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27 апреля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3540" algn="ctr">
                        <a:lnSpc>
                          <a:spcPts val="1205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15 мая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77381">
                <a:tc>
                  <a:txBody>
                    <a:bodyPr/>
                    <a:lstStyle/>
                    <a:p>
                      <a:pPr marL="34290">
                        <a:lnSpc>
                          <a:spcPts val="119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4­ФСС за 1 квартал по электронке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0" algn="ctr">
                        <a:lnSpc>
                          <a:spcPts val="120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27 апреля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4175" algn="ctr">
                        <a:lnSpc>
                          <a:spcPts val="1205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27 июля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77396">
                <a:tc>
                  <a:txBody>
                    <a:bodyPr/>
                    <a:lstStyle/>
                    <a:p>
                      <a:pPr marL="34290">
                        <a:lnSpc>
                          <a:spcPts val="1200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Декларация по налогу на прибыль за 1 квартал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8465" algn="ctr">
                        <a:lnSpc>
                          <a:spcPts val="120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28 апреля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4175" algn="ctr">
                        <a:lnSpc>
                          <a:spcPts val="1205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28 июля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77425">
                <a:tc>
                  <a:txBody>
                    <a:bodyPr/>
                    <a:lstStyle/>
                    <a:p>
                      <a:pPr marL="34290">
                        <a:lnSpc>
                          <a:spcPts val="1200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6­НДФЛ за 1 квартал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8465" algn="ctr">
                        <a:lnSpc>
                          <a:spcPts val="120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30 апреля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4175" algn="ctr">
                        <a:lnSpc>
                          <a:spcPts val="1205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30 июля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77381">
                <a:tc>
                  <a:txBody>
                    <a:bodyPr/>
                    <a:lstStyle/>
                    <a:p>
                      <a:pPr marL="34290">
                        <a:lnSpc>
                          <a:spcPts val="119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Расчет по страховым взносам за 1 квартал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8465" algn="ctr">
                        <a:lnSpc>
                          <a:spcPts val="120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30 апреля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3540" algn="ctr">
                        <a:lnSpc>
                          <a:spcPts val="1205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15 мая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28162">
                <a:tc>
                  <a:txBody>
                    <a:bodyPr/>
                    <a:lstStyle/>
                    <a:p>
                      <a:pPr marL="34290">
                        <a:lnSpc>
                          <a:spcPts val="120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Декларация по УСН за 2019 год (ИП на «упрощенке»)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24815" algn="ctr">
                        <a:lnSpc>
                          <a:spcPts val="1205"/>
                        </a:lnSpc>
                      </a:pPr>
                      <a:r>
                        <a:rPr lang="ru-RU" sz="1500" kern="1200" spc="5" smtClean="0">
                          <a:latin typeface="Arial Narrow" pitchFamily="34" charset="0"/>
                        </a:rPr>
                        <a:t>30 апреля</a:t>
                      </a:r>
                      <a:endParaRPr lang="ru-RU" sz="1500" kern="1200" spc="5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4175" algn="ctr">
                        <a:lnSpc>
                          <a:spcPts val="1205"/>
                        </a:lnSpc>
                      </a:pPr>
                      <a:r>
                        <a:rPr lang="ru-RU" sz="1500" kern="1200" spc="5" dirty="0" smtClean="0">
                          <a:latin typeface="Arial Narrow" pitchFamily="34" charset="0"/>
                        </a:rPr>
                        <a:t>30 июля</a:t>
                      </a:r>
                      <a:endParaRPr lang="ru-RU" sz="1500" kern="1200" spc="5" dirty="0">
                        <a:solidFill>
                          <a:prstClr val="black"/>
                        </a:solidFill>
                        <a:latin typeface="Arial Narrow" pitchFamily="34" charset="0"/>
                        <a:ea typeface="+mn-ea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93700" y="6140450"/>
            <a:ext cx="7211059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10" dirty="0">
                <a:latin typeface="Calibri"/>
                <a:cs typeface="Calibri"/>
              </a:rPr>
              <a:t>** </a:t>
            </a:r>
            <a:r>
              <a:rPr sz="1000" spc="5" dirty="0">
                <a:latin typeface="Calibri"/>
                <a:cs typeface="Calibri"/>
              </a:rPr>
              <a:t>30 июня могут сдать </a:t>
            </a:r>
            <a:r>
              <a:rPr sz="1000" dirty="0">
                <a:latin typeface="Calibri"/>
                <a:cs typeface="Calibri"/>
              </a:rPr>
              <a:t>только </a:t>
            </a:r>
            <a:r>
              <a:rPr sz="1000" spc="5" dirty="0">
                <a:latin typeface="Calibri"/>
                <a:cs typeface="Calibri"/>
              </a:rPr>
              <a:t>организации, </a:t>
            </a:r>
            <a:r>
              <a:rPr sz="1000" dirty="0">
                <a:latin typeface="Calibri"/>
                <a:cs typeface="Calibri"/>
              </a:rPr>
              <a:t>годовая бухгалтерская </a:t>
            </a:r>
            <a:r>
              <a:rPr sz="1000" spc="5" dirty="0">
                <a:latin typeface="Calibri"/>
                <a:cs typeface="Calibri"/>
              </a:rPr>
              <a:t>(финансовая) </a:t>
            </a:r>
            <a:r>
              <a:rPr sz="1000" dirty="0">
                <a:latin typeface="Calibri"/>
                <a:cs typeface="Calibri"/>
              </a:rPr>
              <a:t>отчетность которых содержит сведения,</a:t>
            </a:r>
            <a:r>
              <a:rPr sz="1000" spc="5" dirty="0">
                <a:latin typeface="Calibri"/>
                <a:cs typeface="Calibri"/>
              </a:rPr>
              <a:t> отнесенные</a:t>
            </a:r>
            <a:endParaRPr sz="1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000" spc="5" dirty="0">
                <a:latin typeface="Calibri"/>
                <a:cs typeface="Calibri"/>
              </a:rPr>
              <a:t>к </a:t>
            </a:r>
            <a:r>
              <a:rPr sz="1000" dirty="0">
                <a:latin typeface="Calibri"/>
                <a:cs typeface="Calibri"/>
              </a:rPr>
              <a:t>государственной </a:t>
            </a:r>
            <a:r>
              <a:rPr sz="1000" spc="5" dirty="0">
                <a:latin typeface="Calibri"/>
                <a:cs typeface="Calibri"/>
              </a:rPr>
              <a:t>тайне, </a:t>
            </a:r>
            <a:r>
              <a:rPr sz="1000" spc="10" dirty="0">
                <a:latin typeface="Calibri"/>
                <a:cs typeface="Calibri"/>
              </a:rPr>
              <a:t>и </a:t>
            </a:r>
            <a:r>
              <a:rPr sz="1000" spc="5" dirty="0">
                <a:latin typeface="Calibri"/>
                <a:cs typeface="Calibri"/>
              </a:rPr>
              <a:t>организации, попавшие </a:t>
            </a:r>
            <a:r>
              <a:rPr sz="1000" dirty="0">
                <a:latin typeface="Calibri"/>
                <a:cs typeface="Calibri"/>
              </a:rPr>
              <a:t>под </a:t>
            </a:r>
            <a:r>
              <a:rPr sz="1000" spc="5" dirty="0">
                <a:latin typeface="Calibri"/>
                <a:cs typeface="Calibri"/>
              </a:rPr>
              <a:t>иностранные санкции (в случаях, установленных постановлением </a:t>
            </a:r>
            <a:r>
              <a:rPr sz="1000" dirty="0">
                <a:latin typeface="Calibri"/>
                <a:cs typeface="Calibri"/>
              </a:rPr>
              <a:t>Правительства </a:t>
            </a:r>
            <a:r>
              <a:rPr sz="1000" spc="10" dirty="0">
                <a:latin typeface="Calibri"/>
                <a:cs typeface="Calibri"/>
              </a:rPr>
              <a:t>РФ </a:t>
            </a:r>
            <a:r>
              <a:rPr sz="1000" dirty="0">
                <a:latin typeface="Calibri"/>
                <a:cs typeface="Calibri"/>
              </a:rPr>
              <a:t>от </a:t>
            </a:r>
            <a:r>
              <a:rPr sz="1000" spc="5" dirty="0">
                <a:latin typeface="Calibri"/>
                <a:cs typeface="Calibri"/>
              </a:rPr>
              <a:t>22.01.2020 </a:t>
            </a:r>
            <a:r>
              <a:rPr sz="1000" spc="20" dirty="0">
                <a:latin typeface="Calibri"/>
                <a:cs typeface="Calibri"/>
              </a:rPr>
              <a:t>№</a:t>
            </a:r>
            <a:r>
              <a:rPr sz="1000" spc="10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35).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2" y="0"/>
            <a:ext cx="576943" cy="808417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565900" y="230188"/>
            <a:ext cx="4127500" cy="2301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САНКЦИИ*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841" y="1581419"/>
            <a:ext cx="5789457" cy="22140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7795" marR="1510030" indent="259715">
              <a:lnSpc>
                <a:spcPct val="100699"/>
              </a:lnSpc>
              <a:spcBef>
                <a:spcPts val="1920"/>
              </a:spcBef>
            </a:pPr>
            <a:r>
              <a:rPr sz="1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Мораторий</a:t>
            </a:r>
            <a:r>
              <a:rPr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 </a:t>
            </a:r>
            <a:r>
              <a:rPr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налоговые</a:t>
            </a:r>
            <a:r>
              <a:rPr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</a:t>
            </a:r>
            <a:r>
              <a:rPr sz="1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анкции</a:t>
            </a:r>
            <a:endParaRPr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591" y="4398467"/>
            <a:ext cx="2183244" cy="46693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8348" y="5527000"/>
            <a:ext cx="10163731" cy="7293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00" b="1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699"/>
              </a:lnSpc>
            </a:pPr>
            <a:r>
              <a:rPr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Увеличены на 6 месяцев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 предельные сроки  направления требований об уплате налогов, сборов,  страховых взносов, пеней, штрафов, </a:t>
            </a: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процентов</a:t>
            </a:r>
            <a:r>
              <a:rPr lang="ru-RU" sz="1600" spc="5" dirty="0" smtClean="0">
                <a:latin typeface="Arial Narrow" panose="020B0606020202030204" pitchFamily="34" charset="0"/>
                <a:cs typeface="Courier New"/>
              </a:rPr>
              <a:t>, </a:t>
            </a:r>
            <a:r>
              <a:rPr sz="1600" spc="5" dirty="0" err="1">
                <a:latin typeface="Arial Narrow" panose="020B0606020202030204" pitchFamily="34" charset="0"/>
                <a:cs typeface="Courier New"/>
              </a:rPr>
              <a:t>принятия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 решения о взыскании налогов, сборов,  </a:t>
            </a:r>
            <a:r>
              <a:rPr sz="1600" spc="5" dirty="0" err="1">
                <a:latin typeface="Arial Narrow" panose="020B0606020202030204" pitchFamily="34" charset="0"/>
                <a:cs typeface="Courier New"/>
              </a:rPr>
              <a:t>страховых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 </a:t>
            </a:r>
            <a:r>
              <a:rPr lang="ru-RU" sz="1600" spc="5" dirty="0">
                <a:latin typeface="Arial Narrow" panose="020B0606020202030204" pitchFamily="34" charset="0"/>
                <a:cs typeface="Courier New"/>
              </a:rPr>
              <a:t> </a:t>
            </a:r>
            <a:r>
              <a:rPr lang="ru-RU"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 err="1">
                <a:latin typeface="Arial Narrow" panose="020B0606020202030204" pitchFamily="34" charset="0"/>
                <a:cs typeface="Courier New"/>
              </a:rPr>
              <a:t>взносов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, пеней, штрафов, процентов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5313" y="6826250"/>
            <a:ext cx="398462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*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Утверждено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Постановлением Правительства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РФ </a:t>
            </a:r>
            <a:r>
              <a:rPr sz="900" dirty="0">
                <a:solidFill>
                  <a:srgbClr val="7F7F7F"/>
                </a:solidFill>
                <a:latin typeface="Arial"/>
                <a:cs typeface="Arial"/>
              </a:rPr>
              <a:t>от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02.04.2020 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№</a:t>
            </a:r>
            <a:r>
              <a:rPr sz="90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409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8611" y="1581419"/>
            <a:ext cx="3573145" cy="577081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09905">
              <a:lnSpc>
                <a:spcPct val="100000"/>
              </a:lnSpc>
              <a:spcBef>
                <a:spcPts val="1664"/>
              </a:spcBef>
            </a:pPr>
            <a:r>
              <a:rPr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Отмена</a:t>
            </a:r>
            <a:r>
              <a:rPr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пени</a:t>
            </a:r>
          </a:p>
          <a:p>
            <a:pPr>
              <a:lnSpc>
                <a:spcPct val="100000"/>
              </a:lnSpc>
            </a:pPr>
            <a:endParaRPr sz="1900" dirty="0">
              <a:latin typeface="Courier New"/>
              <a:cs typeface="Courier New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3" y="0"/>
            <a:ext cx="455458" cy="808417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78347" y="2042996"/>
            <a:ext cx="4383144" cy="28688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algn="ctr" defTabSz="444500">
              <a:lnSpc>
                <a:spcPts val="8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i="0" u="none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3495">
              <a:lnSpc>
                <a:spcPct val="100000"/>
              </a:lnSpc>
              <a:spcBef>
                <a:spcPts val="1120"/>
              </a:spcBef>
            </a:pPr>
            <a:r>
              <a:rPr lang="ru-RU" sz="1600" b="1" u="sng" spc="114" dirty="0">
                <a:solidFill>
                  <a:schemeClr val="tx1"/>
                </a:solidFill>
                <a:latin typeface="Courier New"/>
                <a:cs typeface="Courier New"/>
              </a:rPr>
              <a:t>До</a:t>
            </a:r>
            <a:r>
              <a:rPr lang="ru-RU" sz="1600" b="1" u="sng" spc="-44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ru-RU" sz="1600" b="1" u="sng" spc="25" dirty="0">
                <a:solidFill>
                  <a:schemeClr val="tx1"/>
                </a:solidFill>
                <a:latin typeface="Arial"/>
                <a:cs typeface="Arial"/>
              </a:rPr>
              <a:t>1 </a:t>
            </a:r>
            <a:r>
              <a:rPr lang="ru-RU" sz="1600" b="1" u="sng" spc="140" dirty="0">
                <a:solidFill>
                  <a:schemeClr val="tx1"/>
                </a:solidFill>
                <a:latin typeface="Courier New"/>
                <a:cs typeface="Courier New"/>
              </a:rPr>
              <a:t>июня</a:t>
            </a:r>
            <a:endParaRPr lang="ru-RU" sz="1600" u="sng" dirty="0">
              <a:solidFill>
                <a:schemeClr val="tx1"/>
              </a:solidFill>
              <a:latin typeface="Courier New"/>
              <a:cs typeface="Courier New"/>
            </a:endParaRPr>
          </a:p>
          <a:p>
            <a:pPr marL="23495" marR="5080">
              <a:lnSpc>
                <a:spcPct val="101699"/>
              </a:lnSpc>
            </a:pPr>
            <a:r>
              <a:rPr lang="ru-RU" sz="1600" spc="5" dirty="0">
                <a:solidFill>
                  <a:schemeClr val="tx1"/>
                </a:solidFill>
                <a:latin typeface="Arial Narrow" panose="020B0606020202030204" pitchFamily="34" charset="0"/>
                <a:cs typeface="Courier New"/>
              </a:rPr>
              <a:t>за налоговые правонарушения,  ответственность </a:t>
            </a:r>
            <a:endParaRPr lang="ru-RU" sz="1600" spc="5" dirty="0" smtClean="0">
              <a:solidFill>
                <a:schemeClr val="tx1"/>
              </a:solidFill>
              <a:latin typeface="Arial Narrow" panose="020B0606020202030204" pitchFamily="34" charset="0"/>
              <a:cs typeface="Courier New"/>
            </a:endParaRPr>
          </a:p>
          <a:p>
            <a:pPr marL="23495" marR="5080">
              <a:lnSpc>
                <a:spcPct val="101699"/>
              </a:lnSpc>
            </a:pPr>
            <a:r>
              <a:rPr lang="ru-RU" sz="1600" spc="5" dirty="0" smtClean="0">
                <a:solidFill>
                  <a:schemeClr val="tx1"/>
                </a:solidFill>
                <a:latin typeface="Arial Narrow" panose="020B0606020202030204" pitchFamily="34" charset="0"/>
                <a:cs typeface="Courier New"/>
              </a:rPr>
              <a:t>за </a:t>
            </a:r>
            <a:r>
              <a:rPr lang="ru-RU" sz="1600" spc="5" dirty="0">
                <a:solidFill>
                  <a:schemeClr val="tx1"/>
                </a:solidFill>
                <a:latin typeface="Arial Narrow" panose="020B0606020202030204" pitchFamily="34" charset="0"/>
                <a:cs typeface="Courier New"/>
              </a:rPr>
              <a:t>которые предусмотрена  статьей 126 Кодекса, совершенные в период с      1  марта   до 31 мая 2020 г</a:t>
            </a:r>
            <a:r>
              <a:rPr lang="ru-RU" sz="1600" spc="5" dirty="0" smtClean="0">
                <a:solidFill>
                  <a:schemeClr val="tx1"/>
                </a:solidFill>
                <a:latin typeface="Arial Narrow" panose="020B0606020202030204" pitchFamily="34" charset="0"/>
                <a:cs typeface="Courier New"/>
              </a:rPr>
              <a:t>. производство </a:t>
            </a:r>
            <a:r>
              <a:rPr lang="ru-RU" sz="1600" spc="5" dirty="0">
                <a:solidFill>
                  <a:schemeClr val="tx1"/>
                </a:solidFill>
                <a:latin typeface="Arial Narrow" panose="020B0606020202030204" pitchFamily="34" charset="0"/>
                <a:cs typeface="Courier New"/>
              </a:rPr>
              <a:t>по таким нарушениям не  осуществляется</a:t>
            </a:r>
          </a:p>
          <a:p>
            <a:pPr lvl="0" algn="ctr" defTabSz="444500">
              <a:lnSpc>
                <a:spcPts val="8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22900" y="2025650"/>
            <a:ext cx="4906257" cy="28688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algn="ctr" defTabSz="444500">
              <a:lnSpc>
                <a:spcPts val="8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i="0" u="none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6040" marR="275590" lvl="0" algn="just">
              <a:lnSpc>
                <a:spcPct val="101699"/>
              </a:lnSpc>
              <a:spcBef>
                <a:spcPts val="1280"/>
              </a:spcBef>
            </a:pPr>
            <a:r>
              <a:rPr lang="ru-RU" sz="1600" spc="5" dirty="0">
                <a:solidFill>
                  <a:schemeClr val="tx1"/>
                </a:solidFill>
                <a:latin typeface="Arial Narrow" panose="020B0606020202030204" pitchFamily="34" charset="0"/>
                <a:cs typeface="Courier New"/>
              </a:rPr>
              <a:t>в отношении налогов, авансовых платежей  по налогам и страховых взносов, по  которым принято решение о  предоставлении отсрочки (рассрочки), пени  не начисляются со дня, установленного  законодательством о налогах и сборах для  их уплаты</a:t>
            </a:r>
          </a:p>
          <a:p>
            <a:pPr lvl="0" algn="ctr" defTabSz="444500">
              <a:lnSpc>
                <a:spcPts val="8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1700" y="5060062"/>
            <a:ext cx="3899905" cy="46693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489528" y="5108865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об  уплате </a:t>
            </a:r>
            <a:r>
              <a:rPr lang="ru-RU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5100" y="958850"/>
            <a:ext cx="4383144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algn="ctr" defTabSz="444500">
              <a:lnSpc>
                <a:spcPts val="8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i="0" u="none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444500">
              <a:lnSpc>
                <a:spcPts val="8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3700" y="958850"/>
            <a:ext cx="388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35"/>
              </a:spcBef>
            </a:pPr>
            <a:r>
              <a:rPr lang="ru-RU" sz="14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НАЛОГОПЛАТЕЛЬЩИКОВ</a:t>
            </a:r>
            <a:endParaRPr lang="ru-RU" sz="1400" b="1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22900" y="958850"/>
            <a:ext cx="4876800" cy="4398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algn="ctr" defTabSz="444500">
              <a:lnSpc>
                <a:spcPts val="8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i="0" u="none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444500">
              <a:lnSpc>
                <a:spcPts val="8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22900" y="958850"/>
            <a:ext cx="4876800" cy="49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78900"/>
              </a:lnSpc>
              <a:spcBef>
                <a:spcPts val="540"/>
              </a:spcBef>
            </a:pPr>
            <a:r>
              <a:rPr lang="ru-RU" sz="14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ОРГАНИЗАЦИЙ И ИП НАИБОЛЕЕ</a:t>
            </a:r>
          </a:p>
          <a:p>
            <a:pPr marL="12700" marR="5080">
              <a:lnSpc>
                <a:spcPct val="78900"/>
              </a:lnSpc>
              <a:spcBef>
                <a:spcPts val="540"/>
              </a:spcBef>
            </a:pPr>
            <a:r>
              <a:rPr lang="ru-RU" sz="14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ПОСТРАДАВШИХ ОТРАСЛЕЙ</a:t>
            </a:r>
            <a:endParaRPr lang="ru-RU" sz="1400" b="1" dirty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451100" y="7051233"/>
            <a:ext cx="873059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547" y="6371003"/>
            <a:ext cx="398462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*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Утверждено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Постановлением Правительства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РФ </a:t>
            </a:r>
            <a:r>
              <a:rPr sz="900" dirty="0">
                <a:solidFill>
                  <a:srgbClr val="7F7F7F"/>
                </a:solidFill>
                <a:latin typeface="Arial"/>
                <a:cs typeface="Arial"/>
              </a:rPr>
              <a:t>от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02.04.2020 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№</a:t>
            </a:r>
            <a:r>
              <a:rPr sz="900" spc="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409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67391" y="6453863"/>
            <a:ext cx="176530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5" dirty="0">
                <a:latin typeface="Calibri"/>
                <a:cs typeface="Calibri"/>
              </a:rPr>
              <a:t>2</a:t>
            </a:r>
            <a:r>
              <a:rPr sz="1150" spc="10" dirty="0">
                <a:latin typeface="Calibri"/>
                <a:cs typeface="Calibri"/>
              </a:rPr>
              <a:t>8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2" y="0"/>
            <a:ext cx="576943" cy="80841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7771" y="1015663"/>
            <a:ext cx="10346150" cy="98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marR="993775">
              <a:lnSpc>
                <a:spcPts val="3750"/>
              </a:lnSpc>
              <a:spcBef>
                <a:spcPts val="50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 ОТКРЫВАЮТСЯ НОВЫЕ ВЫЕЗДНЫЕ И ПОВТОРНЫЕ ВЫЕЗДНЫЕ НАЛОГОВЫЕ ПРОВЕРКИ 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9179" y="2178050"/>
            <a:ext cx="10315041" cy="98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marR="993775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700" marR="993775"/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700" marR="993775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ПРИОСТАНОВЛЕНЫ УЖЕ НАЗНАЧЕННЫЕ ВЫЕЗДНЫЕ И ПОВТОРНЫЕ ВЫЕЗДНЫЕ НАЛОГОВЫЕ ПРОВЕРКИ</a:t>
            </a:r>
          </a:p>
          <a:p>
            <a:pPr marL="12700" marR="993775">
              <a:lnSpc>
                <a:spcPts val="3750"/>
              </a:lnSpc>
              <a:spcBef>
                <a:spcPts val="500"/>
              </a:spcBef>
            </a:pPr>
            <a:endParaRPr lang="ru-RU" sz="1400" spc="-5" dirty="0">
              <a:latin typeface="Courier New"/>
              <a:cs typeface="Courier New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5179" y="3473450"/>
            <a:ext cx="10315041" cy="98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marR="993775">
              <a:lnSpc>
                <a:spcPts val="3750"/>
              </a:lnSpc>
              <a:spcBef>
                <a:spcPts val="500"/>
              </a:spcBef>
            </a:pPr>
            <a:endParaRPr lang="ru-RU" sz="1400" spc="-30" dirty="0" smtClean="0">
              <a:latin typeface="Courier New"/>
              <a:cs typeface="Courier New"/>
            </a:endParaRPr>
          </a:p>
          <a:p>
            <a:pPr marL="12700" marR="993775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ПРИОСТАНАВЛИВАЕТСЯ ПРОВЕРКА РАСЧЕТА И УПЛАТЫ НАЛОГОВ ПО СДЕЛКАМ МЕЖДУ ВЗАИМОЗАВИСИМЫМИ ЛИЦАМИ</a:t>
            </a:r>
          </a:p>
          <a:p>
            <a:pPr marL="12700" marR="993775">
              <a:lnSpc>
                <a:spcPts val="3750"/>
              </a:lnSpc>
              <a:spcBef>
                <a:spcPts val="500"/>
              </a:spcBef>
            </a:pPr>
            <a:endParaRPr lang="ru-RU" sz="1400" spc="-5" dirty="0">
              <a:latin typeface="Courier New"/>
              <a:cs typeface="Courier New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4070" y="4743794"/>
            <a:ext cx="10315041" cy="98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marR="993775">
              <a:lnSpc>
                <a:spcPts val="3750"/>
              </a:lnSpc>
              <a:spcBef>
                <a:spcPts val="500"/>
              </a:spcBef>
            </a:pPr>
            <a:endParaRPr lang="ru-RU" sz="1400" spc="-30" dirty="0" smtClean="0">
              <a:latin typeface="Courier New"/>
              <a:cs typeface="Courier New"/>
            </a:endParaRPr>
          </a:p>
          <a:p>
            <a:pPr marL="12700" marR="993775" indent="-635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НЕ ПРОВОДЯТСЯ ИЛИ ПРИОСТАНАВЛИВАЮТСЯ ПРОВЕРКИ СОБЛЮДЕНИЯ ВАЛЮТНОГО ЗАКОНОДАТЕЛЬСТВА - КРОМЕ  СЛУЧАЕВ, КОГДА НАРУШЕНИЯ УЖЕ ВЫЯВЛЕНЫ И ЕСЛИ СРОК ДАВНОСТИ ДЛЯ ПРИВЛЕЧЕНИЯ К АДМИНИСТРАТИВНОЙ  ОТВЕТСТВЕННОСТИ — ДО 01.06.2020</a:t>
            </a:r>
          </a:p>
          <a:p>
            <a:pPr marL="12700" marR="993775">
              <a:lnSpc>
                <a:spcPts val="3750"/>
              </a:lnSpc>
              <a:spcBef>
                <a:spcPts val="500"/>
              </a:spcBef>
            </a:pPr>
            <a:endParaRPr lang="ru-RU" sz="1400" spc="-5" dirty="0">
              <a:latin typeface="Courier New"/>
              <a:cs typeface="Courier New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5179" y="6164796"/>
            <a:ext cx="10315041" cy="98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marR="5080" algn="just">
              <a:lnSpc>
                <a:spcPct val="1358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ПРИОСТАНАВЛИВАЕТСЯ ТЕЧЕНИЕ СРОКА ДЛЯ ПРЕДСТАВЛЕНИЯ ВОЗРАЖЕНИЙ НА АКТЫ ВЫЕЗДНЫХ НАЛОГОВЫХ  ПРОВЕРОК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1188" y="0"/>
            <a:ext cx="5726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F79646">
                  <a:lumMod val="50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МОРАТОРИЙ </a:t>
            </a:r>
            <a:r>
              <a:rPr lang="ru-RU" sz="1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ПРОВЕРКИ*для всех </a:t>
            </a:r>
            <a:r>
              <a:rPr lang="ru-RU" sz="14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налогоплательщиков ДО </a:t>
            </a:r>
            <a:r>
              <a:rPr lang="ru-RU" sz="1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31 МАЯ 2020 ГОДА ВКЛЮЧИТЕЛЬНО:</a:t>
            </a:r>
            <a:br>
              <a:rPr lang="ru-RU" sz="1400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5313" y="1889798"/>
            <a:ext cx="4551001" cy="14484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77495">
              <a:lnSpc>
                <a:spcPct val="101699"/>
              </a:lnSpc>
              <a:spcBef>
                <a:spcPts val="95"/>
              </a:spcBef>
            </a:pPr>
            <a:r>
              <a:rPr sz="1400" spc="-35" dirty="0">
                <a:latin typeface="Arial Narrow" panose="020B0606020202030204" pitchFamily="34" charset="0"/>
                <a:cs typeface="Courier New"/>
              </a:rPr>
              <a:t>для </a:t>
            </a:r>
            <a:r>
              <a:rPr sz="1400" spc="-15" dirty="0">
                <a:latin typeface="Arial Narrow" panose="020B0606020202030204" pitchFamily="34" charset="0"/>
                <a:cs typeface="Courier New"/>
              </a:rPr>
              <a:t>организаций </a:t>
            </a:r>
            <a:r>
              <a:rPr sz="1400" spc="50" dirty="0">
                <a:latin typeface="Arial Narrow" panose="020B0606020202030204" pitchFamily="34" charset="0"/>
                <a:cs typeface="Courier New"/>
              </a:rPr>
              <a:t>и </a:t>
            </a:r>
            <a:r>
              <a:rPr sz="1400" spc="5" dirty="0">
                <a:latin typeface="Arial Narrow" panose="020B0606020202030204" pitchFamily="34" charset="0"/>
                <a:cs typeface="Courier New"/>
              </a:rPr>
              <a:t>индивидуальных  </a:t>
            </a:r>
            <a:r>
              <a:rPr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предпринимателей пострадавших отраслей*  по объекту «доходы» до 1 %</a:t>
            </a:r>
          </a:p>
          <a:p>
            <a:pPr marL="12700" marR="5080">
              <a:lnSpc>
                <a:spcPct val="101699"/>
              </a:lnSpc>
            </a:pPr>
            <a:r>
              <a:rPr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по объекту «доходы за вычетом расходов» до 5%  сохранение не менее 90% среднесписочной  </a:t>
            </a:r>
            <a:r>
              <a:rPr sz="1600" spc="-35" dirty="0" err="1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численности</a:t>
            </a:r>
            <a:r>
              <a:rPr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-35" dirty="0" err="1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работников</a:t>
            </a:r>
            <a:r>
              <a:rPr lang="ru-RU"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 (для </a:t>
            </a:r>
            <a:r>
              <a:rPr lang="ru-RU" sz="1600" spc="-35" dirty="0" err="1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микропредприятий</a:t>
            </a:r>
            <a:r>
              <a:rPr lang="ru-RU"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 60%) ***</a:t>
            </a:r>
          </a:p>
          <a:p>
            <a:pPr marL="12700" marR="5080">
              <a:lnSpc>
                <a:spcPct val="101699"/>
              </a:lnSpc>
            </a:pPr>
            <a:endParaRPr sz="1150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084" y="4634562"/>
            <a:ext cx="4187825" cy="451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sz="1400" spc="10" dirty="0">
                <a:latin typeface="Arial Narrow" panose="020B0606020202030204" pitchFamily="34" charset="0"/>
                <a:cs typeface="Courier New"/>
              </a:rPr>
              <a:t>для организаций пострадавших отраслей*, являющихся  субъектами малого и </a:t>
            </a:r>
            <a:r>
              <a:rPr sz="1400" spc="10" dirty="0" err="1">
                <a:latin typeface="Arial Narrow" panose="020B0606020202030204" pitchFamily="34" charset="0"/>
                <a:cs typeface="Courier New"/>
              </a:rPr>
              <a:t>среднего</a:t>
            </a:r>
            <a:r>
              <a:rPr sz="1400" spc="10" dirty="0">
                <a:latin typeface="Arial Narrow" panose="020B0606020202030204" pitchFamily="34" charset="0"/>
                <a:cs typeface="Courier New"/>
              </a:rPr>
              <a:t> </a:t>
            </a:r>
            <a:r>
              <a:rPr sz="1400" spc="10" dirty="0" err="1">
                <a:latin typeface="Arial Narrow" panose="020B0606020202030204" pitchFamily="34" charset="0"/>
                <a:cs typeface="Courier New"/>
              </a:rPr>
              <a:t>предпринимательства</a:t>
            </a:r>
            <a:endParaRPr sz="1400" spc="10" dirty="0"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0302" y="2025650"/>
            <a:ext cx="4344594" cy="1270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lang="ru-RU" sz="1600" spc="-35" dirty="0" smtClean="0">
                <a:latin typeface="Arial Narrow" panose="020B0606020202030204" pitchFamily="34" charset="0"/>
                <a:cs typeface="Courier New"/>
              </a:rPr>
              <a:t>- </a:t>
            </a:r>
            <a:r>
              <a:rPr sz="1600" spc="-35" dirty="0" err="1" smtClean="0">
                <a:latin typeface="Arial Narrow" panose="020B0606020202030204" pitchFamily="34" charset="0"/>
                <a:cs typeface="Courier New"/>
              </a:rPr>
              <a:t>для</a:t>
            </a:r>
            <a:r>
              <a:rPr sz="1600" spc="-3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-15" dirty="0">
                <a:latin typeface="Arial Narrow" panose="020B0606020202030204" pitchFamily="34" charset="0"/>
                <a:cs typeface="Courier New"/>
              </a:rPr>
              <a:t>организаций </a:t>
            </a:r>
            <a:r>
              <a:rPr sz="1600" spc="50" dirty="0">
                <a:latin typeface="Arial Narrow" panose="020B0606020202030204" pitchFamily="34" charset="0"/>
                <a:cs typeface="Courier New"/>
              </a:rPr>
              <a:t>и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индивидуальных  предпринимателей</a:t>
            </a:r>
            <a:r>
              <a:rPr sz="1600" spc="-409" dirty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-5" dirty="0">
                <a:latin typeface="Arial Narrow" panose="020B0606020202030204" pitchFamily="34" charset="0"/>
                <a:cs typeface="Courier New"/>
              </a:rPr>
              <a:t>пострадавших</a:t>
            </a:r>
            <a:r>
              <a:rPr sz="1600" spc="-425" dirty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-15" dirty="0">
                <a:latin typeface="Arial Narrow" panose="020B0606020202030204" pitchFamily="34" charset="0"/>
                <a:cs typeface="Courier New"/>
              </a:rPr>
              <a:t>отраслей</a:t>
            </a:r>
            <a:r>
              <a:rPr sz="1600" spc="-15" dirty="0">
                <a:latin typeface="Arial Narrow" panose="020B0606020202030204" pitchFamily="34" charset="0"/>
                <a:cs typeface="Palatino Linotype"/>
              </a:rPr>
              <a:t>* </a:t>
            </a:r>
            <a:r>
              <a:rPr sz="1600" spc="-15" dirty="0" smtClean="0">
                <a:latin typeface="Arial Narrow" panose="020B0606020202030204" pitchFamily="34" charset="0"/>
                <a:cs typeface="Palatino Linotype"/>
              </a:rPr>
              <a:t> </a:t>
            </a:r>
            <a:endParaRPr lang="ru-RU" sz="1600" spc="-15" dirty="0" smtClean="0">
              <a:latin typeface="Arial Narrow" panose="020B0606020202030204" pitchFamily="34" charset="0"/>
              <a:cs typeface="Palatino Linotype"/>
            </a:endParaRPr>
          </a:p>
          <a:p>
            <a:pPr marL="12700" marR="5080">
              <a:spcBef>
                <a:spcPts val="25"/>
              </a:spcBef>
            </a:pPr>
            <a:r>
              <a:rPr lang="ru-RU" sz="1600" spc="-3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- </a:t>
            </a:r>
            <a:r>
              <a:rPr sz="1600" spc="-35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для</a:t>
            </a:r>
            <a:r>
              <a:rPr sz="1600" spc="-3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организаций на 2020 </a:t>
            </a:r>
            <a:r>
              <a:rPr sz="1600" spc="-35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год</a:t>
            </a:r>
            <a:endParaRPr sz="1600" spc="-3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1600" spc="-3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- </a:t>
            </a:r>
            <a:r>
              <a:rPr sz="1600" spc="-35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для</a:t>
            </a:r>
            <a:r>
              <a:rPr sz="1600" spc="-3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индивидуальных предпринимателей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за  2019 год</a:t>
            </a:r>
            <a:endParaRPr sz="1600" spc="-3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517" y="1125343"/>
            <a:ext cx="4450783" cy="69290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8417" y="1134021"/>
            <a:ext cx="4177029" cy="457817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209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СНИЖЕНИЕ НАЛОГОВЫХ СТАВОК ПО УСН НА 2020 ГОД*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8465" y="1134020"/>
            <a:ext cx="4386431" cy="68422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184900" y="1134020"/>
            <a:ext cx="3657600" cy="48923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455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ОСВОБОЖДЕНИЕ ОТ ТРАНСПОРТНОГО НАЛОГА</a:t>
            </a:r>
            <a:r>
              <a:rPr lang="ru-RU" sz="1200" b="1" spc="40" dirty="0" smtClean="0">
                <a:solidFill>
                  <a:srgbClr val="0074B8"/>
                </a:solidFill>
                <a:latin typeface="Arial"/>
                <a:cs typeface="Arial"/>
              </a:rPr>
              <a:t>*</a:t>
            </a:r>
            <a:endParaRPr lang="ru-RU" sz="12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606" y="3588956"/>
            <a:ext cx="4176661" cy="76525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47238" y="3615574"/>
            <a:ext cx="4177029" cy="681661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62865" marR="833119">
              <a:lnSpc>
                <a:spcPct val="102400"/>
              </a:lnSpc>
              <a:spcBef>
                <a:spcPts val="175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ОСВОБОЖДЕНИЕ ОТ НАЛОГА НА ИМУЩЕСТВО  ОРГАНИЗАЦИЙ НА 2020 ГОД*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30302" y="4525519"/>
            <a:ext cx="3237865" cy="6565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5"/>
              </a:spcBef>
            </a:pPr>
            <a:r>
              <a:rPr sz="1400" spc="10" dirty="0">
                <a:latin typeface="Arial Narrow" panose="020B0606020202030204" pitchFamily="34" charset="0"/>
                <a:cs typeface="Courier New"/>
              </a:rPr>
              <a:t>для организаций и индивидуальных  предпринимателей пострадавших отраслей  снижение в 2 раза ставки ЕНВД</a:t>
            </a: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0295" y="3615575"/>
            <a:ext cx="3439706" cy="73863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070295" y="3716756"/>
            <a:ext cx="3439795" cy="246671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62865" marR="833119">
              <a:lnSpc>
                <a:spcPct val="102400"/>
              </a:lnSpc>
              <a:spcBef>
                <a:spcPts val="175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СНИЖЕНИЕ СТАВКИ ЕНВД**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2084" y="6190460"/>
            <a:ext cx="9268460" cy="4321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20" dirty="0">
                <a:solidFill>
                  <a:srgbClr val="7F7F7F"/>
                </a:solidFill>
                <a:latin typeface="Palatino Linotype"/>
                <a:cs typeface="Palatino Linotype"/>
              </a:rPr>
              <a:t>*</a:t>
            </a:r>
            <a:r>
              <a:rPr sz="900" spc="20" dirty="0">
                <a:solidFill>
                  <a:srgbClr val="7F7F7F"/>
                </a:solidFill>
                <a:latin typeface="Courier New"/>
                <a:cs typeface="Courier New"/>
              </a:rPr>
              <a:t>Утверждено</a:t>
            </a:r>
            <a:r>
              <a:rPr sz="900" spc="-29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5" dirty="0">
                <a:solidFill>
                  <a:srgbClr val="7F7F7F"/>
                </a:solidFill>
                <a:latin typeface="Courier New"/>
                <a:cs typeface="Courier New"/>
              </a:rPr>
              <a:t>законом</a:t>
            </a:r>
            <a:r>
              <a:rPr sz="900" spc="-2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15" dirty="0">
                <a:solidFill>
                  <a:srgbClr val="7F7F7F"/>
                </a:solidFill>
                <a:latin typeface="Courier New"/>
                <a:cs typeface="Courier New"/>
              </a:rPr>
              <a:t>Ярославской</a:t>
            </a:r>
            <a:r>
              <a:rPr sz="900" spc="-29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25" dirty="0">
                <a:solidFill>
                  <a:srgbClr val="7F7F7F"/>
                </a:solidFill>
                <a:latin typeface="Courier New"/>
                <a:cs typeface="Courier New"/>
              </a:rPr>
              <a:t>области</a:t>
            </a:r>
            <a:r>
              <a:rPr sz="900" spc="-2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50" dirty="0">
                <a:solidFill>
                  <a:srgbClr val="7F7F7F"/>
                </a:solidFill>
                <a:latin typeface="Courier New"/>
                <a:cs typeface="Courier New"/>
              </a:rPr>
              <a:t>от</a:t>
            </a:r>
            <a:r>
              <a:rPr sz="900" spc="-29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65" dirty="0">
                <a:solidFill>
                  <a:srgbClr val="7F7F7F"/>
                </a:solidFill>
                <a:latin typeface="Palatino Linotype"/>
                <a:cs typeface="Palatino Linotype"/>
              </a:rPr>
              <a:t>28.04.2020</a:t>
            </a:r>
            <a:r>
              <a:rPr sz="900" spc="30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900" spc="409" dirty="0">
                <a:solidFill>
                  <a:srgbClr val="7F7F7F"/>
                </a:solidFill>
                <a:latin typeface="Courier New"/>
                <a:cs typeface="Courier New"/>
              </a:rPr>
              <a:t>№</a:t>
            </a:r>
            <a:r>
              <a:rPr sz="900" spc="-30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15" dirty="0">
                <a:solidFill>
                  <a:srgbClr val="7F7F7F"/>
                </a:solidFill>
                <a:latin typeface="Palatino Linotype"/>
                <a:cs typeface="Palatino Linotype"/>
              </a:rPr>
              <a:t>29-</a:t>
            </a:r>
            <a:r>
              <a:rPr sz="900" spc="15" dirty="0">
                <a:solidFill>
                  <a:srgbClr val="7F7F7F"/>
                </a:solidFill>
                <a:latin typeface="Courier New"/>
                <a:cs typeface="Courier New"/>
              </a:rPr>
              <a:t>з</a:t>
            </a:r>
            <a:r>
              <a:rPr sz="900" spc="-29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95" dirty="0">
                <a:solidFill>
                  <a:srgbClr val="7F7F7F"/>
                </a:solidFill>
                <a:latin typeface="Palatino Linotype"/>
                <a:cs typeface="Palatino Linotype"/>
              </a:rPr>
              <a:t>«</a:t>
            </a:r>
            <a:r>
              <a:rPr sz="900" spc="95" dirty="0">
                <a:solidFill>
                  <a:srgbClr val="7F7F7F"/>
                </a:solidFill>
                <a:latin typeface="Courier New"/>
                <a:cs typeface="Courier New"/>
              </a:rPr>
              <a:t>О</a:t>
            </a:r>
            <a:r>
              <a:rPr sz="900" spc="-2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5" dirty="0">
                <a:solidFill>
                  <a:srgbClr val="7F7F7F"/>
                </a:solidFill>
                <a:latin typeface="Courier New"/>
                <a:cs typeface="Courier New"/>
              </a:rPr>
              <a:t>внесении</a:t>
            </a:r>
            <a:r>
              <a:rPr sz="900" spc="-27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25" dirty="0">
                <a:solidFill>
                  <a:srgbClr val="7F7F7F"/>
                </a:solidFill>
                <a:latin typeface="Courier New"/>
                <a:cs typeface="Courier New"/>
              </a:rPr>
              <a:t>изменений</a:t>
            </a:r>
            <a:r>
              <a:rPr sz="900" spc="-27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Courier New"/>
                <a:cs typeface="Courier New"/>
              </a:rPr>
              <a:t>в</a:t>
            </a:r>
            <a:r>
              <a:rPr sz="900" spc="-29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7F7F7F"/>
                </a:solidFill>
                <a:latin typeface="Courier New"/>
                <a:cs typeface="Courier New"/>
              </a:rPr>
              <a:t>отдельные</a:t>
            </a:r>
            <a:r>
              <a:rPr sz="900" spc="-27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Courier New"/>
                <a:cs typeface="Courier New"/>
              </a:rPr>
              <a:t>законодательные</a:t>
            </a:r>
            <a:r>
              <a:rPr sz="900" spc="-27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5" dirty="0">
                <a:solidFill>
                  <a:srgbClr val="7F7F7F"/>
                </a:solidFill>
                <a:latin typeface="Courier New"/>
                <a:cs typeface="Courier New"/>
              </a:rPr>
              <a:t>акты</a:t>
            </a:r>
            <a:r>
              <a:rPr sz="900" spc="-2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15" dirty="0">
                <a:solidFill>
                  <a:srgbClr val="7F7F7F"/>
                </a:solidFill>
                <a:latin typeface="Courier New"/>
                <a:cs typeface="Courier New"/>
              </a:rPr>
              <a:t>Ярославской</a:t>
            </a:r>
            <a:r>
              <a:rPr sz="900" spc="-27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25" dirty="0">
                <a:solidFill>
                  <a:srgbClr val="7F7F7F"/>
                </a:solidFill>
                <a:latin typeface="Courier New"/>
                <a:cs typeface="Courier New"/>
              </a:rPr>
              <a:t>области</a:t>
            </a:r>
            <a:r>
              <a:rPr sz="900" spc="-2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20" dirty="0">
                <a:solidFill>
                  <a:srgbClr val="7F7F7F"/>
                </a:solidFill>
                <a:latin typeface="Courier New"/>
                <a:cs typeface="Courier New"/>
              </a:rPr>
              <a:t>о</a:t>
            </a:r>
            <a:r>
              <a:rPr sz="900" spc="-29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25" dirty="0">
                <a:solidFill>
                  <a:srgbClr val="7F7F7F"/>
                </a:solidFill>
                <a:latin typeface="Courier New"/>
                <a:cs typeface="Courier New"/>
              </a:rPr>
              <a:t>налогах</a:t>
            </a:r>
            <a:r>
              <a:rPr sz="900" spc="-25" dirty="0">
                <a:solidFill>
                  <a:srgbClr val="7F7F7F"/>
                </a:solidFill>
                <a:latin typeface="Palatino Linotype"/>
                <a:cs typeface="Palatino Linotype"/>
              </a:rPr>
              <a:t>»</a:t>
            </a:r>
            <a:endParaRPr sz="9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spc="125" dirty="0">
                <a:solidFill>
                  <a:srgbClr val="7F7F7F"/>
                </a:solidFill>
                <a:latin typeface="Palatino Linotype"/>
                <a:cs typeface="Palatino Linotype"/>
              </a:rPr>
              <a:t>**</a:t>
            </a:r>
            <a:r>
              <a:rPr sz="900" spc="125" dirty="0">
                <a:solidFill>
                  <a:srgbClr val="7F7F7F"/>
                </a:solidFill>
                <a:latin typeface="Courier New"/>
                <a:cs typeface="Courier New"/>
              </a:rPr>
              <a:t>В</a:t>
            </a:r>
            <a:r>
              <a:rPr sz="900" spc="-2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40" dirty="0">
                <a:solidFill>
                  <a:srgbClr val="7F7F7F"/>
                </a:solidFill>
                <a:latin typeface="Courier New"/>
                <a:cs typeface="Courier New"/>
              </a:rPr>
              <a:t>соответствии</a:t>
            </a:r>
            <a:r>
              <a:rPr sz="900" spc="-2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100" dirty="0">
                <a:solidFill>
                  <a:srgbClr val="7F7F7F"/>
                </a:solidFill>
                <a:latin typeface="Courier New"/>
                <a:cs typeface="Courier New"/>
              </a:rPr>
              <a:t>с</a:t>
            </a:r>
            <a:r>
              <a:rPr sz="900" spc="-30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45" dirty="0">
                <a:solidFill>
                  <a:srgbClr val="7F7F7F"/>
                </a:solidFill>
                <a:latin typeface="Courier New"/>
                <a:cs typeface="Courier New"/>
              </a:rPr>
              <a:t>нормативными</a:t>
            </a:r>
            <a:r>
              <a:rPr sz="900" spc="-28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45" dirty="0">
                <a:solidFill>
                  <a:srgbClr val="7F7F7F"/>
                </a:solidFill>
                <a:latin typeface="Courier New"/>
                <a:cs typeface="Courier New"/>
              </a:rPr>
              <a:t>правовыми</a:t>
            </a:r>
            <a:r>
              <a:rPr sz="900" spc="-29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5" dirty="0">
                <a:solidFill>
                  <a:srgbClr val="7F7F7F"/>
                </a:solidFill>
                <a:latin typeface="Courier New"/>
                <a:cs typeface="Courier New"/>
              </a:rPr>
              <a:t>актами</a:t>
            </a:r>
            <a:r>
              <a:rPr sz="900" spc="-30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Courier New"/>
                <a:cs typeface="Courier New"/>
              </a:rPr>
              <a:t>органов</a:t>
            </a:r>
            <a:r>
              <a:rPr sz="900" spc="-30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20" dirty="0">
                <a:solidFill>
                  <a:srgbClr val="7F7F7F"/>
                </a:solidFill>
                <a:latin typeface="Courier New"/>
                <a:cs typeface="Courier New"/>
              </a:rPr>
              <a:t>местного</a:t>
            </a:r>
            <a:r>
              <a:rPr sz="900" spc="-29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dirty="0">
                <a:solidFill>
                  <a:srgbClr val="7F7F7F"/>
                </a:solidFill>
                <a:latin typeface="Courier New"/>
                <a:cs typeface="Courier New"/>
              </a:rPr>
              <a:t>самоуправления</a:t>
            </a:r>
            <a:r>
              <a:rPr sz="900" spc="-29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15" dirty="0">
                <a:solidFill>
                  <a:srgbClr val="7F7F7F"/>
                </a:solidFill>
                <a:latin typeface="Courier New"/>
                <a:cs typeface="Courier New"/>
              </a:rPr>
              <a:t>Ярославской</a:t>
            </a:r>
            <a:r>
              <a:rPr sz="900" spc="-30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sz="900" spc="-25" dirty="0">
                <a:solidFill>
                  <a:srgbClr val="7F7F7F"/>
                </a:solidFill>
                <a:latin typeface="Courier New"/>
                <a:cs typeface="Courier New"/>
              </a:rPr>
              <a:t>области</a:t>
            </a:r>
            <a:endParaRPr sz="9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spc="160" dirty="0">
                <a:solidFill>
                  <a:srgbClr val="7F7F7F"/>
                </a:solidFill>
                <a:latin typeface="Palatino Linotype"/>
                <a:cs typeface="Palatino Linotype"/>
              </a:rPr>
              <a:t>***</a:t>
            </a:r>
            <a:r>
              <a:rPr sz="900" spc="25" dirty="0">
                <a:solidFill>
                  <a:srgbClr val="7F7F7F"/>
                </a:solidFill>
                <a:latin typeface="Palatino Linotype"/>
                <a:cs typeface="Palatino Linotype"/>
              </a:rPr>
              <a:t> </a:t>
            </a:r>
            <a:r>
              <a:rPr sz="900" spc="-10" dirty="0" err="1">
                <a:solidFill>
                  <a:srgbClr val="7F7F7F"/>
                </a:solidFill>
                <a:latin typeface="Courier New"/>
                <a:cs typeface="Courier New"/>
              </a:rPr>
              <a:t>Законопроект</a:t>
            </a:r>
            <a:r>
              <a:rPr sz="900" spc="-295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ru-RU" sz="900" spc="10" dirty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ru-RU" sz="900" spc="10" dirty="0" smtClean="0">
                <a:solidFill>
                  <a:srgbClr val="7F7F7F"/>
                </a:solidFill>
                <a:latin typeface="Courier New"/>
                <a:cs typeface="Courier New"/>
              </a:rPr>
              <a:t>одобрен Ярославской областной Думой 26.05.2020</a:t>
            </a:r>
            <a:endParaRPr sz="900" dirty="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63104" y="5603821"/>
            <a:ext cx="5532861" cy="447238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62865" marR="231140" indent="-635">
              <a:lnSpc>
                <a:spcPct val="102400"/>
              </a:lnSpc>
              <a:spcBef>
                <a:spcPts val="170"/>
              </a:spcBef>
            </a:pPr>
            <a:r>
              <a:rPr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Снижение потенциального годового дохода по  патентной системе налогообложения в 2 раза  на 2020 год***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2" y="0"/>
            <a:ext cx="576943" cy="80841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4539340" y="196459"/>
            <a:ext cx="58518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5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РЕГИОНАЛЬНЫЕ МЕРЫ ПОДДЕРЖКИ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9374" y="5562728"/>
            <a:ext cx="508822" cy="4883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2" y="0"/>
            <a:ext cx="576943" cy="808417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31228" y="927714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549651" y="23831"/>
            <a:ext cx="735965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39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ОТСРОЧКА АРЕНДНЫХ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ПЛАТЕЖЕЙ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недвижимому имуществу государственной, муниципальной и частной  собственности, за исключением жилых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помещений </a:t>
            </a:r>
            <a:r>
              <a:rPr lang="ru-RU" sz="1400" b="1" dirty="0" smtClean="0">
                <a:solidFill>
                  <a:srgbClr val="7F7F7F"/>
                </a:solidFill>
                <a:cs typeface="Calibri"/>
              </a:rPr>
              <a:t>*</a:t>
            </a:r>
            <a:endParaRPr lang="ru-RU" sz="1400" dirty="0">
              <a:latin typeface="Arial"/>
              <a:cs typeface="Arial"/>
            </a:endParaRPr>
          </a:p>
          <a:p>
            <a:pPr marL="12700">
              <a:spcBef>
                <a:spcPts val="390"/>
              </a:spcBef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700" lvl="0">
              <a:spcBef>
                <a:spcPts val="390"/>
              </a:spcBef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6842" y="1079733"/>
            <a:ext cx="3136224" cy="6604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marR="993775">
              <a:lnSpc>
                <a:spcPts val="3750"/>
              </a:lnSpc>
              <a:spcBef>
                <a:spcPts val="50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ДЛЯ КОГО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17900" y="1079733"/>
            <a:ext cx="6956996" cy="59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" marR="1333500" lvl="0">
              <a:lnSpc>
                <a:spcPct val="102299"/>
              </a:lnSpc>
              <a:spcBef>
                <a:spcPts val="95"/>
              </a:spcBef>
            </a:pPr>
            <a:r>
              <a:rPr lang="ru-RU"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юридические лица и </a:t>
            </a:r>
            <a:r>
              <a:rPr lang="ru-RU" sz="1600" spc="-3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индивидуальные </a:t>
            </a:r>
            <a:r>
              <a:rPr lang="ru-RU"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предприниматели, осуществляющие деятельность в  наиболее пострадавших отраслях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6842" y="1899316"/>
            <a:ext cx="3136224" cy="623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marR="993775">
              <a:lnSpc>
                <a:spcPts val="3750"/>
              </a:lnSpc>
              <a:spcBef>
                <a:spcPts val="50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ПЕРИОД ОТСРОЧКИ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2234" y="2635249"/>
            <a:ext cx="3136224" cy="16209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marR="993775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УСЛОВИЯ   ОТСРОЧКИ:</a:t>
            </a:r>
          </a:p>
          <a:p>
            <a:pPr marL="12700" marR="993775">
              <a:lnSpc>
                <a:spcPts val="3750"/>
              </a:lnSpc>
              <a:spcBef>
                <a:spcPts val="500"/>
              </a:spcBef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6842" y="4349700"/>
            <a:ext cx="3136224" cy="876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marR="993775">
              <a:lnSpc>
                <a:spcPts val="3750"/>
              </a:lnSpc>
              <a:spcBef>
                <a:spcPts val="50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ОПЛАТА ОТСРОЧКИ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58210" y="2635250"/>
            <a:ext cx="7104951" cy="162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725" indent="-20066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12725" algn="l"/>
                <a:tab pos="213360" algn="l"/>
              </a:tabLst>
            </a:pPr>
            <a:r>
              <a:rPr lang="ru-RU"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полное освобождение от  арендных платежей на срок действия режима повышенной готовности</a:t>
            </a:r>
          </a:p>
          <a:p>
            <a:pPr marL="212725" indent="-20066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212725" algn="l"/>
                <a:tab pos="213360" algn="l"/>
              </a:tabLst>
            </a:pPr>
            <a:r>
              <a:rPr lang="ru-RU"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50% арендных платежей со дня прекращения режима повышенной готовности до </a:t>
            </a:r>
          </a:p>
          <a:p>
            <a:pPr marL="212725" indent="-200660">
              <a:lnSpc>
                <a:spcPct val="100000"/>
              </a:lnSpc>
              <a:spcBef>
                <a:spcPts val="30"/>
              </a:spcBef>
              <a:tabLst>
                <a:tab pos="212725" algn="l"/>
                <a:tab pos="213360" algn="l"/>
              </a:tabLst>
            </a:pPr>
            <a:r>
              <a:rPr lang="ru-RU"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1 октября 2020 г.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По соглашению сторон размер арендной платы, по которой предоставляется отсрочка, может быть снижен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49651" y="1899316"/>
            <a:ext cx="664330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" lvl="0"/>
            <a:r>
              <a:rPr lang="ru-RU"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до  1 октября с даты введения в регионе режима повышенной готовности</a:t>
            </a:r>
          </a:p>
          <a:p>
            <a:pPr marL="13970" lvl="0">
              <a:spcBef>
                <a:spcPts val="254"/>
              </a:spcBef>
            </a:pPr>
            <a:r>
              <a:rPr lang="ru-RU"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(в Ярославской области режим повышенной готовности введен с 07.02.2020)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03066" y="4372376"/>
            <a:ext cx="6889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2725" indent="-200660">
              <a:spcBef>
                <a:spcPts val="30"/>
              </a:spcBef>
              <a:tabLst>
                <a:tab pos="212725" algn="l"/>
                <a:tab pos="213360" algn="l"/>
              </a:tabLst>
            </a:pPr>
            <a:r>
              <a:rPr lang="ru-RU" sz="1600" spc="-3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    в </a:t>
            </a:r>
            <a:r>
              <a:rPr lang="ru-RU"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период с 1 января 2020 г. по 1 января 2023 года (поэтапно, не чаще одного раза в месяц, </a:t>
            </a:r>
            <a:r>
              <a:rPr lang="ru-RU" sz="1600" spc="-3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равными </a:t>
            </a:r>
            <a:r>
              <a:rPr lang="ru-RU" sz="1600" spc="-35" dirty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платежами, размер которых не превышает половину ежемесячной платы по договору аренды)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6889" y="5401577"/>
            <a:ext cx="9329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Если в договоре аренды включены коммунальные платежи, то отсрочка на них не распространяется, 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за исключением случаев если арендодатель в период действия режима повышенной готовности от них освобождается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Штрафы , иные меры ответственности к арендатору в связи с отсрочкой не применяются;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Arial Narrow" panose="020B0606020202030204" pitchFamily="34" charset="0"/>
              </a:rPr>
              <a:t>Установление арендодателем дополнительных платежей не допускается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7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0085" y="5806893"/>
            <a:ext cx="508822" cy="48833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17500" y="6910169"/>
            <a:ext cx="967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7F7F7F"/>
                </a:solidFill>
                <a:cs typeface="Calibri"/>
              </a:rPr>
              <a:t>* </a:t>
            </a:r>
            <a:r>
              <a:rPr lang="ru-RU" sz="1000" spc="15" dirty="0" smtClean="0">
                <a:solidFill>
                  <a:srgbClr val="7F7F7F"/>
                </a:solidFill>
                <a:latin typeface="Arial"/>
                <a:cs typeface="Arial"/>
              </a:rPr>
              <a:t>Утверждено </a:t>
            </a:r>
            <a:r>
              <a:rPr lang="ru-RU" sz="1000" spc="10" dirty="0" smtClean="0">
                <a:solidFill>
                  <a:srgbClr val="7F7F7F"/>
                </a:solidFill>
                <a:latin typeface="Arial"/>
                <a:cs typeface="Arial"/>
              </a:rPr>
              <a:t>Федеральным законом </a:t>
            </a:r>
            <a:r>
              <a:rPr lang="ru-RU" sz="1000" dirty="0" smtClean="0">
                <a:solidFill>
                  <a:srgbClr val="7F7F7F"/>
                </a:solidFill>
                <a:latin typeface="Arial"/>
                <a:cs typeface="Arial"/>
              </a:rPr>
              <a:t>от </a:t>
            </a:r>
            <a:r>
              <a:rPr lang="ru-RU" sz="1000" spc="10" dirty="0" smtClean="0">
                <a:solidFill>
                  <a:srgbClr val="7F7F7F"/>
                </a:solidFill>
                <a:latin typeface="Arial"/>
                <a:cs typeface="Arial"/>
              </a:rPr>
              <a:t>01.04.2020 </a:t>
            </a:r>
            <a:r>
              <a:rPr lang="ru-RU" sz="1000" spc="35" dirty="0" smtClean="0">
                <a:solidFill>
                  <a:srgbClr val="7F7F7F"/>
                </a:solidFill>
                <a:latin typeface="Arial"/>
                <a:cs typeface="Arial"/>
              </a:rPr>
              <a:t>№ </a:t>
            </a:r>
            <a:r>
              <a:rPr lang="ru-RU" sz="1000" spc="15" dirty="0" smtClean="0">
                <a:solidFill>
                  <a:srgbClr val="7F7F7F"/>
                </a:solidFill>
                <a:latin typeface="Arial"/>
                <a:cs typeface="Arial"/>
              </a:rPr>
              <a:t>98-ФЗ, </a:t>
            </a:r>
            <a:r>
              <a:rPr lang="ru-RU" sz="1000" spc="10" dirty="0" smtClean="0">
                <a:solidFill>
                  <a:srgbClr val="7F7F7F"/>
                </a:solidFill>
                <a:latin typeface="Arial"/>
                <a:cs typeface="Arial"/>
              </a:rPr>
              <a:t>постановлением Правительства </a:t>
            </a:r>
            <a:r>
              <a:rPr lang="ru-RU" sz="1000" spc="15" dirty="0" smtClean="0">
                <a:solidFill>
                  <a:srgbClr val="7F7F7F"/>
                </a:solidFill>
                <a:latin typeface="Arial"/>
                <a:cs typeface="Arial"/>
              </a:rPr>
              <a:t>РФ </a:t>
            </a:r>
            <a:r>
              <a:rPr lang="ru-RU" sz="1000" dirty="0" smtClean="0">
                <a:solidFill>
                  <a:srgbClr val="7F7F7F"/>
                </a:solidFill>
                <a:latin typeface="Arial"/>
                <a:cs typeface="Arial"/>
              </a:rPr>
              <a:t>от </a:t>
            </a:r>
            <a:r>
              <a:rPr lang="ru-RU" sz="1000" spc="10" dirty="0" smtClean="0">
                <a:solidFill>
                  <a:srgbClr val="7F7F7F"/>
                </a:solidFill>
                <a:latin typeface="Arial"/>
                <a:cs typeface="Arial"/>
              </a:rPr>
              <a:t>03.04.2020 </a:t>
            </a:r>
            <a:r>
              <a:rPr lang="ru-RU" sz="1000" spc="35" dirty="0" smtClean="0">
                <a:solidFill>
                  <a:srgbClr val="7F7F7F"/>
                </a:solidFill>
                <a:latin typeface="Arial"/>
                <a:cs typeface="Arial"/>
              </a:rPr>
              <a:t>№</a:t>
            </a:r>
            <a:r>
              <a:rPr lang="ru-RU" sz="1000" spc="180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ru-RU" sz="1000" spc="10" dirty="0" smtClean="0">
                <a:solidFill>
                  <a:srgbClr val="7F7F7F"/>
                </a:solidFill>
                <a:latin typeface="Arial"/>
                <a:cs typeface="Arial"/>
              </a:rPr>
              <a:t>439</a:t>
            </a:r>
            <a:endParaRPr lang="ru-RU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8500" y="6750050"/>
            <a:ext cx="3208157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sz="1050" b="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Утверждено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Постановлением Правительства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РФ </a:t>
            </a:r>
            <a:r>
              <a:rPr sz="900" dirty="0">
                <a:solidFill>
                  <a:srgbClr val="7F7F7F"/>
                </a:solidFill>
                <a:latin typeface="Arial"/>
                <a:cs typeface="Arial"/>
              </a:rPr>
              <a:t>от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03.04.2020 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№ </a:t>
            </a:r>
            <a:r>
              <a:rPr sz="900" spc="15" dirty="0" smtClean="0">
                <a:solidFill>
                  <a:srgbClr val="7F7F7F"/>
                </a:solidFill>
                <a:latin typeface="Arial"/>
                <a:cs typeface="Arial"/>
              </a:rPr>
              <a:t>434</a:t>
            </a:r>
            <a:endParaRPr lang="ru-RU" sz="900" spc="15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(в </a:t>
            </a:r>
            <a:r>
              <a:rPr sz="900" spc="5" dirty="0">
                <a:solidFill>
                  <a:srgbClr val="7F7F7F"/>
                </a:solidFill>
                <a:latin typeface="Arial"/>
                <a:cs typeface="Arial"/>
              </a:rPr>
              <a:t>ред. </a:t>
            </a:r>
            <a:r>
              <a:rPr sz="900" dirty="0">
                <a:solidFill>
                  <a:srgbClr val="7F7F7F"/>
                </a:solidFill>
                <a:latin typeface="Arial"/>
                <a:cs typeface="Arial"/>
              </a:rPr>
              <a:t>от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10.04.2020 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№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479, </a:t>
            </a:r>
            <a:r>
              <a:rPr sz="900" dirty="0">
                <a:solidFill>
                  <a:srgbClr val="7F7F7F"/>
                </a:solidFill>
                <a:latin typeface="Arial"/>
                <a:cs typeface="Arial"/>
              </a:rPr>
              <a:t>от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18.04.2020 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№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540, </a:t>
            </a:r>
            <a:r>
              <a:rPr sz="900" dirty="0">
                <a:solidFill>
                  <a:srgbClr val="7F7F7F"/>
                </a:solidFill>
                <a:latin typeface="Arial"/>
                <a:cs typeface="Arial"/>
              </a:rPr>
              <a:t>от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12.05.2020 </a:t>
            </a:r>
            <a:r>
              <a:rPr sz="900" spc="35" dirty="0">
                <a:solidFill>
                  <a:srgbClr val="7F7F7F"/>
                </a:solidFill>
                <a:latin typeface="Arial"/>
                <a:cs typeface="Arial"/>
              </a:rPr>
              <a:t>№</a:t>
            </a:r>
            <a:r>
              <a:rPr sz="900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657)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8900" y="273050"/>
            <a:ext cx="5562600" cy="242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229870">
              <a:lnSpc>
                <a:spcPct val="1165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НАИБОЛЕЕ  ПОСТРАДАВШИЕ  ОТРАСЛИ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0500" y="1720850"/>
            <a:ext cx="448221" cy="4452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31" y="53313"/>
            <a:ext cx="576943" cy="80841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70700" y="1052245"/>
            <a:ext cx="37819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Оборот розничной торговли ЯО </a:t>
            </a:r>
          </a:p>
          <a:p>
            <a:pPr algn="ctr" defTabSz="914400"/>
            <a:endParaRPr lang="ru-RU" sz="1600" b="1" u="sng" dirty="0" smtClean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algn="ctr" defTabSz="914400"/>
            <a:r>
              <a:rPr lang="ru-RU" sz="1600" b="1" u="sng" dirty="0" smtClean="0">
                <a:latin typeface="Arial Narrow" pitchFamily="34" charset="0"/>
                <a:cs typeface="Arial" pitchFamily="34" charset="0"/>
              </a:rPr>
              <a:t>Январь-апрель 2020 г.:</a:t>
            </a:r>
          </a:p>
          <a:p>
            <a:pPr algn="ctr" defTabSz="914400"/>
            <a:endParaRPr lang="ru-RU" sz="1600" b="1" u="sng" dirty="0" smtClean="0">
              <a:latin typeface="Arial Narrow" pitchFamily="34" charset="0"/>
              <a:cs typeface="Arial" pitchFamily="34" charset="0"/>
            </a:endParaRPr>
          </a:p>
          <a:p>
            <a:pPr algn="ctr" defTabSz="9144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          на 5%   </a:t>
            </a:r>
            <a:r>
              <a:rPr lang="ru-RU" sz="1600" dirty="0" smtClean="0">
                <a:latin typeface="Arial Narrow" pitchFamily="34" charset="0"/>
              </a:rPr>
              <a:t>к  янв.-апр.. 2019г. </a:t>
            </a:r>
          </a:p>
          <a:p>
            <a:pPr algn="ctr" defTabSz="914400"/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 err="1" smtClean="0">
                <a:latin typeface="Arial Narrow" pitchFamily="34" charset="0"/>
              </a:rPr>
              <a:t>сопост</a:t>
            </a:r>
            <a:r>
              <a:rPr lang="ru-RU" sz="1600" dirty="0" smtClean="0">
                <a:latin typeface="Arial Narrow" pitchFamily="34" charset="0"/>
              </a:rPr>
              <a:t>. ценах</a:t>
            </a:r>
          </a:p>
          <a:p>
            <a:pPr algn="ctr" defTabSz="914400"/>
            <a:r>
              <a:rPr lang="ru-RU" sz="1400" b="1" dirty="0" smtClean="0">
                <a:solidFill>
                  <a:srgbClr val="C00000"/>
                </a:solidFill>
              </a:rPr>
              <a:t>    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632700" y="2025650"/>
            <a:ext cx="0" cy="349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06936" y="2006606"/>
            <a:ext cx="29435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ru-RU" sz="14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/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algn="ctr" defTabSz="914400"/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algn="ctr" defTabSz="914400"/>
            <a:r>
              <a:rPr lang="ru-RU" sz="1600" b="1" u="sng" dirty="0" smtClean="0">
                <a:latin typeface="Arial Narrow" pitchFamily="34" charset="0"/>
                <a:cs typeface="Arial" pitchFamily="34" charset="0"/>
              </a:rPr>
              <a:t>апрель 2020 г.:</a:t>
            </a:r>
          </a:p>
          <a:p>
            <a:pPr algn="ctr" defTabSz="914400"/>
            <a:endParaRPr lang="ru-RU" sz="1400" b="1" u="sng" dirty="0" smtClean="0">
              <a:latin typeface="Arial Narrow" pitchFamily="34" charset="0"/>
              <a:cs typeface="Arial" pitchFamily="34" charset="0"/>
            </a:endParaRPr>
          </a:p>
          <a:p>
            <a:pPr algn="ctr" defTabSz="914400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на 22% </a:t>
            </a:r>
            <a:r>
              <a:rPr lang="ru-RU" sz="1400" dirty="0" smtClean="0">
                <a:latin typeface="Arial Narrow" pitchFamily="34" charset="0"/>
              </a:rPr>
              <a:t>к  апрелю 2019г. </a:t>
            </a:r>
          </a:p>
          <a:p>
            <a:pPr algn="ctr" defTabSz="914400"/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 err="1" smtClean="0">
                <a:latin typeface="Arial Narrow" pitchFamily="34" charset="0"/>
              </a:rPr>
              <a:t>сопост</a:t>
            </a:r>
            <a:r>
              <a:rPr lang="ru-RU" sz="1400" dirty="0" smtClean="0">
                <a:latin typeface="Arial Narrow" pitchFamily="34" charset="0"/>
              </a:rPr>
              <a:t>. ценах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632700" y="2940050"/>
            <a:ext cx="0" cy="430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04100" y="4083050"/>
            <a:ext cx="32893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ru-RU" sz="14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/>
            <a:r>
              <a:rPr lang="ru-RU" sz="1600" b="1" u="sng" dirty="0" smtClean="0">
                <a:latin typeface="Arial Narrow" pitchFamily="34" charset="0"/>
                <a:cs typeface="Arial" pitchFamily="34" charset="0"/>
              </a:rPr>
              <a:t>Январь-апрель 2020 г.:</a:t>
            </a:r>
          </a:p>
          <a:p>
            <a:pPr algn="ctr" defTabSz="914400"/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ru-RU" sz="1400" b="1" dirty="0" smtClean="0">
                <a:latin typeface="Arial Narrow" pitchFamily="34" charset="0"/>
              </a:rPr>
              <a:t>        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на 4%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   </a:t>
            </a:r>
            <a:r>
              <a:rPr lang="ru-RU" sz="1400" dirty="0" smtClean="0">
                <a:latin typeface="Arial Narrow" pitchFamily="34" charset="0"/>
              </a:rPr>
              <a:t>к  янв.-апр.. 2019г. </a:t>
            </a:r>
          </a:p>
          <a:p>
            <a:pPr defTabSz="914400"/>
            <a:r>
              <a:rPr lang="ru-RU" sz="1400" dirty="0" smtClean="0">
                <a:latin typeface="Arial Narrow" pitchFamily="34" charset="0"/>
              </a:rPr>
              <a:t>                       в </a:t>
            </a:r>
            <a:r>
              <a:rPr lang="ru-RU" sz="1400" dirty="0" err="1" smtClean="0">
                <a:latin typeface="Arial Narrow" pitchFamily="34" charset="0"/>
              </a:rPr>
              <a:t>сопост</a:t>
            </a:r>
            <a:r>
              <a:rPr lang="ru-RU" sz="1400" dirty="0" smtClean="0">
                <a:latin typeface="Arial Narrow" pitchFamily="34" charset="0"/>
              </a:rPr>
              <a:t>. ценах</a:t>
            </a:r>
          </a:p>
          <a:p>
            <a:pPr algn="ctr" defTabSz="914400"/>
            <a:r>
              <a:rPr lang="ru-RU" sz="1400" b="1" dirty="0" smtClean="0">
                <a:solidFill>
                  <a:srgbClr val="C00000"/>
                </a:solidFill>
              </a:rPr>
              <a:t>    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708900" y="4768850"/>
            <a:ext cx="0" cy="349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27900" y="5073650"/>
            <a:ext cx="308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ru-RU" sz="14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/>
            <a:r>
              <a:rPr lang="ru-RU" sz="1600" b="1" u="sng" dirty="0" smtClean="0">
                <a:latin typeface="Arial Narrow" pitchFamily="34" charset="0"/>
                <a:cs typeface="Arial" pitchFamily="34" charset="0"/>
              </a:rPr>
              <a:t>апрель 2020 г.:</a:t>
            </a:r>
          </a:p>
          <a:p>
            <a:pPr algn="ctr" defTabSz="914400"/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algn="ctr" defTabSz="914400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на 36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%</a:t>
            </a:r>
            <a:r>
              <a:rPr lang="ru-RU" sz="14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400" dirty="0" smtClean="0">
                <a:latin typeface="Arial Narrow" pitchFamily="34" charset="0"/>
              </a:rPr>
              <a:t>к  апрелю 2019г. </a:t>
            </a:r>
          </a:p>
          <a:p>
            <a:pPr algn="ctr" defTabSz="914400"/>
            <a:r>
              <a:rPr lang="ru-RU" sz="1400" dirty="0" smtClean="0">
                <a:latin typeface="Arial Narrow" pitchFamily="34" charset="0"/>
              </a:rPr>
              <a:t>в </a:t>
            </a:r>
            <a:r>
              <a:rPr lang="ru-RU" sz="1400" dirty="0" err="1" smtClean="0">
                <a:latin typeface="Arial Narrow" pitchFamily="34" charset="0"/>
              </a:rPr>
              <a:t>сопост</a:t>
            </a:r>
            <a:r>
              <a:rPr lang="ru-RU" sz="1400" dirty="0" smtClean="0">
                <a:latin typeface="Arial Narrow" pitchFamily="34" charset="0"/>
              </a:rPr>
              <a:t>. ценах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708900" y="5835650"/>
            <a:ext cx="0" cy="430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508500" y="2330450"/>
            <a:ext cx="236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spcBef>
                <a:spcPts val="5"/>
              </a:spcBef>
            </a:pPr>
            <a:r>
              <a:rPr lang="ru-RU" sz="1600" dirty="0">
                <a:latin typeface="Arial Narrow" panose="020B0606020202030204" pitchFamily="34" charset="0"/>
              </a:rPr>
              <a:t>Проверить относится ли вид деятельности (ОКВЭД)  к наиболее пострадавшей отрасли можно на сайте  мойбизнес76.рф в разделе «Антикризисные меры  поддержки»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1300" y="958850"/>
            <a:ext cx="4038600" cy="380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r>
              <a:rPr lang="ru-RU" sz="1400" spc="-2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АВТОПЕРЕВОЗКИ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1300" y="1568450"/>
            <a:ext cx="4038600" cy="380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255904" marR="462915" lvl="0">
              <a:lnSpc>
                <a:spcPct val="117900"/>
              </a:lnSpc>
              <a:spcBef>
                <a:spcPts val="1130"/>
              </a:spcBef>
            </a:pPr>
            <a:r>
              <a:rPr lang="ru-RU" sz="1400" spc="7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spc="-5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spc="-6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spc="-2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spc="-1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spc="2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ШН</a:t>
            </a:r>
            <a:r>
              <a:rPr lang="ru-RU" sz="1400" spc="22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400" spc="5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 </a:t>
            </a:r>
            <a:r>
              <a:rPr lang="ru-RU" sz="1400" spc="-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1300" y="2178050"/>
            <a:ext cx="4038600" cy="380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255904" marR="462915">
              <a:lnSpc>
                <a:spcPct val="117900"/>
              </a:lnSpc>
              <a:spcBef>
                <a:spcPts val="1130"/>
              </a:spcBef>
            </a:pPr>
            <a:r>
              <a:rPr lang="ru-RU" sz="1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1300" y="2787650"/>
            <a:ext cx="4038600" cy="380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endParaRPr lang="ru-RU" sz="14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   ВЫСТАВОЧНАЯ  </a:t>
            </a:r>
            <a:r>
              <a:rPr lang="ru-RU" sz="14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ЕЯ</a:t>
            </a:r>
            <a:r>
              <a:rPr lang="ru-RU" sz="1400" spc="-95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sz="140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ru-RU" sz="14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1300" y="3397250"/>
            <a:ext cx="4038600" cy="380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207645">
              <a:lnSpc>
                <a:spcPct val="100000"/>
              </a:lnSpc>
              <a:spcBef>
                <a:spcPts val="125"/>
              </a:spcBef>
            </a:pPr>
            <a:r>
              <a:rPr lang="ru-RU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ГОСТИНИЦЫ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5100" y="4006850"/>
            <a:ext cx="4038600" cy="380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5100" y="6445250"/>
            <a:ext cx="4038600" cy="380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5100" y="4616450"/>
            <a:ext cx="4038600" cy="380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201930">
              <a:lnSpc>
                <a:spcPct val="100000"/>
              </a:lnSpc>
              <a:spcBef>
                <a:spcPts val="259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ОБЩЕСТВЕННОЕ ПИТАНИЕ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1300" y="4006850"/>
            <a:ext cx="472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930" lvl="0">
              <a:spcBef>
                <a:spcPts val="1300"/>
              </a:spcBef>
            </a:pPr>
            <a:r>
              <a:rPr lang="ru-RU" sz="1400" spc="3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</a:t>
            </a:r>
            <a:r>
              <a:rPr lang="ru-RU" sz="1400" spc="-44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РАЗВЛЕЧЕНИЙ И ДОСУГА</a:t>
            </a: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5100" y="5835650"/>
            <a:ext cx="4038600" cy="380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5100" y="5226050"/>
            <a:ext cx="4038600" cy="380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lvl="0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БЫТОВЫЕ УСЛУГИ</a:t>
            </a: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5835650"/>
            <a:ext cx="4203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930" lvl="0">
              <a:spcBef>
                <a:spcPts val="259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НЕПРОДОВОЛЬСТВЕННЫЙ РИТЕЙЛ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65100" y="6978650"/>
            <a:ext cx="4038600" cy="380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endParaRPr lang="ru-RU" sz="1400" spc="-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  СТОМАТОЛОГИЧЕСКИЕ УСЛУГИ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2" name="object 3"/>
          <p:cNvSpPr txBox="1"/>
          <p:nvPr/>
        </p:nvSpPr>
        <p:spPr>
          <a:xfrm>
            <a:off x="165100" y="6445251"/>
            <a:ext cx="4038600" cy="457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00" spc="-60" dirty="0" smtClean="0">
                <a:latin typeface="Arial Narrow" pitchFamily="34" charset="0"/>
                <a:cs typeface="Arial" panose="020B0604020202020204" pitchFamily="34" charset="0"/>
              </a:rPr>
              <a:t>       КУЛЬТУРА </a:t>
            </a:r>
            <a:r>
              <a:rPr lang="ru-RU" sz="1400" spc="-43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400" spc="55" dirty="0" smtClean="0">
                <a:latin typeface="Arial Narrow" pitchFamily="34" charset="0"/>
                <a:cs typeface="Arial" panose="020B0604020202020204" pitchFamily="34" charset="0"/>
              </a:rPr>
              <a:t>И </a:t>
            </a:r>
            <a:r>
              <a:rPr lang="ru-RU" sz="1400" spc="-43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400" spc="-45" dirty="0" smtClean="0">
                <a:latin typeface="Arial Narrow" pitchFamily="34" charset="0"/>
                <a:cs typeface="Arial" panose="020B0604020202020204" pitchFamily="34" charset="0"/>
              </a:rPr>
              <a:t>СПОРТ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ru-RU" sz="1400" dirty="0"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175500" y="377825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общественного питания ЯО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5567363" y="290513"/>
            <a:ext cx="5126037" cy="22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07565" algn="l"/>
              </a:tabLst>
            </a:pP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</a:t>
            </a:r>
            <a:r>
              <a:rPr lang="ru-RU"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НА АРЕНДНЫЕ ПЛАТЕЖИ*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41900" y="1125343"/>
            <a:ext cx="5344731" cy="56900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360"/>
              </a:spcBef>
            </a:pPr>
            <a:r>
              <a:rPr sz="1600" b="1" spc="5" dirty="0" err="1">
                <a:latin typeface="Arial Narrow" panose="020B0606020202030204" pitchFamily="34" charset="0"/>
                <a:cs typeface="Courier New"/>
              </a:rPr>
              <a:t>арендаторы</a:t>
            </a:r>
            <a:r>
              <a:rPr sz="1600" b="1" spc="5" dirty="0">
                <a:latin typeface="Arial Narrow" panose="020B0606020202030204" pitchFamily="34" charset="0"/>
                <a:cs typeface="Courier New"/>
              </a:rPr>
              <a:t> из любых отраслей,  деятельность которых была приостановлена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8149" y="2720192"/>
            <a:ext cx="4134597" cy="34368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lang="ru-RU" b="1" spc="5" dirty="0" smtClean="0">
                <a:solidFill>
                  <a:srgbClr val="FF0000"/>
                </a:solidFill>
                <a:latin typeface="Arial Narrow" panose="020B0606020202030204" pitchFamily="34" charset="0"/>
                <a:cs typeface="Courier New"/>
              </a:rPr>
              <a:t>АНУЛИРОВАНИЕ АРЕНДНОЙ ПЛАТЫ</a:t>
            </a:r>
            <a:endParaRPr b="1" spc="5" dirty="0">
              <a:solidFill>
                <a:srgbClr val="FF0000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313" y="5090532"/>
            <a:ext cx="2830195" cy="33855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ru-RU" sz="1600" b="1" spc="-140" dirty="0" smtClean="0">
                <a:latin typeface="Arial Narrow" panose="020B0606020202030204" pitchFamily="34" charset="0"/>
                <a:cs typeface="Courier New"/>
              </a:rPr>
              <a:t>с  </a:t>
            </a:r>
            <a:r>
              <a:rPr sz="1600" b="1" spc="-409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b="1" spc="5" dirty="0">
                <a:latin typeface="Arial Narrow" panose="020B0606020202030204" pitchFamily="34" charset="0"/>
                <a:cs typeface="Courier New"/>
              </a:rPr>
              <a:t>1 апреля по 1 июля 2020 года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27900" y="5239694"/>
            <a:ext cx="3557270" cy="67454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 dirty="0">
              <a:latin typeface="Courier New"/>
              <a:cs typeface="Courier New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086" y="3244850"/>
            <a:ext cx="508819" cy="48268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99547" y="3228944"/>
            <a:ext cx="3615303" cy="51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5"/>
              </a:spcBef>
            </a:pPr>
            <a:r>
              <a:rPr sz="1600" b="1" spc="5" dirty="0">
                <a:latin typeface="Arial Narrow" panose="020B0606020202030204" pitchFamily="34" charset="0"/>
                <a:cs typeface="Courier New"/>
              </a:rPr>
              <a:t>Решение об аннулировании арендной  платы принимает арендодатель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5313" y="6318958"/>
            <a:ext cx="185737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5"/>
              </a:lnSpc>
            </a:pPr>
            <a:r>
              <a:rPr sz="1050" b="1" dirty="0">
                <a:solidFill>
                  <a:srgbClr val="7F7F7F"/>
                </a:solidFill>
                <a:latin typeface="Calibri"/>
                <a:cs typeface="Calibri"/>
              </a:rPr>
              <a:t>*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Законопроект </a:t>
            </a:r>
            <a:r>
              <a:rPr sz="900" spc="15" dirty="0">
                <a:solidFill>
                  <a:srgbClr val="7F7F7F"/>
                </a:solidFill>
                <a:latin typeface="Arial"/>
                <a:cs typeface="Arial"/>
              </a:rPr>
              <a:t>на</a:t>
            </a:r>
            <a:r>
              <a:rPr sz="900" spc="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7F7F7F"/>
                </a:solidFill>
                <a:latin typeface="Arial"/>
                <a:cs typeface="Arial"/>
              </a:rPr>
              <a:t>рассмотрении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2" y="0"/>
            <a:ext cx="576943" cy="808417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128" y="1220537"/>
            <a:ext cx="4176661" cy="5847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8053" y="1325013"/>
            <a:ext cx="1177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КОГО: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5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085" y="2084065"/>
            <a:ext cx="4176661" cy="584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4949" y="2173788"/>
            <a:ext cx="325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52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МЕРА ПОДДЕРЖКИ АРЕНДАТОРА</a:t>
            </a:r>
            <a:r>
              <a:rPr lang="ru-RU" b="1" spc="10" dirty="0" smtClean="0">
                <a:solidFill>
                  <a:srgbClr val="0074B8"/>
                </a:solidFill>
                <a:latin typeface="Arial Narrow" panose="020B0606020202030204" pitchFamily="34" charset="0"/>
                <a:cs typeface="Arial"/>
              </a:rPr>
              <a:t>: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26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9028" y="4325178"/>
            <a:ext cx="4176661" cy="58477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93876" y="4460825"/>
            <a:ext cx="3390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ПРЕДОСТАВЛЕНИЯ ЛЬГОТЫ</a:t>
            </a:r>
            <a:r>
              <a:rPr lang="ru-RU" b="1" spc="15" dirty="0" smtClean="0">
                <a:solidFill>
                  <a:srgbClr val="0074B8"/>
                </a:solidFill>
                <a:latin typeface="Arial Narrow" panose="020B0606020202030204" pitchFamily="34" charset="0"/>
                <a:cs typeface="Arial"/>
              </a:rPr>
              <a:t>:</a:t>
            </a:r>
            <a:endParaRPr lang="ru-RU" dirty="0">
              <a:latin typeface="Arial Narrow" panose="020B0606020202030204" pitchFamily="34" charset="0"/>
              <a:cs typeface="Arial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889500" y="2006055"/>
            <a:ext cx="0" cy="343907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060700" y="6145925"/>
            <a:ext cx="6248400" cy="84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-635">
              <a:lnSpc>
                <a:spcPct val="102400"/>
              </a:lnSpc>
              <a:spcBef>
                <a:spcPts val="359"/>
              </a:spcBef>
            </a:pPr>
            <a:r>
              <a:rPr lang="ru-RU" sz="1600" b="1" spc="5" dirty="0" smtClean="0">
                <a:latin typeface="Arial Narrow" panose="020B0606020202030204" pitchFamily="34" charset="0"/>
                <a:cs typeface="Courier New"/>
              </a:rPr>
              <a:t>Правительство </a:t>
            </a:r>
            <a:r>
              <a:rPr lang="ru-RU" sz="1600" b="1" spc="5" dirty="0">
                <a:latin typeface="Arial Narrow" panose="020B0606020202030204" pitchFamily="34" charset="0"/>
                <a:cs typeface="Courier New"/>
              </a:rPr>
              <a:t>ЯО предоставляет  арендодателю льготу по налогу на имущество  "в обмен" на аннулирование арендодателем  арендных платежей</a:t>
            </a:r>
          </a:p>
        </p:txBody>
      </p:sp>
      <p:pic>
        <p:nvPicPr>
          <p:cNvPr id="30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6700" y="2117328"/>
            <a:ext cx="5039931" cy="58477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400434" y="2225049"/>
            <a:ext cx="4823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>
              <a:lnSpc>
                <a:spcPct val="100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МЕРА ПОДДЕРЖКИ АРЕНДОДАТЕЛЯ: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60401" y="2805469"/>
            <a:ext cx="4863099" cy="65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marR="848994" lvl="0">
              <a:lnSpc>
                <a:spcPct val="101800"/>
              </a:lnSpc>
              <a:spcBef>
                <a:spcPts val="365"/>
              </a:spcBef>
            </a:pPr>
            <a:r>
              <a:rPr lang="ru-RU" b="1" spc="5" dirty="0" smtClean="0">
                <a:solidFill>
                  <a:srgbClr val="FF0000"/>
                </a:solidFill>
                <a:latin typeface="Arial Narrow" panose="020B0606020202030204" pitchFamily="34" charset="0"/>
                <a:cs typeface="Courier New"/>
              </a:rPr>
              <a:t>ОСВОБОЖДЕНИЕ ОТ УПЛАТЫ НАЛОГА НА ИМУЩЕСТВО</a:t>
            </a:r>
            <a:endParaRPr lang="ru-RU" b="1" spc="5" dirty="0">
              <a:solidFill>
                <a:srgbClr val="FF0000"/>
              </a:solidFill>
              <a:latin typeface="Arial Narrow" panose="020B0606020202030204" pitchFamily="34" charset="0"/>
              <a:cs typeface="Courier New"/>
            </a:endParaRPr>
          </a:p>
        </p:txBody>
      </p:sp>
      <p:pic>
        <p:nvPicPr>
          <p:cNvPr id="33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0402" y="4325177"/>
            <a:ext cx="5026230" cy="58477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499100" y="4404162"/>
            <a:ext cx="4887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marR="783590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ПРЕДОСТАВЛЕНИЯ ЛЬГОТЫ  АРЕНДОДАТЕЛЮ: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19106" y="5168126"/>
            <a:ext cx="2072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570"/>
              </a:spcBef>
            </a:pPr>
            <a:r>
              <a:rPr lang="ru-RU" sz="1600" b="1" spc="5" dirty="0">
                <a:latin typeface="Arial Narrow" panose="020B0606020202030204" pitchFamily="34" charset="0"/>
                <a:cs typeface="Courier New"/>
              </a:rPr>
              <a:t>за</a:t>
            </a:r>
            <a:r>
              <a:rPr lang="ru-RU" sz="1200" b="1" spc="-409" dirty="0">
                <a:solidFill>
                  <a:prstClr val="black"/>
                </a:solidFill>
                <a:latin typeface="Courier New"/>
                <a:cs typeface="Courier New"/>
              </a:rPr>
              <a:t> </a:t>
            </a:r>
            <a:r>
              <a:rPr lang="ru-RU" sz="1600" b="1" spc="5" dirty="0">
                <a:latin typeface="Arial Narrow" panose="020B0606020202030204" pitchFamily="34" charset="0"/>
                <a:cs typeface="Courier New"/>
              </a:rPr>
              <a:t>2 квартал 2020 года</a:t>
            </a:r>
          </a:p>
        </p:txBody>
      </p:sp>
      <p:pic>
        <p:nvPicPr>
          <p:cNvPr id="38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045" y="6318958"/>
            <a:ext cx="508819" cy="4826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4738688" y="279400"/>
            <a:ext cx="5954712" cy="444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07565" algn="l"/>
              </a:tabLst>
            </a:pPr>
            <a:r>
              <a:rPr lang="ru-RU" sz="1400" dirty="0" smtClean="0"/>
              <a:t> </a:t>
            </a:r>
            <a:r>
              <a:rPr lang="ru-RU" sz="1400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ИЗ ФОНДА  РАЗВИТИЯ ПРОМЫШЛЕННОСТИ И  АГРОПРОМЫШЛЕННОГО КОМПЛЕКСА ЯРОСЛАВСКОЙ ОБЛАСТИ</a:t>
            </a:r>
            <a:endParaRPr sz="1400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2" y="0"/>
            <a:ext cx="576943" cy="808417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55313" y="1815921"/>
            <a:ext cx="9691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u="sng" dirty="0">
                <a:latin typeface="Arial Narrow" panose="020B0606020202030204" pitchFamily="34" charset="0"/>
                <a:ea typeface="Calibri"/>
                <a:cs typeface="Times New Roman"/>
              </a:rPr>
              <a:t>с</a:t>
            </a:r>
            <a:r>
              <a:rPr lang="ru-RU" sz="2400" b="1" u="sng" dirty="0" smtClean="0">
                <a:latin typeface="Arial Narrow" panose="020B0606020202030204" pitchFamily="34" charset="0"/>
                <a:ea typeface="Calibri"/>
                <a:cs typeface="Times New Roman"/>
              </a:rPr>
              <a:t>убсидия </a:t>
            </a:r>
            <a:r>
              <a:rPr lang="ru-RU" sz="2400" b="1" u="sng" dirty="0">
                <a:latin typeface="Arial Narrow" panose="020B0606020202030204" pitchFamily="34" charset="0"/>
                <a:ea typeface="Calibri"/>
                <a:cs typeface="Times New Roman"/>
              </a:rPr>
              <a:t>пойдет на предоставление </a:t>
            </a:r>
            <a:r>
              <a:rPr lang="ru-RU" sz="2400" b="1" u="sng" dirty="0">
                <a:solidFill>
                  <a:srgbClr val="FF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займов</a:t>
            </a:r>
            <a:r>
              <a:rPr lang="ru-RU" sz="2400" b="1" u="sng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endParaRPr lang="ru-RU" sz="2400" b="1" u="sng" dirty="0" smtClean="0"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u="sng" dirty="0" smtClean="0">
                <a:latin typeface="Arial Narrow" panose="020B0606020202030204" pitchFamily="34" charset="0"/>
                <a:ea typeface="Calibri"/>
                <a:cs typeface="Times New Roman"/>
              </a:rPr>
              <a:t>(</a:t>
            </a:r>
            <a:r>
              <a:rPr lang="ru-RU" sz="2400" b="1" u="sng" dirty="0">
                <a:latin typeface="Arial Narrow" panose="020B0606020202030204" pitchFamily="34" charset="0"/>
                <a:ea typeface="Calibri"/>
                <a:cs typeface="Times New Roman"/>
              </a:rPr>
              <a:t>планируемая процентная ставка 3%), которые будут </a:t>
            </a:r>
            <a:r>
              <a:rPr lang="ru-RU" sz="2400" b="1" u="sng" dirty="0" smtClean="0">
                <a:latin typeface="Arial Narrow" panose="020B0606020202030204" pitchFamily="34" charset="0"/>
                <a:ea typeface="Calibri"/>
                <a:cs typeface="Times New Roman"/>
              </a:rPr>
              <a:t>предоставляться</a:t>
            </a:r>
            <a:endParaRPr lang="ru-RU" sz="2400" b="1" u="sng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313" y="3016250"/>
            <a:ext cx="1830033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marR="993775">
              <a:lnSpc>
                <a:spcPts val="3750"/>
              </a:lnSpc>
              <a:spcBef>
                <a:spcPts val="500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500" y="1035050"/>
            <a:ext cx="8251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26 мая 2020г. Ярославская областная Дума одобрила увеличение субсидии  Фонду развития промышленности и  агропромышленного комплекса Ярославской области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на 98 </a:t>
            </a:r>
            <a:r>
              <a:rPr lang="ru-RU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млн.руб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313" y="3542083"/>
            <a:ext cx="2673350" cy="4693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993775" lvl="0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ФЕРМЕРАМ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700" marR="993775" lvl="0"/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закупку зерна</a:t>
            </a:r>
            <a:endParaRPr lang="ru-RU" sz="105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6900" y="3016250"/>
            <a:ext cx="32004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marR="993775"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ПРЕДПРИЯТИЯМ О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БЩЕСТВЕННОГО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ПИТАНИЯ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700" marR="993775"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закупку продуктов питания, произведенных или выращенных </a:t>
            </a:r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на территории ярославской области</a:t>
            </a:r>
            <a:endParaRPr lang="ru-RU" sz="1200" b="1" dirty="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8300" y="3016250"/>
            <a:ext cx="3637477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marR="993775"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ПРЕДПРИЯТИЯМ ПИЩЕВОЙ И ПЕРЕРАБАТЫВАЮЩЕЙ ПРОМЫШЛЕННОСТИ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700" marR="993775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на закупку молока и муки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29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908" y="3184080"/>
            <a:ext cx="1699429" cy="38925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356" y="4543133"/>
            <a:ext cx="1744707" cy="4894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9760" y="5166906"/>
            <a:ext cx="1432084" cy="5181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8500" y="1339850"/>
            <a:ext cx="8923990" cy="157966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200" spc="30" dirty="0" smtClean="0">
                <a:latin typeface="Palatino Linotype"/>
                <a:cs typeface="Palatino Linotype"/>
              </a:rPr>
              <a:t>https</a:t>
            </a:r>
            <a:r>
              <a:rPr sz="1200" spc="30" dirty="0" smtClean="0">
                <a:latin typeface="Palatino Linotype"/>
                <a:cs typeface="Palatino Linotype"/>
                <a:hlinkClick r:id="rId5"/>
              </a:rPr>
              <a:t>://w</a:t>
            </a:r>
            <a:r>
              <a:rPr sz="1200" spc="30" dirty="0" smtClean="0">
                <a:latin typeface="Palatino Linotype"/>
                <a:cs typeface="Palatino Linotype"/>
              </a:rPr>
              <a:t>ww</a:t>
            </a:r>
            <a:r>
              <a:rPr sz="1200" spc="30" dirty="0" smtClean="0">
                <a:latin typeface="Palatino Linotype"/>
                <a:cs typeface="Palatino Linotype"/>
                <a:hlinkClick r:id="rId5"/>
              </a:rPr>
              <a:t>.yarreg</a:t>
            </a:r>
            <a:r>
              <a:rPr sz="1200" spc="30" dirty="0" smtClean="0">
                <a:latin typeface="Palatino Linotype"/>
                <a:cs typeface="Palatino Linotype"/>
              </a:rPr>
              <a:t>i</a:t>
            </a:r>
            <a:r>
              <a:rPr sz="1200" spc="30" dirty="0" smtClean="0">
                <a:latin typeface="Palatino Linotype"/>
                <a:cs typeface="Palatino Linotype"/>
                <a:hlinkClick r:id="rId5"/>
              </a:rPr>
              <a:t>on.ru/depts/der/default.aspx</a:t>
            </a:r>
            <a:endParaRPr sz="1200" dirty="0" smtClean="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2050" dirty="0" smtClean="0">
              <a:latin typeface="Palatino Linotype"/>
              <a:cs typeface="Palatino Linotype"/>
            </a:endParaRPr>
          </a:p>
          <a:p>
            <a:pPr marL="12700" marR="5080">
              <a:lnSpc>
                <a:spcPct val="106200"/>
              </a:lnSpc>
            </a:pPr>
            <a:r>
              <a:rPr sz="1200" spc="-40" dirty="0" err="1" smtClean="0">
                <a:latin typeface="Courier New"/>
                <a:cs typeface="Courier New"/>
              </a:rPr>
              <a:t>Ярославская</a:t>
            </a:r>
            <a:r>
              <a:rPr sz="1200" spc="-40" dirty="0" smtClean="0">
                <a:latin typeface="Courier New"/>
                <a:cs typeface="Courier New"/>
              </a:rPr>
              <a:t> </a:t>
            </a:r>
            <a:r>
              <a:rPr sz="1200" spc="-40" dirty="0" err="1" smtClean="0">
                <a:latin typeface="Courier New"/>
                <a:cs typeface="Courier New"/>
              </a:rPr>
              <a:t>область</a:t>
            </a:r>
            <a:r>
              <a:rPr sz="1200" spc="-40" dirty="0" smtClean="0">
                <a:latin typeface="Palatino Linotype"/>
                <a:cs typeface="Palatino Linotype"/>
              </a:rPr>
              <a:t>: </a:t>
            </a:r>
            <a:r>
              <a:rPr sz="1200" spc="-5" dirty="0" err="1" smtClean="0">
                <a:latin typeface="Courier New"/>
                <a:cs typeface="Courier New"/>
              </a:rPr>
              <a:t>телефон</a:t>
            </a:r>
            <a:r>
              <a:rPr sz="1200" spc="-5" dirty="0" smtClean="0">
                <a:latin typeface="Courier New"/>
                <a:cs typeface="Courier New"/>
              </a:rPr>
              <a:t> </a:t>
            </a:r>
            <a:r>
              <a:rPr sz="1200" spc="-20" dirty="0" smtClean="0">
                <a:latin typeface="Palatino Linotype"/>
                <a:cs typeface="Palatino Linotype"/>
              </a:rPr>
              <a:t>«</a:t>
            </a:r>
            <a:r>
              <a:rPr sz="1200" spc="-20" dirty="0" err="1" smtClean="0">
                <a:latin typeface="Courier New"/>
                <a:cs typeface="Courier New"/>
              </a:rPr>
              <a:t>горячей</a:t>
            </a:r>
            <a:r>
              <a:rPr sz="1200" spc="-20" dirty="0" smtClean="0">
                <a:latin typeface="Courier New"/>
                <a:cs typeface="Courier New"/>
              </a:rPr>
              <a:t> </a:t>
            </a:r>
            <a:r>
              <a:rPr sz="1200" spc="30" dirty="0" err="1" smtClean="0">
                <a:latin typeface="Courier New"/>
                <a:cs typeface="Courier New"/>
              </a:rPr>
              <a:t>линии</a:t>
            </a:r>
            <a:r>
              <a:rPr sz="1200" spc="30" dirty="0" smtClean="0">
                <a:latin typeface="Palatino Linotype"/>
                <a:cs typeface="Palatino Linotype"/>
              </a:rPr>
              <a:t>» </a:t>
            </a:r>
            <a:r>
              <a:rPr sz="1200" b="1" spc="30" dirty="0" smtClean="0">
                <a:latin typeface="Arial"/>
                <a:cs typeface="Arial"/>
              </a:rPr>
              <a:t>8 </a:t>
            </a:r>
            <a:r>
              <a:rPr sz="1200" b="1" spc="20" dirty="0" smtClean="0">
                <a:latin typeface="Arial"/>
                <a:cs typeface="Arial"/>
              </a:rPr>
              <a:t>(4852) 594-754, </a:t>
            </a:r>
            <a:r>
              <a:rPr sz="1200" spc="-55" dirty="0" err="1" smtClean="0">
                <a:latin typeface="Courier New"/>
                <a:cs typeface="Courier New"/>
              </a:rPr>
              <a:t>сайт</a:t>
            </a:r>
            <a:r>
              <a:rPr sz="1200" spc="-55" dirty="0" smtClean="0">
                <a:latin typeface="Palatino Linotype"/>
                <a:cs typeface="Palatino Linotype"/>
              </a:rPr>
              <a:t>: </a:t>
            </a:r>
            <a:r>
              <a:rPr sz="1200" spc="30" dirty="0" smtClean="0">
                <a:latin typeface="Courier New"/>
                <a:cs typeface="Courier New"/>
              </a:rPr>
              <a:t>мойбизнес</a:t>
            </a:r>
            <a:r>
              <a:rPr sz="1200" spc="30" dirty="0" smtClean="0">
                <a:latin typeface="Palatino Linotype"/>
                <a:cs typeface="Palatino Linotype"/>
              </a:rPr>
              <a:t>76.</a:t>
            </a:r>
            <a:r>
              <a:rPr sz="1200" spc="30" dirty="0" smtClean="0">
                <a:latin typeface="Courier New"/>
                <a:cs typeface="Courier New"/>
              </a:rPr>
              <a:t>рф  </a:t>
            </a:r>
            <a:r>
              <a:rPr sz="1200" spc="-25" dirty="0" err="1" smtClean="0">
                <a:latin typeface="Courier New"/>
                <a:cs typeface="Courier New"/>
              </a:rPr>
              <a:t>Соцсети</a:t>
            </a:r>
            <a:r>
              <a:rPr sz="1200" spc="-385" dirty="0" smtClean="0">
                <a:latin typeface="Courier New"/>
                <a:cs typeface="Courier New"/>
              </a:rPr>
              <a:t> </a:t>
            </a:r>
            <a:r>
              <a:rPr sz="1200" spc="150" dirty="0" err="1" smtClean="0">
                <a:latin typeface="Courier New"/>
                <a:cs typeface="Courier New"/>
              </a:rPr>
              <a:t>Мой</a:t>
            </a:r>
            <a:r>
              <a:rPr sz="1200" spc="-370" dirty="0" smtClean="0">
                <a:latin typeface="Courier New"/>
                <a:cs typeface="Courier New"/>
              </a:rPr>
              <a:t> </a:t>
            </a:r>
            <a:r>
              <a:rPr sz="1200" spc="-35" dirty="0" err="1" smtClean="0">
                <a:latin typeface="Courier New"/>
                <a:cs typeface="Courier New"/>
              </a:rPr>
              <a:t>бизнес</a:t>
            </a:r>
            <a:r>
              <a:rPr sz="1200" spc="-390" dirty="0" smtClean="0">
                <a:latin typeface="Courier New"/>
                <a:cs typeface="Courier New"/>
              </a:rPr>
              <a:t> </a:t>
            </a:r>
            <a:r>
              <a:rPr sz="1200" spc="100" dirty="0" smtClean="0">
                <a:latin typeface="Courier New"/>
                <a:cs typeface="Courier New"/>
              </a:rPr>
              <a:t>ЯО</a:t>
            </a:r>
            <a:r>
              <a:rPr sz="1200" spc="100" dirty="0" smtClean="0">
                <a:latin typeface="Palatino Linotype"/>
                <a:cs typeface="Palatino Linotype"/>
              </a:rPr>
              <a:t>:</a:t>
            </a:r>
            <a:r>
              <a:rPr sz="1200" spc="420" dirty="0" smtClean="0">
                <a:latin typeface="Palatino Linotype"/>
                <a:cs typeface="Palatino Linotype"/>
              </a:rPr>
              <a:t> </a:t>
            </a:r>
            <a:r>
              <a:rPr sz="1200" u="sng" spc="3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https://vk.com/moibizbiz76</a:t>
            </a:r>
            <a:r>
              <a:rPr sz="1200" spc="30" dirty="0" smtClean="0">
                <a:latin typeface="Palatino Linotype"/>
                <a:cs typeface="Palatino Linotype"/>
              </a:rPr>
              <a:t>,</a:t>
            </a:r>
            <a:r>
              <a:rPr sz="1200" spc="65" dirty="0" smtClean="0">
                <a:latin typeface="Palatino Linotype"/>
                <a:cs typeface="Palatino Linotype"/>
              </a:rPr>
              <a:t> </a:t>
            </a:r>
            <a:r>
              <a:rPr sz="1200" u="sng" spc="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https</a:t>
            </a:r>
            <a:r>
              <a:rPr sz="1200" u="sng" spc="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://w</a:t>
            </a:r>
            <a:r>
              <a:rPr sz="1200" u="sng" spc="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ww</a:t>
            </a:r>
            <a:r>
              <a:rPr sz="1200" u="sng" spc="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.face</a:t>
            </a:r>
            <a:r>
              <a:rPr sz="1200" u="sng" spc="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b</a:t>
            </a:r>
            <a:r>
              <a:rPr sz="1200" u="sng" spc="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6"/>
              </a:rPr>
              <a:t>ook.com/yarbusiness</a:t>
            </a:r>
            <a:r>
              <a:rPr sz="1200" spc="35" dirty="0" smtClean="0">
                <a:latin typeface="Palatino Linotype"/>
                <a:cs typeface="Palatino Linotype"/>
                <a:hlinkClick r:id="rId6"/>
              </a:rPr>
              <a:t>, </a:t>
            </a:r>
            <a:r>
              <a:rPr sz="1200" spc="35" dirty="0" smtClean="0">
                <a:latin typeface="Palatino Linotype"/>
                <a:cs typeface="Palatino Linotype"/>
              </a:rPr>
              <a:t> </a:t>
            </a:r>
            <a:r>
              <a:rPr sz="1200" u="sng" spc="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https</a:t>
            </a:r>
            <a:r>
              <a:rPr sz="1200" u="sng" spc="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7"/>
              </a:rPr>
              <a:t>://w</a:t>
            </a:r>
            <a:r>
              <a:rPr sz="1200" u="sng" spc="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ww</a:t>
            </a:r>
            <a:r>
              <a:rPr sz="1200" u="sng" spc="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7"/>
              </a:rPr>
              <a:t>.i</a:t>
            </a:r>
            <a:r>
              <a:rPr sz="1200" u="sng" spc="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n</a:t>
            </a:r>
            <a:r>
              <a:rPr sz="1200" u="sng" spc="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  <a:hlinkClick r:id="rId7"/>
              </a:rPr>
              <a:t>stagram.com/moi.biz76/</a:t>
            </a:r>
            <a:endParaRPr sz="1200" dirty="0" smtClean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200" spc="40" dirty="0" err="1" smtClean="0">
                <a:latin typeface="Courier New"/>
                <a:cs typeface="Courier New"/>
              </a:rPr>
              <a:t>Федеральный</a:t>
            </a:r>
            <a:r>
              <a:rPr sz="1200" spc="-405" dirty="0" smtClean="0">
                <a:latin typeface="Courier New"/>
                <a:cs typeface="Courier New"/>
              </a:rPr>
              <a:t> </a:t>
            </a:r>
            <a:r>
              <a:rPr sz="1200" spc="-20" dirty="0" err="1" smtClean="0">
                <a:latin typeface="Courier New"/>
                <a:cs typeface="Courier New"/>
              </a:rPr>
              <a:t>портал</a:t>
            </a:r>
            <a:r>
              <a:rPr sz="1200" spc="-20" dirty="0" smtClean="0">
                <a:latin typeface="Palatino Linotype"/>
                <a:cs typeface="Palatino Linotype"/>
              </a:rPr>
              <a:t>: </a:t>
            </a:r>
            <a:r>
              <a:rPr sz="1200" spc="20" dirty="0" err="1" smtClean="0">
                <a:latin typeface="Courier New"/>
                <a:cs typeface="Courier New"/>
              </a:rPr>
              <a:t>мойбизнес</a:t>
            </a:r>
            <a:r>
              <a:rPr sz="1200" spc="20" dirty="0" err="1" smtClean="0">
                <a:latin typeface="Palatino Linotype"/>
                <a:cs typeface="Palatino Linotype"/>
              </a:rPr>
              <a:t>.</a:t>
            </a:r>
            <a:r>
              <a:rPr sz="1200" spc="20" dirty="0" err="1" smtClean="0">
                <a:latin typeface="Courier New"/>
                <a:cs typeface="Courier New"/>
              </a:rPr>
              <a:t>рф</a:t>
            </a:r>
            <a:endParaRPr sz="1200" dirty="0" smtClean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ourier New"/>
                <a:cs typeface="Courier New"/>
              </a:rPr>
              <a:t>Телефон</a:t>
            </a:r>
            <a:r>
              <a:rPr sz="1200" spc="-415" dirty="0">
                <a:latin typeface="Courier New"/>
                <a:cs typeface="Courier New"/>
              </a:rPr>
              <a:t> </a:t>
            </a:r>
            <a:r>
              <a:rPr sz="1200" spc="-20" dirty="0">
                <a:latin typeface="Palatino Linotype"/>
                <a:cs typeface="Palatino Linotype"/>
              </a:rPr>
              <a:t>«</a:t>
            </a:r>
            <a:r>
              <a:rPr sz="1200" spc="-20" dirty="0">
                <a:latin typeface="Courier New"/>
                <a:cs typeface="Courier New"/>
              </a:rPr>
              <a:t>горячей</a:t>
            </a:r>
            <a:r>
              <a:rPr sz="1200" spc="-400" dirty="0">
                <a:latin typeface="Courier New"/>
                <a:cs typeface="Courier New"/>
              </a:rPr>
              <a:t> </a:t>
            </a:r>
            <a:r>
              <a:rPr sz="1200" spc="30" dirty="0">
                <a:latin typeface="Courier New"/>
                <a:cs typeface="Courier New"/>
              </a:rPr>
              <a:t>линии</a:t>
            </a:r>
            <a:r>
              <a:rPr sz="1200" spc="30" dirty="0">
                <a:latin typeface="Palatino Linotype"/>
                <a:cs typeface="Palatino Linotype"/>
              </a:rPr>
              <a:t>»: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b="1" spc="30" dirty="0">
                <a:latin typeface="Arial"/>
                <a:cs typeface="Arial"/>
              </a:rPr>
              <a:t>8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(4852)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78-91-45,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spc="25" dirty="0">
                <a:latin typeface="Palatino Linotype"/>
                <a:cs typeface="Palatino Linotype"/>
                <a:hlinkClick r:id="rId8"/>
              </a:rPr>
              <a:t>http://www.fond76.ru/</a:t>
            </a:r>
            <a:endParaRPr sz="1200" dirty="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69912" y="4651843"/>
            <a:ext cx="5317490" cy="139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Courier New"/>
                <a:cs typeface="Courier New"/>
              </a:rPr>
              <a:t>Телефон</a:t>
            </a:r>
            <a:r>
              <a:rPr sz="1200" spc="-420" dirty="0">
                <a:latin typeface="Courier New"/>
                <a:cs typeface="Courier New"/>
              </a:rPr>
              <a:t> </a:t>
            </a:r>
            <a:r>
              <a:rPr sz="1200" spc="-20" dirty="0">
                <a:latin typeface="Palatino Linotype"/>
                <a:cs typeface="Palatino Linotype"/>
              </a:rPr>
              <a:t>«</a:t>
            </a:r>
            <a:r>
              <a:rPr sz="1200" spc="-20" dirty="0">
                <a:latin typeface="Courier New"/>
                <a:cs typeface="Courier New"/>
              </a:rPr>
              <a:t>горячей</a:t>
            </a:r>
            <a:r>
              <a:rPr sz="1200" spc="-400" dirty="0">
                <a:latin typeface="Courier New"/>
                <a:cs typeface="Courier New"/>
              </a:rPr>
              <a:t> </a:t>
            </a:r>
            <a:r>
              <a:rPr sz="1200" spc="30" dirty="0">
                <a:latin typeface="Courier New"/>
                <a:cs typeface="Courier New"/>
              </a:rPr>
              <a:t>линии</a:t>
            </a:r>
            <a:r>
              <a:rPr sz="1200" spc="30" dirty="0">
                <a:latin typeface="Palatino Linotype"/>
                <a:cs typeface="Palatino Linotype"/>
              </a:rPr>
              <a:t>»: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b="1" spc="30" dirty="0">
                <a:latin typeface="Arial"/>
                <a:cs typeface="Arial"/>
              </a:rPr>
              <a:t>8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800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707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08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15" dirty="0">
                <a:latin typeface="Arial"/>
                <a:cs typeface="Arial"/>
              </a:rPr>
              <a:t>85</a:t>
            </a:r>
            <a:r>
              <a:rPr sz="1200" spc="15" dirty="0">
                <a:latin typeface="Palatino Linotype"/>
                <a:cs typeface="Palatino Linotype"/>
              </a:rPr>
              <a:t>,</a:t>
            </a:r>
            <a:r>
              <a:rPr sz="1200" spc="95" dirty="0">
                <a:latin typeface="Palatino Linotype"/>
                <a:cs typeface="Palatino Linotype"/>
              </a:rPr>
              <a:t> </a:t>
            </a:r>
            <a:r>
              <a:rPr sz="1200" spc="35" dirty="0">
                <a:latin typeface="Palatino Linotype"/>
                <a:cs typeface="Palatino Linotype"/>
              </a:rPr>
              <a:t>https://economy.gov.ru/</a:t>
            </a:r>
            <a:endParaRPr sz="12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16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  <a:tabLst>
                <a:tab pos="3399790" algn="l"/>
              </a:tabLst>
            </a:pPr>
            <a:r>
              <a:rPr sz="1200" dirty="0">
                <a:latin typeface="Courier New"/>
                <a:cs typeface="Courier New"/>
              </a:rPr>
              <a:t>Телефон</a:t>
            </a:r>
            <a:r>
              <a:rPr sz="1200" spc="-415" dirty="0">
                <a:latin typeface="Courier New"/>
                <a:cs typeface="Courier New"/>
              </a:rPr>
              <a:t> </a:t>
            </a:r>
            <a:r>
              <a:rPr sz="1200" spc="-20" dirty="0">
                <a:latin typeface="Palatino Linotype"/>
                <a:cs typeface="Palatino Linotype"/>
              </a:rPr>
              <a:t>«</a:t>
            </a:r>
            <a:r>
              <a:rPr sz="1200" spc="-20" dirty="0">
                <a:latin typeface="Courier New"/>
                <a:cs typeface="Courier New"/>
              </a:rPr>
              <a:t>горячей</a:t>
            </a:r>
            <a:r>
              <a:rPr sz="1200" spc="-390" dirty="0">
                <a:latin typeface="Courier New"/>
                <a:cs typeface="Courier New"/>
              </a:rPr>
              <a:t> </a:t>
            </a:r>
            <a:r>
              <a:rPr sz="1200" spc="30" dirty="0">
                <a:latin typeface="Courier New"/>
                <a:cs typeface="Courier New"/>
              </a:rPr>
              <a:t>линии</a:t>
            </a:r>
            <a:r>
              <a:rPr sz="1200" spc="30" dirty="0">
                <a:latin typeface="Palatino Linotype"/>
                <a:cs typeface="Palatino Linotype"/>
              </a:rPr>
              <a:t>»:</a:t>
            </a:r>
            <a:r>
              <a:rPr sz="1200" spc="5" dirty="0">
                <a:latin typeface="Palatino Linotype"/>
                <a:cs typeface="Palatino Linotype"/>
              </a:rPr>
              <a:t> </a:t>
            </a:r>
            <a:r>
              <a:rPr sz="1200" b="1" spc="30" dirty="0">
                <a:latin typeface="Arial"/>
                <a:cs typeface="Arial"/>
              </a:rPr>
              <a:t>8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800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100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1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100</a:t>
            </a:r>
            <a:r>
              <a:rPr sz="1200" spc="25" dirty="0">
                <a:latin typeface="Palatino Linotype"/>
                <a:cs typeface="Palatino Linotype"/>
              </a:rPr>
              <a:t>,</a:t>
            </a:r>
            <a:r>
              <a:rPr sz="1200" spc="25" dirty="0">
                <a:latin typeface="Times New Roman"/>
                <a:cs typeface="Times New Roman"/>
              </a:rPr>
              <a:t>	</a:t>
            </a:r>
            <a:r>
              <a:rPr sz="1200" spc="45" dirty="0">
                <a:latin typeface="Palatino Linotype"/>
                <a:cs typeface="Palatino Linotype"/>
              </a:rPr>
              <a:t>https://corpmsp.ru/</a:t>
            </a:r>
            <a:endParaRPr sz="12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Palatino Linotype"/>
              <a:cs typeface="Palatino Linotype"/>
            </a:endParaRPr>
          </a:p>
          <a:p>
            <a:pPr marL="36830">
              <a:lnSpc>
                <a:spcPct val="100000"/>
              </a:lnSpc>
            </a:pPr>
            <a:r>
              <a:rPr sz="1200" dirty="0">
                <a:latin typeface="Courier New"/>
                <a:cs typeface="Courier New"/>
              </a:rPr>
              <a:t>Телефон</a:t>
            </a:r>
            <a:r>
              <a:rPr sz="1200" spc="-420" dirty="0">
                <a:latin typeface="Courier New"/>
                <a:cs typeface="Courier New"/>
              </a:rPr>
              <a:t> </a:t>
            </a:r>
            <a:r>
              <a:rPr sz="1200" spc="-20" dirty="0">
                <a:latin typeface="Palatino Linotype"/>
                <a:cs typeface="Palatino Linotype"/>
              </a:rPr>
              <a:t>«</a:t>
            </a:r>
            <a:r>
              <a:rPr sz="1200" spc="-20" dirty="0">
                <a:latin typeface="Courier New"/>
                <a:cs typeface="Courier New"/>
              </a:rPr>
              <a:t>горячей</a:t>
            </a:r>
            <a:r>
              <a:rPr sz="1200" spc="-400" dirty="0">
                <a:latin typeface="Courier New"/>
                <a:cs typeface="Courier New"/>
              </a:rPr>
              <a:t> </a:t>
            </a:r>
            <a:r>
              <a:rPr sz="1200" spc="30" dirty="0">
                <a:latin typeface="Courier New"/>
                <a:cs typeface="Courier New"/>
              </a:rPr>
              <a:t>линии</a:t>
            </a:r>
            <a:r>
              <a:rPr sz="1200" spc="30" dirty="0">
                <a:latin typeface="Palatino Linotype"/>
                <a:cs typeface="Palatino Linotype"/>
              </a:rPr>
              <a:t>»: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b="1" spc="30" dirty="0">
                <a:latin typeface="Arial"/>
                <a:cs typeface="Arial"/>
              </a:rPr>
              <a:t>8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800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222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22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22</a:t>
            </a:r>
            <a:r>
              <a:rPr sz="1200" spc="20" dirty="0">
                <a:latin typeface="Palatino Linotype"/>
                <a:cs typeface="Palatino Linotype"/>
              </a:rPr>
              <a:t>,</a:t>
            </a:r>
            <a:r>
              <a:rPr sz="1200" spc="10" dirty="0">
                <a:latin typeface="Palatino Linotype"/>
                <a:cs typeface="Palatino Linotype"/>
              </a:rPr>
              <a:t> </a:t>
            </a:r>
            <a:r>
              <a:rPr sz="1200" spc="30" dirty="0">
                <a:latin typeface="Palatino Linotype"/>
                <a:cs typeface="Palatino Linotype"/>
              </a:rPr>
              <a:t>https</a:t>
            </a:r>
            <a:r>
              <a:rPr sz="1200" spc="30" dirty="0">
                <a:latin typeface="Palatino Linotype"/>
                <a:cs typeface="Palatino Linotype"/>
                <a:hlinkClick r:id="rId9"/>
              </a:rPr>
              <a:t>://w</a:t>
            </a:r>
            <a:r>
              <a:rPr sz="1200" spc="30" dirty="0">
                <a:latin typeface="Palatino Linotype"/>
                <a:cs typeface="Palatino Linotype"/>
              </a:rPr>
              <a:t>ww</a:t>
            </a:r>
            <a:r>
              <a:rPr sz="1200" spc="30" dirty="0">
                <a:latin typeface="Palatino Linotype"/>
                <a:cs typeface="Palatino Linotype"/>
                <a:hlinkClick r:id="rId9"/>
              </a:rPr>
              <a:t>.nalog</a:t>
            </a:r>
            <a:r>
              <a:rPr sz="1200" spc="30" dirty="0">
                <a:latin typeface="Palatino Linotype"/>
                <a:cs typeface="Palatino Linotype"/>
              </a:rPr>
              <a:t>.</a:t>
            </a:r>
            <a:r>
              <a:rPr sz="1200" spc="30" dirty="0">
                <a:latin typeface="Palatino Linotype"/>
                <a:cs typeface="Palatino Linotype"/>
                <a:hlinkClick r:id="rId9"/>
              </a:rPr>
              <a:t>ru/rn76/</a:t>
            </a:r>
            <a:endParaRPr sz="1200">
              <a:latin typeface="Palatino Linotype"/>
              <a:cs typeface="Palatino Linotype"/>
            </a:endParaRPr>
          </a:p>
        </p:txBody>
      </p:sp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6190" y="6299794"/>
            <a:ext cx="1552436" cy="38801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80601" y="6377583"/>
            <a:ext cx="41903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latin typeface="Courier New"/>
                <a:cs typeface="Courier New"/>
              </a:rPr>
              <a:t>Телефон</a:t>
            </a:r>
            <a:r>
              <a:rPr sz="1200" spc="-415" dirty="0">
                <a:latin typeface="Courier New"/>
                <a:cs typeface="Courier New"/>
              </a:rPr>
              <a:t> </a:t>
            </a:r>
            <a:r>
              <a:rPr sz="1200" spc="-20" dirty="0">
                <a:latin typeface="Palatino Linotype"/>
                <a:cs typeface="Palatino Linotype"/>
              </a:rPr>
              <a:t>«</a:t>
            </a:r>
            <a:r>
              <a:rPr sz="1200" spc="-20" dirty="0">
                <a:latin typeface="Courier New"/>
                <a:cs typeface="Courier New"/>
              </a:rPr>
              <a:t>горячей</a:t>
            </a:r>
            <a:r>
              <a:rPr sz="1200" spc="-400" dirty="0">
                <a:latin typeface="Courier New"/>
                <a:cs typeface="Courier New"/>
              </a:rPr>
              <a:t> </a:t>
            </a:r>
            <a:r>
              <a:rPr sz="1200" spc="30" dirty="0">
                <a:latin typeface="Courier New"/>
                <a:cs typeface="Courier New"/>
              </a:rPr>
              <a:t>линии</a:t>
            </a:r>
            <a:r>
              <a:rPr sz="1200" spc="30" dirty="0">
                <a:latin typeface="Palatino Linotype"/>
                <a:cs typeface="Palatino Linotype"/>
              </a:rPr>
              <a:t>»:</a:t>
            </a:r>
            <a:r>
              <a:rPr sz="1200" dirty="0">
                <a:latin typeface="Palatino Linotype"/>
                <a:cs typeface="Palatino Linotype"/>
              </a:rPr>
              <a:t> </a:t>
            </a:r>
            <a:r>
              <a:rPr sz="1200" b="1" spc="30" dirty="0">
                <a:latin typeface="Arial"/>
                <a:cs typeface="Arial"/>
              </a:rPr>
              <a:t>8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800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30" dirty="0">
                <a:latin typeface="Arial"/>
                <a:cs typeface="Arial"/>
              </a:rPr>
              <a:t>300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25" dirty="0">
                <a:latin typeface="Arial"/>
                <a:cs typeface="Arial"/>
              </a:rPr>
              <a:t>3000,</a:t>
            </a:r>
            <a:r>
              <a:rPr sz="1200" b="1" spc="254" dirty="0">
                <a:latin typeface="Arial"/>
                <a:cs typeface="Arial"/>
              </a:rPr>
              <a:t> </a:t>
            </a:r>
            <a:r>
              <a:rPr sz="1200" dirty="0">
                <a:latin typeface="Palatino Linotype"/>
                <a:cs typeface="Palatino Linotype"/>
                <a:hlinkClick r:id="rId11"/>
              </a:rPr>
              <a:t>www.cbr.ru</a:t>
            </a:r>
            <a:endParaRPr sz="1200">
              <a:latin typeface="Palatino Linotype"/>
              <a:cs typeface="Palatino Linotyp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2491" y="3794963"/>
            <a:ext cx="2004999" cy="4956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189992" y="3918303"/>
            <a:ext cx="116840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u="sng" spc="40" dirty="0">
                <a:uFill>
                  <a:solidFill>
                    <a:srgbClr val="000000"/>
                  </a:solidFill>
                </a:uFill>
                <a:latin typeface="Palatino Linotype"/>
                <a:cs typeface="Palatino Linotype"/>
              </a:rPr>
              <a:t>https://rlc76.ru/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47797" y="3928971"/>
            <a:ext cx="3402329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latin typeface="Courier New"/>
                <a:cs typeface="Courier New"/>
              </a:rPr>
              <a:t>Телефон</a:t>
            </a:r>
            <a:r>
              <a:rPr sz="1200" spc="-415" dirty="0">
                <a:latin typeface="Courier New"/>
                <a:cs typeface="Courier New"/>
              </a:rPr>
              <a:t> </a:t>
            </a:r>
            <a:r>
              <a:rPr sz="1200" spc="-20" dirty="0">
                <a:latin typeface="Palatino Linotype"/>
                <a:cs typeface="Palatino Linotype"/>
              </a:rPr>
              <a:t>«</a:t>
            </a:r>
            <a:r>
              <a:rPr sz="1200" spc="-20" dirty="0">
                <a:latin typeface="Courier New"/>
                <a:cs typeface="Courier New"/>
              </a:rPr>
              <a:t>горячей</a:t>
            </a:r>
            <a:r>
              <a:rPr sz="1200" spc="-409" dirty="0">
                <a:latin typeface="Courier New"/>
                <a:cs typeface="Courier New"/>
              </a:rPr>
              <a:t> </a:t>
            </a:r>
            <a:r>
              <a:rPr sz="1200" spc="30" dirty="0">
                <a:latin typeface="Courier New"/>
                <a:cs typeface="Courier New"/>
              </a:rPr>
              <a:t>линии</a:t>
            </a:r>
            <a:r>
              <a:rPr sz="1200" spc="30" dirty="0">
                <a:latin typeface="Palatino Linotype"/>
                <a:cs typeface="Palatino Linotype"/>
              </a:rPr>
              <a:t>»:</a:t>
            </a:r>
            <a:r>
              <a:rPr sz="1200" spc="-5" dirty="0">
                <a:latin typeface="Palatino Linotype"/>
                <a:cs typeface="Palatino Linotype"/>
              </a:rPr>
              <a:t> </a:t>
            </a:r>
            <a:r>
              <a:rPr sz="1200" b="1" spc="30" dirty="0">
                <a:latin typeface="Arial"/>
                <a:cs typeface="Arial"/>
              </a:rPr>
              <a:t>8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(4852)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20" dirty="0">
                <a:latin typeface="Arial"/>
                <a:cs typeface="Arial"/>
              </a:rPr>
              <a:t>59-44-78,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13088" y="5743181"/>
            <a:ext cx="456251" cy="4740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2" y="0"/>
            <a:ext cx="576943" cy="808417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889500" y="273050"/>
            <a:ext cx="5019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5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ИНФОРМАЦИОННЫЕ РЕСУРСЫ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AutoShape 6" descr="https://im0-tub-ru.yandex.net/i?id=ea83b5b14d87a23f930061d44b110422&amp;n=33&amp;h=215&amp;w=143"/>
          <p:cNvSpPr>
            <a:spLocks noChangeAspect="1" noChangeArrowheads="1"/>
          </p:cNvSpPr>
          <p:nvPr/>
        </p:nvSpPr>
        <p:spPr bwMode="auto">
          <a:xfrm>
            <a:off x="167942" y="-159174"/>
            <a:ext cx="329028" cy="335846"/>
          </a:xfrm>
          <a:prstGeom prst="rect">
            <a:avLst/>
          </a:prstGeom>
          <a:noFill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744" name="AutoShape 8" descr="https://im0-tub-ru.yandex.net/i?id=ea83b5b14d87a23f930061d44b110422&amp;n=33&amp;h=215&amp;w=143"/>
          <p:cNvSpPr>
            <a:spLocks noChangeAspect="1" noChangeArrowheads="1"/>
          </p:cNvSpPr>
          <p:nvPr/>
        </p:nvSpPr>
        <p:spPr bwMode="auto">
          <a:xfrm>
            <a:off x="167942" y="-159174"/>
            <a:ext cx="329028" cy="335846"/>
          </a:xfrm>
          <a:prstGeom prst="rect">
            <a:avLst/>
          </a:prstGeom>
          <a:noFill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746" name="AutoShape 10" descr="https://im0-tub-ru.yandex.net/i?id=ea83b5b14d87a23f930061d44b110422&amp;n=33&amp;h=215&amp;w=143"/>
          <p:cNvSpPr>
            <a:spLocks noChangeAspect="1" noChangeArrowheads="1"/>
          </p:cNvSpPr>
          <p:nvPr/>
        </p:nvSpPr>
        <p:spPr bwMode="auto">
          <a:xfrm>
            <a:off x="167942" y="-159174"/>
            <a:ext cx="329028" cy="335846"/>
          </a:xfrm>
          <a:prstGeom prst="rect">
            <a:avLst/>
          </a:prstGeom>
          <a:noFill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-20420" y="1239301"/>
            <a:ext cx="1071382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" y="40236"/>
            <a:ext cx="636477" cy="114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65100" y="1339850"/>
            <a:ext cx="3008201" cy="98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916"/>
              </a:lnSpc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914354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Отсрочка платежей за аренду недвижимости</a:t>
            </a:r>
          </a:p>
          <a:p>
            <a:pPr algn="ctr">
              <a:lnSpc>
                <a:spcPts val="1916"/>
              </a:lnSpc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916"/>
              </a:lnSpc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5100" y="2559050"/>
            <a:ext cx="3084401" cy="639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defTabSz="914354">
              <a:lnSpc>
                <a:spcPts val="1916"/>
              </a:lnSpc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Защита от банкротства</a:t>
            </a:r>
          </a:p>
        </p:txBody>
      </p:sp>
      <p:sp>
        <p:nvSpPr>
          <p:cNvPr id="29" name="Прямоугольник 35"/>
          <p:cNvSpPr>
            <a:spLocks noChangeArrowheads="1"/>
          </p:cNvSpPr>
          <p:nvPr/>
        </p:nvSpPr>
        <p:spPr bwMode="auto">
          <a:xfrm>
            <a:off x="3505552" y="1239301"/>
            <a:ext cx="7170994" cy="134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796" tIns="58398" rIns="116796" bIns="58398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marL="0" indent="0" defTabSz="914354">
              <a:buNone/>
            </a:pPr>
            <a:r>
              <a:rPr lang="ru-RU" sz="1600" dirty="0">
                <a:latin typeface="Arial Narrow" panose="020B0606020202030204" pitchFamily="34" charset="0"/>
              </a:rPr>
              <a:t>Арендодатель обязан предоставить отсрочку в течение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30 дней </a:t>
            </a:r>
            <a:r>
              <a:rPr lang="ru-RU" sz="1600" dirty="0">
                <a:latin typeface="Arial Narrow" panose="020B0606020202030204" pitchFamily="34" charset="0"/>
              </a:rPr>
              <a:t>с момента обращения арендатора. На период режима повышенной готовности или ЧС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отсрочка полная</a:t>
            </a:r>
            <a:r>
              <a:rPr lang="ru-RU" sz="1600" dirty="0">
                <a:latin typeface="Arial Narrow" panose="020B0606020202030204" pitchFamily="34" charset="0"/>
              </a:rPr>
              <a:t>, далее и до 1 октября -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50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%. </a:t>
            </a:r>
            <a:r>
              <a:rPr lang="ru-RU" sz="1600" b="1" dirty="0" smtClean="0">
                <a:latin typeface="Arial Narrow" panose="020B0606020202030204" pitchFamily="34" charset="0"/>
              </a:rPr>
              <a:t>Для </a:t>
            </a:r>
            <a:r>
              <a:rPr lang="ru-RU" sz="1600" b="1" dirty="0">
                <a:latin typeface="Arial Narrow" panose="020B0606020202030204" pitchFamily="34" charset="0"/>
              </a:rPr>
              <a:t>арендаторов публичного имущества предусмотрены дополнительные меры поддержки.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0" indent="0">
              <a:lnSpc>
                <a:spcPts val="1916"/>
              </a:lnSpc>
              <a:spcBef>
                <a:spcPct val="0"/>
              </a:spcBef>
              <a:buNone/>
              <a:defRPr/>
            </a:pPr>
            <a:endParaRPr lang="ru-RU" altLang="ru-RU" sz="1700" b="1" dirty="0">
              <a:solidFill>
                <a:schemeClr val="bg2">
                  <a:lumMod val="10000"/>
                </a:schemeClr>
              </a:solidFill>
              <a:latin typeface="Etelka Text Pro" pitchFamily="50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5100" y="3335780"/>
            <a:ext cx="3086724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defTabSz="914354">
              <a:lnSpc>
                <a:spcPts val="1916"/>
              </a:lnSpc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Льготный кредит по ставке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354">
              <a:lnSpc>
                <a:spcPts val="1916"/>
              </a:lnSpc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65100" y="5614038"/>
            <a:ext cx="3086724" cy="11360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defTabSz="914354">
              <a:lnSpc>
                <a:spcPts val="1916"/>
              </a:lnSpc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Льготный кредит на выплату зарплат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15497" y="2503533"/>
            <a:ext cx="53467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До октября кредиторы не могут подавать заявления о банкротстве вашей организации.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41700" y="3443501"/>
            <a:ext cx="7098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Кредит будут выдавать с 1 июня по 1 ноября для покрытия любых документально подтвержденных расходов, в том числе выплату зарплаты. В базовый период и период наблюдения процентная ставка составит не более 2%, в период погашения применяется стандартная ставка банка.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При соблюдении определенных условий и сохранении численности работников на уровне не менее 90% весь долг по кредиту спишут полностью. При сохранении численности работников на уровне не менее 80% - наполовину.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4100" y="5683250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Срок - не более 12 месяцев. Сумма рассчитывается, исходя из МРОТ (с учетом взносов, а также районных коэффициентов и надбавок), и зависит от числа работников. Ставка первые 6 месяцев - 0%, потом 3,5-4%.</a:t>
            </a:r>
          </a:p>
          <a:p>
            <a:r>
              <a:rPr lang="ru-RU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620674" y="387816"/>
            <a:ext cx="6933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631" marR="6252" lvl="0" algn="ctr">
              <a:spcBef>
                <a:spcPts val="714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МЕРЫ ПОДДЕРЖКИ ИСКЛЮЧИТЕЛЬНО ДЛЯ ПОСТРАДАВШИХ ОТРАСЛЕЙ 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82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7900" y="1062969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доходы снизились более чем на 10% или были другие основания, можно рассчитывать на индивидуальную отсрочку и рассрочку. Для этого надо подать заявление до 1 декабря. Максимальный срок отсрочки - 1 год, рассрочки - 5 лет.</a:t>
            </a:r>
          </a:p>
          <a:p>
            <a:endParaRPr lang="ru-RU" sz="12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11141" r="1811" b="27538"/>
          <a:stretch/>
        </p:blipFill>
        <p:spPr>
          <a:xfrm>
            <a:off x="165100" y="2711450"/>
            <a:ext cx="7359276" cy="3868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82" y="-3746"/>
            <a:ext cx="576943" cy="80841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30394" y="191036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МЕРЫ ПОДДЕРЖКИ ИСКЛЮЧИТЕЛЬНО ДЛЯ ПОСТРАДАВШИХ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ОТРАСЛЕЙ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1300" y="3549650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НОВЫЙ СЕРВИС ФНС</a:t>
            </a: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dirty="0" smtClean="0"/>
              <a:t>СПИСОК МЕР </a:t>
            </a:r>
          </a:p>
          <a:p>
            <a:r>
              <a:rPr lang="ru-RU" dirty="0" smtClean="0"/>
              <a:t>ПОДДЕРЖКИ ПО НАЛОГАМ ПО ИНН КОМПАНИЙ (ИП)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4182" y="1026961"/>
            <a:ext cx="3228441" cy="11360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Отсрочка и рассрочка по налогам и взносам</a:t>
            </a:r>
          </a:p>
        </p:txBody>
      </p:sp>
    </p:spTree>
    <p:extLst>
      <p:ext uri="{BB962C8B-B14F-4D97-AF65-F5344CB8AC3E}">
        <p14:creationId xmlns:p14="http://schemas.microsoft.com/office/powerpoint/2010/main" val="36914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AutoShape 6" descr="https://im0-tub-ru.yandex.net/i?id=ea83b5b14d87a23f930061d44b110422&amp;n=33&amp;h=215&amp;w=143"/>
          <p:cNvSpPr>
            <a:spLocks noChangeAspect="1" noChangeArrowheads="1"/>
          </p:cNvSpPr>
          <p:nvPr/>
        </p:nvSpPr>
        <p:spPr bwMode="auto">
          <a:xfrm>
            <a:off x="167942" y="-159174"/>
            <a:ext cx="329028" cy="335846"/>
          </a:xfrm>
          <a:prstGeom prst="rect">
            <a:avLst/>
          </a:prstGeom>
          <a:noFill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744" name="AutoShape 8" descr="https://im0-tub-ru.yandex.net/i?id=ea83b5b14d87a23f930061d44b110422&amp;n=33&amp;h=215&amp;w=143"/>
          <p:cNvSpPr>
            <a:spLocks noChangeAspect="1" noChangeArrowheads="1"/>
          </p:cNvSpPr>
          <p:nvPr/>
        </p:nvSpPr>
        <p:spPr bwMode="auto">
          <a:xfrm>
            <a:off x="167942" y="-159174"/>
            <a:ext cx="329028" cy="335846"/>
          </a:xfrm>
          <a:prstGeom prst="rect">
            <a:avLst/>
          </a:prstGeom>
          <a:noFill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746" name="AutoShape 10" descr="https://im0-tub-ru.yandex.net/i?id=ea83b5b14d87a23f930061d44b110422&amp;n=33&amp;h=215&amp;w=143"/>
          <p:cNvSpPr>
            <a:spLocks noChangeAspect="1" noChangeArrowheads="1"/>
          </p:cNvSpPr>
          <p:nvPr/>
        </p:nvSpPr>
        <p:spPr bwMode="auto">
          <a:xfrm>
            <a:off x="167942" y="-159174"/>
            <a:ext cx="329028" cy="335846"/>
          </a:xfrm>
          <a:prstGeom prst="rect">
            <a:avLst/>
          </a:prstGeom>
          <a:noFill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-20420" y="1239301"/>
            <a:ext cx="1071382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" y="40236"/>
            <a:ext cx="636477" cy="114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34"/>
          <p:cNvSpPr txBox="1">
            <a:spLocks noChangeArrowheads="1"/>
          </p:cNvSpPr>
          <p:nvPr/>
        </p:nvSpPr>
        <p:spPr bwMode="auto">
          <a:xfrm>
            <a:off x="828611" y="325737"/>
            <a:ext cx="3520942" cy="6293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6076" tIns="83039" rIns="166076" bIns="8303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defTabSz="995225">
              <a:lnSpc>
                <a:spcPts val="1772"/>
              </a:lnSpc>
              <a:spcBef>
                <a:spcPct val="0"/>
              </a:spcBef>
              <a:buNone/>
              <a:defRPr/>
            </a:pPr>
            <a:r>
              <a:rPr lang="ru-RU" altLang="ru-RU" sz="1800" b="1" dirty="0">
                <a:solidFill>
                  <a:schemeClr val="bg2">
                    <a:lumMod val="10000"/>
                  </a:schemeClr>
                </a:solidFill>
                <a:latin typeface="Etelka Text Pro" pitchFamily="50" charset="0"/>
                <a:cs typeface="Times New Roman" pitchFamily="18" charset="0"/>
              </a:rPr>
              <a:t>Правительство</a:t>
            </a:r>
          </a:p>
          <a:p>
            <a:pPr defTabSz="995225">
              <a:lnSpc>
                <a:spcPts val="1772"/>
              </a:lnSpc>
              <a:spcBef>
                <a:spcPct val="0"/>
              </a:spcBef>
              <a:buNone/>
              <a:defRPr/>
            </a:pPr>
            <a:r>
              <a:rPr lang="ru-RU" altLang="ru-RU" sz="1800" b="1" dirty="0">
                <a:solidFill>
                  <a:schemeClr val="bg2">
                    <a:lumMod val="10000"/>
                  </a:schemeClr>
                </a:solidFill>
                <a:latin typeface="Etelka Text Pro" pitchFamily="50" charset="0"/>
                <a:cs typeface="Times New Roman" pitchFamily="18" charset="0"/>
              </a:rPr>
              <a:t>Ярославской области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5100" y="1343377"/>
            <a:ext cx="3084401" cy="8346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916"/>
              </a:lnSpc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Перенос сроков сдачи отчетности по налогам и взносам</a:t>
            </a:r>
          </a:p>
          <a:p>
            <a:pPr algn="ctr">
              <a:lnSpc>
                <a:spcPts val="1916"/>
              </a:lnSpc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916"/>
              </a:lnSpc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5100" y="2406650"/>
            <a:ext cx="3084401" cy="7923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Экономия на авансовых платежах по налогу на прибыль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5100" y="3329981"/>
            <a:ext cx="3089046" cy="1057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Сокращение проверок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65100" y="4540250"/>
            <a:ext cx="3089046" cy="11360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Продление сроков действия разрешительных документов –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спецмера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для торговли и общепита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94100" y="2482850"/>
            <a:ext cx="6760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Можно перейти на ежемесячные авансы по фактической прибыли. При доходах не более 25 млн руб. в квартал можно платить только квартальные авансы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5061" y="3473450"/>
            <a:ext cx="7098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itchFamily="34" charset="0"/>
                <a:cs typeface="Segoe UI Semibold" pitchFamily="34" charset="0"/>
              </a:rPr>
              <a:t>До конца года практически не будет плановых и внеплановых проверок по Закону о защите прав </a:t>
            </a:r>
            <a:r>
              <a:rPr lang="ru-RU" sz="1600" dirty="0" err="1">
                <a:latin typeface="Arial Narrow" pitchFamily="34" charset="0"/>
                <a:cs typeface="Segoe UI Semibold" pitchFamily="34" charset="0"/>
              </a:rPr>
              <a:t>юрлиц</a:t>
            </a:r>
            <a:r>
              <a:rPr lang="ru-RU" sz="1600" dirty="0">
                <a:latin typeface="Arial Narrow" pitchFamily="34" charset="0"/>
                <a:cs typeface="Segoe UI Semibold" pitchFamily="34" charset="0"/>
              </a:rPr>
              <a:t> и ИП. </a:t>
            </a:r>
          </a:p>
          <a:p>
            <a:r>
              <a:rPr lang="ru-RU" sz="1600" dirty="0">
                <a:latin typeface="Arial Narrow" pitchFamily="34" charset="0"/>
                <a:cs typeface="Segoe UI Semibold" pitchFamily="34" charset="0"/>
              </a:rPr>
              <a:t>До конца мая существенно ограничена контрольная деятельность налоговой.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0300" y="4692650"/>
            <a:ext cx="53467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На год </a:t>
            </a:r>
            <a:r>
              <a:rPr lang="ru-RU" sz="1600" dirty="0">
                <a:latin typeface="Arial Narrow" pitchFamily="34" charset="0"/>
                <a:cs typeface="Segoe UI Semibold" pitchFamily="34" charset="0"/>
              </a:rPr>
              <a:t>продлили действие многих документов, в </a:t>
            </a:r>
            <a:r>
              <a:rPr lang="ru-RU" sz="1600" dirty="0" err="1">
                <a:latin typeface="Arial Narrow" pitchFamily="34" charset="0"/>
                <a:cs typeface="Segoe UI Semibold" pitchFamily="34" charset="0"/>
              </a:rPr>
              <a:t>т.ч</a:t>
            </a:r>
            <a:r>
              <a:rPr lang="ru-RU" sz="1600" dirty="0">
                <a:latin typeface="Arial Narrow" pitchFamily="34" charset="0"/>
                <a:cs typeface="Segoe UI Semibold" pitchFamily="34" charset="0"/>
              </a:rPr>
              <a:t>. лицензий на продажу алкоголя </a:t>
            </a:r>
            <a:r>
              <a:rPr lang="ru-RU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75100" y="456573"/>
            <a:ext cx="6933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ДЛЯ ВСЕХ ОТРАСЛЕЙ, ВКЛЮЧАЯ ПОСТРАДАВШИЕ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3374" y="1343377"/>
            <a:ext cx="6792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Срок сдачи большинства отчетов, которые нужно представлять в марте - мае, продлен на три месяца. Например, 6-НДФЛ за I квартал можно сдать не позднее 30 июля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5911850"/>
            <a:ext cx="3089046" cy="11360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Списание неустоек по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госконтрактам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4100" y="5988050"/>
            <a:ext cx="6891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Неустойки полностью спишут, если контракт сорвался из-за </a:t>
            </a:r>
            <a:r>
              <a:rPr lang="ru-RU" sz="1600" dirty="0" err="1">
                <a:latin typeface="Arial Narrow" panose="020B0606020202030204" pitchFamily="34" charset="0"/>
                <a:cs typeface="Segoe UI Semibold" pitchFamily="34" charset="0"/>
              </a:rPr>
              <a:t>коронавируса</a:t>
            </a:r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. По исполненным контрактам неустойку спишут полностью, если она не превышает 5% цены контракта, или частично, если сумма неустойки не больше 20% цены контракта.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4097895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AutoShape 6" descr="https://im0-tub-ru.yandex.net/i?id=ea83b5b14d87a23f930061d44b110422&amp;n=33&amp;h=215&amp;w=143"/>
          <p:cNvSpPr>
            <a:spLocks noChangeAspect="1" noChangeArrowheads="1"/>
          </p:cNvSpPr>
          <p:nvPr/>
        </p:nvSpPr>
        <p:spPr bwMode="auto">
          <a:xfrm>
            <a:off x="167942" y="-159174"/>
            <a:ext cx="329028" cy="335846"/>
          </a:xfrm>
          <a:prstGeom prst="rect">
            <a:avLst/>
          </a:prstGeom>
          <a:noFill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744" name="AutoShape 8" descr="https://im0-tub-ru.yandex.net/i?id=ea83b5b14d87a23f930061d44b110422&amp;n=33&amp;h=215&amp;w=143"/>
          <p:cNvSpPr>
            <a:spLocks noChangeAspect="1" noChangeArrowheads="1"/>
          </p:cNvSpPr>
          <p:nvPr/>
        </p:nvSpPr>
        <p:spPr bwMode="auto">
          <a:xfrm>
            <a:off x="167942" y="-159174"/>
            <a:ext cx="329028" cy="335846"/>
          </a:xfrm>
          <a:prstGeom prst="rect">
            <a:avLst/>
          </a:prstGeom>
          <a:noFill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746" name="AutoShape 10" descr="https://im0-tub-ru.yandex.net/i?id=ea83b5b14d87a23f930061d44b110422&amp;n=33&amp;h=215&amp;w=143"/>
          <p:cNvSpPr>
            <a:spLocks noChangeAspect="1" noChangeArrowheads="1"/>
          </p:cNvSpPr>
          <p:nvPr/>
        </p:nvSpPr>
        <p:spPr bwMode="auto">
          <a:xfrm>
            <a:off x="167942" y="-159174"/>
            <a:ext cx="329028" cy="335846"/>
          </a:xfrm>
          <a:prstGeom prst="rect">
            <a:avLst/>
          </a:prstGeom>
          <a:noFill/>
        </p:spPr>
        <p:txBody>
          <a:bodyPr vert="horz" wrap="square" lIns="99522" tIns="49761" rIns="99522" bIns="49761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-20420" y="1239301"/>
            <a:ext cx="1071382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" y="40236"/>
            <a:ext cx="636477" cy="114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65100" y="1343377"/>
            <a:ext cx="3084401" cy="1368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916"/>
              </a:lnSpc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Увеличение авансов по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госконтрактам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ts val="1916"/>
              </a:lnSpc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5100" y="3033017"/>
            <a:ext cx="3116077" cy="18882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Снижение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эквайринговых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комиссий при онлайн-оплате товаров и услуг –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спецмера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для розничной торговли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41300" y="5226050"/>
            <a:ext cx="3078116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Перенос на полгода вступления в силу требования об обязательной предустановке отечественного софта –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спецмера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для розничной торговли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75100" y="456573"/>
            <a:ext cx="6933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ДЛЯ ВСЕХ ОТРАСЛЕЙ, ВКЛЮЧАЯ ПОСТРАДАВШИЕ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5316" y="1343377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Максимальный размер аванса по контрактам для федеральных нужд увеличен с 30% до 50% (если больший размер аванса не установлен НПА). Увеличение частично коснулось и иных контрактов.</a:t>
            </a:r>
          </a:p>
          <a:p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Если в уже заключенном контракте аванс предусмотрен в меньшем размере, его можно увеличить по соглашению сторон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2688" y="3125039"/>
            <a:ext cx="7010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Максимальное значение комиссии с 15 апреля по 30 сентября ограничивается на уровне 1%.</a:t>
            </a:r>
          </a:p>
          <a:p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На кого распространяется: торгово-сервисные предприятия, продающие в розницу продукты питания, товары медицинского назначения, одежду, товары повседневного спроса.</a:t>
            </a:r>
          </a:p>
          <a:p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Для бытовой техники, электроники и средств связи установлен лимит в 20 тыс. руб</a:t>
            </a:r>
            <a:r>
              <a:rPr lang="ru-RU" sz="1600" dirty="0" smtClean="0">
                <a:latin typeface="Arial Narrow" panose="020B0606020202030204" pitchFamily="34" charset="0"/>
                <a:cs typeface="Segoe UI Semibold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  <a:cs typeface="Segoe UI Semibol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2688" y="5308709"/>
            <a:ext cx="7064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С 1 июля 2020 года на 1 января 2021 года сдвинуто вступление в силу закона, обязывающего </a:t>
            </a:r>
            <a:r>
              <a:rPr lang="ru-RU" sz="1600" dirty="0" err="1">
                <a:latin typeface="Arial Narrow" panose="020B0606020202030204" pitchFamily="34" charset="0"/>
                <a:cs typeface="Segoe UI Semibold" pitchFamily="34" charset="0"/>
              </a:rPr>
              <a:t>предустанавливать</a:t>
            </a:r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 российское ПО на отдельные товары, перечень которых определяет </a:t>
            </a:r>
            <a:r>
              <a:rPr lang="ru-RU" sz="1600" dirty="0" smtClean="0">
                <a:latin typeface="Arial Narrow" panose="020B0606020202030204" pitchFamily="34" charset="0"/>
                <a:cs typeface="Segoe UI Semibold" pitchFamily="34" charset="0"/>
              </a:rPr>
              <a:t>Правительство РФ. </a:t>
            </a:r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По словам авторов закона, речь идет о смартфонах, компьютерах, телевизорах с функцией "смарт-ТВ".</a:t>
            </a:r>
          </a:p>
          <a:p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Документ</a:t>
            </a:r>
          </a:p>
          <a:p>
            <a:r>
              <a:rPr lang="ru-RU" sz="1600" dirty="0">
                <a:latin typeface="Arial Narrow" panose="020B0606020202030204" pitchFamily="34" charset="0"/>
                <a:cs typeface="Segoe UI Semibold" pitchFamily="34" charset="0"/>
              </a:rPr>
              <a:t>Федеральный закон от 01.04.2020 N 98-ФЗ «О внесении изменения в статью 4 закона российской федерации "о защите прав потребителей"</a:t>
            </a:r>
          </a:p>
        </p:txBody>
      </p:sp>
    </p:spTree>
    <p:extLst>
      <p:ext uri="{BB962C8B-B14F-4D97-AF65-F5344CB8AC3E}">
        <p14:creationId xmlns:p14="http://schemas.microsoft.com/office/powerpoint/2010/main" val="2598532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9280" y="2228843"/>
            <a:ext cx="98968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1) отсрочка и рассрочка по налогам и взносам;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2) безвозмездная </a:t>
            </a:r>
            <a:r>
              <a:rPr lang="ru-RU" sz="1600" dirty="0" err="1" smtClean="0">
                <a:latin typeface="Arial Narrow" panose="020B0606020202030204" pitchFamily="34" charset="0"/>
              </a:rPr>
              <a:t>финпомощь</a:t>
            </a:r>
            <a:r>
              <a:rPr lang="ru-RU" sz="1600" dirty="0" smtClean="0">
                <a:latin typeface="Arial Narrow" panose="020B0606020202030204" pitchFamily="34" charset="0"/>
              </a:rPr>
              <a:t> из бюджета;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3) отсрочка по Закону о кредитных каникулах;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4) отсрочка по кредитам по госпрограмме.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82" y="-3746"/>
            <a:ext cx="576943" cy="80841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518604" y="191036"/>
            <a:ext cx="570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ДОПОЛНИТЕЛЬНЫЕ МЕРЫ ДЛЯ ПОСТРАДАВШЕГО МАЛОГО И СРЕДНЕГО БИЗНЕСА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3259" y="1111250"/>
            <a:ext cx="10315041" cy="98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Перечень мер специально для МСП из пострадавших отраслей выглядит так: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3258" y="3321050"/>
            <a:ext cx="10315042" cy="98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Дополнительные меры для системообразующих организаций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9828" y="4540250"/>
            <a:ext cx="9440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</a:rPr>
              <a:t>Актуализируемый список системообразующих организаций (https://data.economy.gov.ru/).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41300" y="6292850"/>
            <a:ext cx="1027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Кредит </a:t>
            </a:r>
            <a:r>
              <a:rPr lang="ru-RU" sz="1600" dirty="0">
                <a:latin typeface="Arial Narrow" panose="020B0606020202030204" pitchFamily="34" charset="0"/>
              </a:rPr>
              <a:t>выдается на срок до 12 месяцев по ставке не более 5%. Максимальная сумма кредита - 3 млрд руб., но не более среднемесячной выручки, уменьшенной на среднемесячные амортизационные отчисления и чистую прибыль.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4473" y="5116021"/>
            <a:ext cx="10315042" cy="987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lvl="0" algn="ctr">
              <a:lnSpc>
                <a:spcPts val="1916"/>
              </a:lnSpc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Льготные кредиты на пополнение оборотных средств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27396"/>
              </p:ext>
            </p:extLst>
          </p:nvPr>
        </p:nvGraphicFramePr>
        <p:xfrm>
          <a:off x="730656" y="1961078"/>
          <a:ext cx="7031585" cy="1525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5637"/>
                <a:gridCol w="2313939"/>
                <a:gridCol w="2112009"/>
              </a:tblGrid>
              <a:tr h="25501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Микропредпри</a:t>
                      </a:r>
                      <a:r>
                        <a:rPr lang="ru-RU" sz="1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ятия</a:t>
                      </a:r>
                      <a:r>
                        <a:rPr sz="1150" spc="-405" dirty="0" smtClean="0">
                          <a:solidFill>
                            <a:srgbClr val="4F80BC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endParaRPr lang="en-US" sz="1150" spc="-405" dirty="0" smtClean="0">
                        <a:solidFill>
                          <a:srgbClr val="4F80BC"/>
                        </a:solidFill>
                        <a:latin typeface="Courier New"/>
                        <a:cs typeface="Courier New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kern="1200" spc="5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(</a:t>
                      </a:r>
                      <a:r>
                        <a:rPr sz="1600" kern="1200" spc="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в т.ч ИП)</a:t>
                      </a: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kern="1200" spc="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Не более 15 человек</a:t>
                      </a: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kern="1200" spc="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Не более 120 млн. руб.</a:t>
                      </a:r>
                    </a:p>
                  </a:txBody>
                  <a:tcPr marL="0" marR="0" marT="12700" marB="0"/>
                </a:tc>
              </a:tr>
              <a:tr h="26741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Малые</a:t>
                      </a:r>
                      <a:r>
                        <a:rPr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предприятия</a:t>
                      </a:r>
                      <a:endParaRPr lang="en-US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sz="1150" spc="-35" dirty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sz="1600" kern="1200" spc="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в т.ч ИП)</a:t>
                      </a: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kern="1200" spc="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Не более 100 человек</a:t>
                      </a: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kern="1200" spc="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Не более 800 млн. руб.</a:t>
                      </a:r>
                    </a:p>
                  </a:txBody>
                  <a:tcPr marL="0" marR="0" marT="24765" marB="0"/>
                </a:tc>
              </a:tr>
              <a:tr h="25509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Средние</a:t>
                      </a:r>
                      <a:r>
                        <a:rPr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предприятия</a:t>
                      </a:r>
                      <a:endParaRPr lang="en-US" sz="1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sz="1150" spc="-35" dirty="0">
                          <a:latin typeface="Palatino Linotype"/>
                          <a:cs typeface="Palatino Linotype"/>
                        </a:rPr>
                        <a:t>(</a:t>
                      </a:r>
                      <a:r>
                        <a:rPr sz="1600" kern="1200" spc="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в т.ч ИП)</a:t>
                      </a: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kern="1200" spc="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Не более 250 человек</a:t>
                      </a: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kern="1200" spc="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Не </a:t>
                      </a:r>
                      <a:r>
                        <a:rPr sz="1600" kern="1200" spc="5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более</a:t>
                      </a:r>
                      <a:r>
                        <a:rPr sz="1600" kern="1200" spc="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 </a:t>
                      </a:r>
                      <a:r>
                        <a:rPr lang="ru-RU" sz="1600" kern="1200" spc="5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   </a:t>
                      </a:r>
                      <a:r>
                        <a:rPr sz="1600" kern="1200" spc="5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2 </a:t>
                      </a:r>
                      <a:r>
                        <a:rPr sz="1600" kern="1200" spc="5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Courier New"/>
                        </a:rPr>
                        <a:t>млрд. руб.</a:t>
                      </a:r>
                    </a:p>
                  </a:txBody>
                  <a:tcPr marL="0" marR="0" marT="24765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432759" y="1961078"/>
            <a:ext cx="1948180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Минимум 51% уставного  капитала ООО должно  принадлежать физлицам или  организациям — СМП.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Доля организаций,</a:t>
            </a:r>
          </a:p>
          <a:p>
            <a:pPr marL="12700">
              <a:lnSpc>
                <a:spcPct val="100000"/>
              </a:lnSpc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не относящихся к СМП,</a:t>
            </a:r>
          </a:p>
          <a:p>
            <a:pPr marL="12700" marR="124460" algn="just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не должна превышать 49%,  </a:t>
            </a: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доля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государства, регионов  или НКО — 25%.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2300" y="4159250"/>
            <a:ext cx="5257800" cy="20316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 marR="76835">
              <a:lnSpc>
                <a:spcPct val="117900"/>
              </a:lnSpc>
              <a:spcBef>
                <a:spcPts val="95"/>
              </a:spcBef>
            </a:pPr>
            <a:r>
              <a:rPr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Меры поддержки предоставляются субъектам малого и  среднего предпринимательства, включенным в Реестр  субъектов МСП по состоянию </a:t>
            </a:r>
            <a:r>
              <a:rPr sz="1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</a:t>
            </a:r>
            <a:r>
              <a:rPr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01.03.2020</a:t>
            </a:r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98450" marR="5080">
              <a:spcBef>
                <a:spcPts val="195"/>
              </a:spcBef>
            </a:pP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Ведение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реестра осуществляется ФНС на основании  представленных сведений о среднесписочной численности  работников и сведений о доходе, полученном от осуществления  предпринимательской деятельности, за предшествующий  календарный год</a:t>
            </a: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2500" y="4921250"/>
            <a:ext cx="502589" cy="50258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718300" y="6064250"/>
            <a:ext cx="205740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https://rmsp.nalog.ru/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18300" y="4921250"/>
            <a:ext cx="3396945" cy="502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7305" marR="76835">
              <a:lnSpc>
                <a:spcPct val="117900"/>
              </a:lnSpc>
              <a:spcBef>
                <a:spcPts val="95"/>
              </a:spcBef>
            </a:pPr>
            <a:r>
              <a:rPr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Проверить себя в Реестре субъектов МСП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82" y="-3746"/>
            <a:ext cx="576943" cy="808417"/>
          </a:xfrm>
          <a:prstGeom prst="rect">
            <a:avLst/>
          </a:prstGeom>
        </p:spPr>
      </p:pic>
      <p:cxnSp>
        <p:nvCxnSpPr>
          <p:cNvPr id="32" name="Прямая соединительная линия 31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444440" y="191036"/>
            <a:ext cx="5839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3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УСЛОВИЯ ОТНЕСЕНИЯ К СУБЪЕКТАМ МАЛОГО И СРЕДНЕГО ПРЕДПРИНИМАТЕЛЬСТВА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18300" y="5454650"/>
            <a:ext cx="26733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lvl="0">
              <a:spcBef>
                <a:spcPts val="120"/>
              </a:spcBef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На сайте Федеральной налоговой службы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65500" y="1111250"/>
            <a:ext cx="2314041" cy="457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605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Среднесписочная</a:t>
            </a: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численность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79359" y="1111250"/>
            <a:ext cx="2314041" cy="457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605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Структура уставного</a:t>
            </a:r>
          </a:p>
          <a:p>
            <a:pPr algn="ctr">
              <a:lnSpc>
                <a:spcPts val="1605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капитала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80100" y="1111250"/>
            <a:ext cx="2314041" cy="457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605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230" y="230853"/>
            <a:ext cx="6621145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НА ВЫПЛАТУ ЗАРАБОТНОЙ </a:t>
            </a:r>
            <a:r>
              <a:rPr sz="1400" kern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</a:t>
            </a:r>
            <a:r>
              <a:rPr lang="ru-RU" sz="2100" spc="30" dirty="0"/>
              <a:t> 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241300" y="1035050"/>
            <a:ext cx="9982200" cy="17043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84530"/>
            <a:r>
              <a:rPr lang="en-US" sz="1600" spc="5" dirty="0" smtClean="0">
                <a:latin typeface="Arial Narrow" panose="020B0606020202030204" pitchFamily="34" charset="0"/>
                <a:cs typeface="Courier New"/>
              </a:rPr>
              <a:t>                     </a:t>
            </a: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на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lang="en-US"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выплату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 err="1">
                <a:latin typeface="Arial Narrow" panose="020B0606020202030204" pitchFamily="34" charset="0"/>
                <a:cs typeface="Courier New"/>
              </a:rPr>
              <a:t>заработной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платы</a:t>
            </a:r>
            <a:r>
              <a:rPr lang="ru-RU" sz="1600" spc="5" dirty="0" smtClean="0">
                <a:latin typeface="Arial Narrow" panose="020B0606020202030204" pitchFamily="34" charset="0"/>
                <a:cs typeface="Courier New"/>
              </a:rPr>
              <a:t>  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и </a:t>
            </a:r>
            <a:r>
              <a:rPr sz="1600" spc="5" dirty="0" err="1">
                <a:latin typeface="Arial Narrow" panose="020B0606020202030204" pitchFamily="34" charset="0"/>
                <a:cs typeface="Courier New"/>
              </a:rPr>
              <a:t>иные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цели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, </a:t>
            </a:r>
            <a:endParaRPr lang="en-US" sz="1600" spc="5" dirty="0" smtClean="0">
              <a:latin typeface="Arial Narrow" panose="020B0606020202030204" pitchFamily="34" charset="0"/>
              <a:cs typeface="Courier New"/>
            </a:endParaRPr>
          </a:p>
          <a:p>
            <a:pPr marL="12700" marR="684530"/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связанные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с </a:t>
            </a:r>
            <a:r>
              <a:rPr sz="1600" spc="5" dirty="0" err="1">
                <a:latin typeface="Arial Narrow" panose="020B0606020202030204" pitchFamily="34" charset="0"/>
                <a:cs typeface="Courier New"/>
              </a:rPr>
              <a:t>осуществлением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  </a:t>
            </a: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деятельности</a:t>
            </a:r>
            <a:endParaRPr lang="ru-RU" sz="1600" spc="5" dirty="0" smtClean="0">
              <a:latin typeface="Arial Narrow" panose="020B0606020202030204" pitchFamily="34" charset="0"/>
              <a:cs typeface="Courier New"/>
            </a:endParaRPr>
          </a:p>
          <a:p>
            <a:pPr marL="12700" marR="684530"/>
            <a:endParaRPr sz="1600" spc="5" dirty="0">
              <a:latin typeface="Arial Narrow" panose="020B0606020202030204" pitchFamily="34" charset="0"/>
              <a:cs typeface="Courier New"/>
            </a:endParaRPr>
          </a:p>
          <a:p>
            <a:pPr marL="16510">
              <a:lnSpc>
                <a:spcPct val="100000"/>
              </a:lnSpc>
            </a:pPr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2725" algn="l"/>
                <a:tab pos="213995" algn="l"/>
              </a:tabLst>
            </a:pPr>
            <a:r>
              <a:rPr lang="ru-RU" sz="1600" u="sng" spc="5" dirty="0" smtClean="0">
                <a:latin typeface="Arial Narrow" panose="020B0606020202030204" pitchFamily="34" charset="0"/>
                <a:cs typeface="Courier New"/>
              </a:rPr>
              <a:t>Для организаций</a:t>
            </a:r>
            <a:r>
              <a:rPr lang="ru-RU" sz="1600" spc="5" dirty="0" smtClean="0">
                <a:latin typeface="Arial Narrow" panose="020B0606020202030204" pitchFamily="34" charset="0"/>
                <a:cs typeface="Courier New"/>
              </a:rPr>
              <a:t>: 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12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130 руб. х количество работников в марте</a:t>
            </a: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2725" algn="l"/>
                <a:tab pos="213995" algn="l"/>
              </a:tabLst>
            </a:pPr>
            <a:r>
              <a:rPr lang="ru-RU" sz="1600" u="sng" spc="5" dirty="0" smtClean="0">
                <a:latin typeface="Arial Narrow" panose="020B0606020202030204" pitchFamily="34" charset="0"/>
                <a:cs typeface="Courier New"/>
              </a:rPr>
              <a:t>Для ИП: 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12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130 руб. х (количество работников в марте + 1)</a:t>
            </a:r>
          </a:p>
          <a:p>
            <a:pPr marL="213360" indent="-201295">
              <a:lnSpc>
                <a:spcPct val="100000"/>
              </a:lnSpc>
              <a:buFont typeface="Arial"/>
              <a:buChar char="•"/>
              <a:tabLst>
                <a:tab pos="212725" algn="l"/>
                <a:tab pos="213995" algn="l"/>
              </a:tabLst>
            </a:pPr>
            <a:r>
              <a:rPr sz="1600" u="sng" spc="5" dirty="0">
                <a:latin typeface="Arial Narrow" panose="020B0606020202030204" pitchFamily="34" charset="0"/>
                <a:cs typeface="Courier New"/>
              </a:rPr>
              <a:t>для ИП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без работников: 12 130 </a:t>
            </a:r>
            <a:r>
              <a:rPr sz="1600" spc="5" dirty="0" err="1">
                <a:latin typeface="Arial Narrow" panose="020B0606020202030204" pitchFamily="34" charset="0"/>
                <a:cs typeface="Courier New"/>
              </a:rPr>
              <a:t>руб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.</a:t>
            </a:r>
            <a:endParaRPr sz="1600" spc="5" dirty="0">
              <a:latin typeface="Arial Narrow" panose="020B0606020202030204" pitchFamily="34" charset="0"/>
              <a:cs typeface="Courier New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42" y="0"/>
            <a:ext cx="576943" cy="808417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0" y="813642"/>
            <a:ext cx="10693400" cy="525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1056888" y="191036"/>
            <a:ext cx="3133439" cy="6226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125444">
              <a:spcBef>
                <a:spcPct val="0"/>
              </a:spcBef>
              <a:buNone/>
              <a:defRPr/>
            </a:pPr>
            <a:r>
              <a:rPr lang="ru-RU" altLang="ru-RU" sz="1723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Правительство</a:t>
            </a:r>
          </a:p>
          <a:p>
            <a:pPr defTabSz="1125444">
              <a:spcBef>
                <a:spcPct val="0"/>
              </a:spcBef>
              <a:buNone/>
              <a:defRPr/>
            </a:pPr>
            <a:r>
              <a:rPr lang="ru-RU" altLang="ru-RU" sz="1723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Ярославской области </a:t>
            </a:r>
          </a:p>
        </p:txBody>
      </p:sp>
      <p:sp>
        <p:nvSpPr>
          <p:cNvPr id="17" name="object 4"/>
          <p:cNvSpPr txBox="1"/>
          <p:nvPr/>
        </p:nvSpPr>
        <p:spPr>
          <a:xfrm>
            <a:off x="241300" y="2940050"/>
            <a:ext cx="5638800" cy="39074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endParaRPr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17475" indent="-105410">
              <a:lnSpc>
                <a:spcPct val="100000"/>
              </a:lnSpc>
              <a:buFont typeface="Arial"/>
              <a:buChar char="•"/>
              <a:tabLst>
                <a:tab pos="118110" algn="l"/>
              </a:tabLst>
            </a:pP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для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видов деятельности (ОКВЭД), относящихся к наиболее пострадавшим отраслям</a:t>
            </a:r>
          </a:p>
          <a:p>
            <a:pPr marL="12700" marR="1193165">
              <a:lnSpc>
                <a:spcPct val="102299"/>
              </a:lnSpc>
              <a:spcBef>
                <a:spcPts val="700"/>
              </a:spcBef>
              <a:buFont typeface="Arial"/>
              <a:buChar char="•"/>
              <a:tabLst>
                <a:tab pos="121920" algn="l"/>
              </a:tabLst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по состоянию на 1 марта 2020 года </a:t>
            </a:r>
            <a:r>
              <a:rPr sz="1600" spc="5" dirty="0" err="1">
                <a:latin typeface="Arial Narrow" panose="020B0606020202030204" pitchFamily="34" charset="0"/>
                <a:cs typeface="Courier New"/>
              </a:rPr>
              <a:t>отсутствует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 err="1" smtClean="0">
                <a:latin typeface="Arial Narrow" panose="020B0606020202030204" pitchFamily="34" charset="0"/>
                <a:cs typeface="Courier New"/>
              </a:rPr>
              <a:t>недоимка</a:t>
            </a:r>
            <a:r>
              <a:rPr sz="1600" spc="5" dirty="0" smtClean="0">
                <a:latin typeface="Arial Narrow" panose="020B0606020202030204" pitchFamily="34" charset="0"/>
                <a:cs typeface="Courier New"/>
              </a:rPr>
              <a:t> </a:t>
            </a:r>
            <a:r>
              <a:rPr sz="1600" spc="5" dirty="0">
                <a:latin typeface="Arial Narrow" panose="020B0606020202030204" pitchFamily="34" charset="0"/>
                <a:cs typeface="Courier New"/>
              </a:rPr>
              <a:t>по налогам и страховым взносам, в  совокупности превышающая 3 000 руб. Погасить недоимку можно до подачи заявления о  предоставлении субсидии</a:t>
            </a:r>
          </a:p>
          <a:p>
            <a:pPr marL="12700" marR="920750" algn="just">
              <a:lnSpc>
                <a:spcPct val="102299"/>
              </a:lnSpc>
              <a:spcBef>
                <a:spcPts val="705"/>
              </a:spcBef>
              <a:buFont typeface="Arial"/>
              <a:buChar char="•"/>
              <a:tabLst>
                <a:tab pos="118110" algn="l"/>
              </a:tabLst>
            </a:pPr>
            <a:r>
              <a:rPr sz="1600" spc="5" dirty="0">
                <a:latin typeface="Arial Narrow" panose="020B0606020202030204" pitchFamily="34" charset="0"/>
                <a:cs typeface="Courier New"/>
              </a:rPr>
              <a:t>количество работников в месяце, за который выплачивается субсидия, составляет не менее 90%  количества работников в марте 2020 г. или снижено не более чем на 1 человека по отношению к  количеству работников в марте 2020 г.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00" dirty="0">
              <a:latin typeface="Arial Narrow" panose="020B0606020202030204" pitchFamily="34" charset="0"/>
              <a:cs typeface="Palatino Linotype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56300" y="3778250"/>
            <a:ext cx="4114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905" lvl="1" indent="-201295">
              <a:spcBef>
                <a:spcPts val="285"/>
              </a:spcBef>
              <a:buFont typeface="Arial"/>
              <a:buChar char="•"/>
              <a:tabLst>
                <a:tab pos="382905" algn="l"/>
                <a:tab pos="38354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в электронной форме по ТКС или через личный кабинет налогоплательщика - ЮЛ или ИП на сайте ФНС</a:t>
            </a:r>
          </a:p>
          <a:p>
            <a:pPr marL="382905" lvl="0">
              <a:spcBef>
                <a:spcPts val="35"/>
              </a:spcBef>
            </a:pPr>
            <a:r>
              <a:rPr lang="ru-RU" sz="1600" spc="5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  <a:hlinkClick r:id="rId3"/>
              </a:rPr>
              <a:t>www.nalog.ru</a:t>
            </a:r>
            <a:endParaRPr lang="ru-RU" sz="1600" spc="5" dirty="0" smtClean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  <a:p>
            <a:pPr marL="382905" lvl="1" indent="-201295">
              <a:spcBef>
                <a:spcPts val="385"/>
              </a:spcBef>
              <a:buFont typeface="Arial"/>
              <a:buChar char="•"/>
              <a:tabLst>
                <a:tab pos="382905" algn="l"/>
                <a:tab pos="383540" algn="l"/>
              </a:tabLst>
            </a:pPr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по почте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51500" y="1949450"/>
            <a:ext cx="41148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 lvl="0" algn="just">
              <a:spcBef>
                <a:spcPts val="5"/>
              </a:spcBef>
            </a:pPr>
            <a:r>
              <a:rPr lang="ru-RU" sz="14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Количество работников определяется ФНС на основании данных, полученных из ПФР из  отчетности по форме «Сведения о застрахованных лицах»</a:t>
            </a:r>
            <a:endParaRPr lang="ru-RU" sz="1400" spc="5" dirty="0">
              <a:solidFill>
                <a:prstClr val="black"/>
              </a:solidFill>
              <a:latin typeface="Arial Narrow" panose="020B0606020202030204" pitchFamily="34" charset="0"/>
              <a:cs typeface="Courier New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2100" y="958850"/>
            <a:ext cx="26733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510" lvl="0"/>
            <a:r>
              <a:rPr lang="ru-RU" sz="1600" spc="5" dirty="0" smtClean="0">
                <a:solidFill>
                  <a:prstClr val="black"/>
                </a:solidFill>
                <a:latin typeface="Arial Narrow" panose="020B0606020202030204" pitchFamily="34" charset="0"/>
                <a:cs typeface="Courier New"/>
              </a:rPr>
              <a:t>за апрель, май 2020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5100" y="958850"/>
            <a:ext cx="9144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84900" y="3397250"/>
            <a:ext cx="31242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12700" lvl="0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подачи заявления: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5100" y="2787650"/>
            <a:ext cx="2209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5100" y="1644650"/>
            <a:ext cx="2209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ts val="1916"/>
              </a:lnSpc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Размер субсидии:</a:t>
            </a:r>
          </a:p>
          <a:p>
            <a:pPr algn="ctr">
              <a:lnSpc>
                <a:spcPts val="1916"/>
              </a:lnSpc>
              <a:defRPr/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03900" y="958850"/>
            <a:ext cx="9144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6796" tIns="58398" rIns="116796" bIns="58398" anchor="ctr"/>
          <a:lstStyle/>
          <a:p>
            <a:pPr algn="ctr">
              <a:lnSpc>
                <a:spcPts val="1916"/>
              </a:lnSpc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93900" y="652145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885">
              <a:lnSpc>
                <a:spcPct val="100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апрель </a:t>
            </a:r>
            <a:r>
              <a:rPr lang="ru-RU" spc="5" dirty="0" smtClean="0">
                <a:latin typeface="Arial Narrow" panose="020B0606020202030204" pitchFamily="34" charset="0"/>
                <a:cs typeface="Courier New"/>
              </a:rPr>
              <a:t>заявление подается в ИФНС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мая до 1 июня 2020 г.</a:t>
            </a:r>
          </a:p>
          <a:p>
            <a:pPr marL="222885">
              <a:lnSpc>
                <a:spcPct val="100000"/>
              </a:lnSpc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май </a:t>
            </a:r>
            <a:r>
              <a:rPr lang="ru-RU" spc="5" dirty="0" smtClean="0">
                <a:latin typeface="Arial Narrow" panose="020B0606020202030204" pitchFamily="34" charset="0"/>
                <a:cs typeface="Courier New"/>
              </a:rPr>
              <a:t>заявление подается в ИФНС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июня до 1 июля 2020 г.</a:t>
            </a:r>
          </a:p>
        </p:txBody>
      </p:sp>
      <p:pic>
        <p:nvPicPr>
          <p:cNvPr id="24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9100" y="6597650"/>
            <a:ext cx="508822" cy="4883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3483</Words>
  <Application>Microsoft Office PowerPoint</Application>
  <PresentationFormat>Произвольный</PresentationFormat>
  <Paragraphs>457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Courier New</vt:lpstr>
      <vt:lpstr>Etelka Text Pro</vt:lpstr>
      <vt:lpstr>Wingdings</vt:lpstr>
      <vt:lpstr>Segoe UI Semibold</vt:lpstr>
      <vt:lpstr>Palatino Linotype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СУБСИДИЯ НА ВЫПЛАТУ ЗАРАБОТНОЙ ПЛАТЫ </vt:lpstr>
      <vt:lpstr>НАЛОГИ. СТРАХОВЫЕ ВЗНОСЫ. ПРОДЛЕНИЕ СРОКОВ УПЛАТЫ НАЛОГОВ* для малого и среднего бизнеса наиболее пострадавших отраслей и СОНКО</vt:lpstr>
      <vt:lpstr>ПРОДЛЕНИЕ СРОКОВ УПЛАТЫ, СНИЖЕНИЕ  СТРАХОВЫХ ВЗНОСОВ</vt:lpstr>
      <vt:lpstr>ОТСРОЧКИ (РАССРОЧКИ) ПО УПЛАТЕ НАЛОГОВ, АВАНСОВЫХ ПЛАТЕЖЕЙ ПО НАЛОГАМ И СТРАХОВЫХ ВЗНОСОВ*</vt:lpstr>
      <vt:lpstr>ОСВОБОЖДЕНИЕ ОТ УПЛАТЫ НАЛОГОВ И СТРАХОВЫХ ВЗНОСОВ* для малого и среднего бизнеса наиболее пострадавших отраслей и СОНКО</vt:lpstr>
      <vt:lpstr>ОТСРОЧКИ (РАССРОЧКИ) ПО УПЛАТЕ НАЛОГОВ, АВАНСОВЫХ ПЛАТЕЖЕЙ ПО НАЛОГАМ И СТРАХОВЫХ ВЗНОСОВ*</vt:lpstr>
      <vt:lpstr>ПРОДЛЕНИЕ СРОКА ПРЕДОСТАВЛЕНИЯ ОТЧЕТНОСТИ* для всех налогоплательщиков</vt:lpstr>
      <vt:lpstr>НАЛОГОВЫЕ САНКЦИИ*</vt:lpstr>
      <vt:lpstr>Презентация PowerPoint</vt:lpstr>
      <vt:lpstr>Презентация PowerPoint</vt:lpstr>
      <vt:lpstr>Презентация PowerPoint</vt:lpstr>
      <vt:lpstr>СОКРАЩЕНИЕ РАСХОДОВ НА АРЕНДНЫЕ ПЛАТЕЖИ*</vt:lpstr>
      <vt:lpstr> ЗАЙМЫ ИЗ ФОНДА  РАЗВИТИЯ ПРОМЫШЛЕННОСТИ И  АГРОПРОМЫШЛЕННОГО КОМПЛЕКСА ЯРОСЛАВСКОЙ ОБЛАСТИ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 БИЗНЕСА</dc:title>
  <dc:creator>Завьялова Екатерина Евгеньевна</dc:creator>
  <cp:lastModifiedBy>Завьялова Екатерина Евгеньевна</cp:lastModifiedBy>
  <cp:revision>79</cp:revision>
  <dcterms:created xsi:type="dcterms:W3CDTF">2020-05-22T21:54:49Z</dcterms:created>
  <dcterms:modified xsi:type="dcterms:W3CDTF">2020-05-28T11:26:54Z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2020-05-26T00:00:00Z</vt:filetime>
  </property>
  <property fmtid="{D5CDD505-2E9C-101B-9397-08002B2CF9AE}" pid="3" name="LastSaved">
    <vt:filetime>2020-05-22T00:00:00Z</vt:filetime>
  </property>
</Properties>
</file>