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6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7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289" r:id="rId5"/>
    <p:sldId id="286" r:id="rId6"/>
    <p:sldId id="312" r:id="rId7"/>
    <p:sldId id="292" r:id="rId8"/>
    <p:sldId id="299" r:id="rId9"/>
    <p:sldId id="300" r:id="rId10"/>
    <p:sldId id="287" r:id="rId11"/>
    <p:sldId id="317" r:id="rId12"/>
    <p:sldId id="318" r:id="rId13"/>
    <p:sldId id="319" r:id="rId14"/>
    <p:sldId id="294" r:id="rId15"/>
    <p:sldId id="298" r:id="rId16"/>
    <p:sldId id="315" r:id="rId17"/>
    <p:sldId id="316" r:id="rId18"/>
    <p:sldId id="296" r:id="rId19"/>
    <p:sldId id="301" r:id="rId20"/>
    <p:sldId id="309" r:id="rId21"/>
    <p:sldId id="307" r:id="rId22"/>
    <p:sldId id="320" r:id="rId23"/>
    <p:sldId id="308" r:id="rId24"/>
    <p:sldId id="297" r:id="rId25"/>
    <p:sldId id="295" r:id="rId26"/>
    <p:sldId id="302" r:id="rId27"/>
    <p:sldId id="305" r:id="rId28"/>
    <p:sldId id="310" r:id="rId29"/>
    <p:sldId id="306" r:id="rId30"/>
    <p:sldId id="303" r:id="rId31"/>
    <p:sldId id="311" r:id="rId32"/>
    <p:sldId id="313" r:id="rId33"/>
    <p:sldId id="314" r:id="rId34"/>
    <p:sldId id="288" r:id="rId35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13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Автор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5E09"/>
    <a:srgbClr val="FF3300"/>
    <a:srgbClr val="EE865C"/>
    <a:srgbClr val="0090A2"/>
    <a:srgbClr val="40404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52" autoAdjust="0"/>
    <p:restoredTop sz="81243" autoAdjust="0"/>
  </p:normalViewPr>
  <p:slideViewPr>
    <p:cSldViewPr snapToGrid="0">
      <p:cViewPr varScale="1">
        <p:scale>
          <a:sx n="94" d="100"/>
          <a:sy n="94" d="100"/>
        </p:scale>
        <p:origin x="1224" y="120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4" d="100"/>
          <a:sy n="74" d="100"/>
        </p:scale>
        <p:origin x="332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8C1-46BF-8440-AEFD0DA39D91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8C1-46BF-8440-AEFD0DA39D91}"/>
              </c:ext>
            </c:extLst>
          </c:dPt>
          <c:cat>
            <c:strRef>
              <c:f>Лист1!$A$2:$A$3</c:f>
              <c:strCache>
                <c:ptCount val="2"/>
                <c:pt idx="0">
                  <c:v>1 кв.</c:v>
                </c:pt>
                <c:pt idx="1">
                  <c:v>2 кв.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2.9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8C1-46BF-8440-AEFD0DA39D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64E-4D58-81DC-2B1385B5A2BF}"/>
              </c:ext>
            </c:extLst>
          </c:dPt>
          <c:dPt>
            <c:idx val="1"/>
            <c:bubble3D val="0"/>
            <c:spPr>
              <a:solidFill>
                <a:schemeClr val="accent5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64E-4D58-81DC-2B1385B5A2BF}"/>
              </c:ext>
            </c:extLst>
          </c:dPt>
          <c:cat>
            <c:strRef>
              <c:f>Лист1!$A$2:$A$3</c:f>
              <c:strCache>
                <c:ptCount val="2"/>
                <c:pt idx="0">
                  <c:v>1 кв.</c:v>
                </c:pt>
                <c:pt idx="1">
                  <c:v>2 кв.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43.5</c:v>
                </c:pt>
                <c:pt idx="1">
                  <c:v>56.5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64E-4D58-81DC-2B1385B5A2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8C1-46BF-8440-AEFD0DA39D91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8C1-46BF-8440-AEFD0DA39D91}"/>
              </c:ext>
            </c:extLst>
          </c:dPt>
          <c:cat>
            <c:strRef>
              <c:f>Лист1!$A$2:$A$3</c:f>
              <c:strCache>
                <c:ptCount val="2"/>
                <c:pt idx="0">
                  <c:v>1 кв.</c:v>
                </c:pt>
                <c:pt idx="1">
                  <c:v>2 кв.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2.4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8C1-46BF-8440-AEFD0DA39D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21449486993663"/>
          <c:y val="0.10228313444306891"/>
          <c:w val="0.65793248817656924"/>
          <c:h val="0.8392693601608917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74-451F-922D-5036AF7DB1A6}"/>
              </c:ext>
            </c:extLst>
          </c:dPt>
          <c:dPt>
            <c:idx val="1"/>
            <c:bubble3D val="0"/>
            <c:spPr>
              <a:solidFill>
                <a:schemeClr val="accent5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74-451F-922D-5036AF7DB1A6}"/>
              </c:ext>
            </c:extLst>
          </c:dPt>
          <c:cat>
            <c:strRef>
              <c:f>Лист1!$A$2:$A$3</c:f>
              <c:strCache>
                <c:ptCount val="2"/>
                <c:pt idx="0">
                  <c:v>1 кв.</c:v>
                </c:pt>
                <c:pt idx="1">
                  <c:v>2 кв.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</c:v>
                </c:pt>
                <c:pt idx="1">
                  <c:v>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974-451F-922D-5036AF7DB1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74-451F-922D-5036AF7DB1A6}"/>
              </c:ext>
            </c:extLst>
          </c:dPt>
          <c:dPt>
            <c:idx val="1"/>
            <c:bubble3D val="0"/>
            <c:spPr>
              <a:solidFill>
                <a:schemeClr val="accent5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74-451F-922D-5036AF7DB1A6}"/>
              </c:ext>
            </c:extLst>
          </c:dPt>
          <c:cat>
            <c:strRef>
              <c:f>Лист1!$A$2:$A$3</c:f>
              <c:strCache>
                <c:ptCount val="2"/>
                <c:pt idx="0">
                  <c:v>1 кв.</c:v>
                </c:pt>
                <c:pt idx="1">
                  <c:v>2 кв.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</c:v>
                </c:pt>
                <c:pt idx="1">
                  <c:v>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974-451F-922D-5036AF7DB1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74-451F-922D-5036AF7DB1A6}"/>
              </c:ext>
            </c:extLst>
          </c:dPt>
          <c:dPt>
            <c:idx val="1"/>
            <c:bubble3D val="0"/>
            <c:spPr>
              <a:solidFill>
                <a:schemeClr val="accent5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74-451F-922D-5036AF7DB1A6}"/>
              </c:ext>
            </c:extLst>
          </c:dPt>
          <c:cat>
            <c:strRef>
              <c:f>Лист1!$A$2:$A$3</c:f>
              <c:strCache>
                <c:ptCount val="2"/>
                <c:pt idx="0">
                  <c:v>1 кв.</c:v>
                </c:pt>
                <c:pt idx="1">
                  <c:v>2 кв.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</c:v>
                </c:pt>
                <c:pt idx="1">
                  <c:v>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974-451F-922D-5036AF7DB1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833503024836282"/>
          <c:y val="4.5373374607878009E-3"/>
          <c:w val="0.59200035440630561"/>
          <c:h val="0.9954626625392122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42E-4A67-ABB7-DD78A2E787CE}"/>
              </c:ext>
            </c:extLst>
          </c:dPt>
          <c:dPt>
            <c:idx val="1"/>
            <c:bubble3D val="0"/>
            <c:spPr>
              <a:solidFill>
                <a:schemeClr val="accent5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42E-4A67-ABB7-DD78A2E787CE}"/>
              </c:ext>
            </c:extLst>
          </c:dPt>
          <c:cat>
            <c:strRef>
              <c:f>Лист1!$A$2:$A$3</c:f>
              <c:strCache>
                <c:ptCount val="2"/>
                <c:pt idx="0">
                  <c:v>1 кв.</c:v>
                </c:pt>
                <c:pt idx="1">
                  <c:v>2 кв.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2.9</c:v>
                </c:pt>
                <c:pt idx="1">
                  <c:v>66.3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42E-4A67-ABB7-DD78A2E787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2"/>
        <c:holeSize val="71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055052568629206"/>
          <c:y val="0.14841933104891811"/>
          <c:w val="0.54002479527453884"/>
          <c:h val="0.8281460377328316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19B-4A14-9400-6B387354EC86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19B-4A14-9400-6B387354EC8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19B-4A14-9400-6B387354EC86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19B-4A14-9400-6B387354EC86}"/>
              </c:ext>
            </c:extLst>
          </c:dPt>
          <c:cat>
            <c:strRef>
              <c:f>Sheet1!$A$2:$A$5</c:f>
              <c:strCache>
                <c:ptCount val="2"/>
                <c:pt idx="0">
                  <c:v>1 кв.</c:v>
                </c:pt>
                <c:pt idx="1">
                  <c:v>2 кв.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67</c:v>
                </c:pt>
                <c:pt idx="1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19B-4A14-9400-6B387354EC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055052568629206"/>
          <c:y val="0.14841933104891811"/>
          <c:w val="0.54002479527453884"/>
          <c:h val="0.8281460377328316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19B-4A14-9400-6B387354EC86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19B-4A14-9400-6B387354EC8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19B-4A14-9400-6B387354EC86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19B-4A14-9400-6B387354EC86}"/>
              </c:ext>
            </c:extLst>
          </c:dPt>
          <c:cat>
            <c:strRef>
              <c:f>Sheet1!$A$2:$A$5</c:f>
              <c:strCache>
                <c:ptCount val="2"/>
                <c:pt idx="0">
                  <c:v>1 кв.</c:v>
                </c:pt>
                <c:pt idx="1">
                  <c:v>2 кв.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67</c:v>
                </c:pt>
                <c:pt idx="1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19B-4A14-9400-6B387354EC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055052568629206"/>
          <c:y val="0.14841933104891811"/>
          <c:w val="0.54002479527453884"/>
          <c:h val="0.8281460377328316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19B-4A14-9400-6B387354EC86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19B-4A14-9400-6B387354EC8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19B-4A14-9400-6B387354EC86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19B-4A14-9400-6B387354EC86}"/>
              </c:ext>
            </c:extLst>
          </c:dPt>
          <c:cat>
            <c:strRef>
              <c:f>Sheet1!$A$2:$A$5</c:f>
              <c:strCache>
                <c:ptCount val="2"/>
                <c:pt idx="0">
                  <c:v>1 кв.</c:v>
                </c:pt>
                <c:pt idx="1">
                  <c:v>2 кв.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67</c:v>
                </c:pt>
                <c:pt idx="1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19B-4A14-9400-6B387354EC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5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6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42F7A84F-E231-42BE-A9F8-B5131853C8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BCB813BC-9E49-4ABB-A3C3-CEE0885B02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2EACF8C-B28E-42BC-A6E3-C25D0EE10BAE}" type="datetime1">
              <a:rPr lang="ru-RU" smtClean="0"/>
              <a:t>20.05.2020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7ADFF29-9BE4-4CDF-A198-BBEE303F0EB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xmlns="" id="{60D4AFC6-5A97-4417-A16A-485E5801A6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FA8C659-3DDB-48CB-A056-6A658A161B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76770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10608AC-6909-4137-93CB-49E5C0AB9080}" type="datetime1">
              <a:rPr lang="ru-RU" smtClean="0"/>
              <a:t>20.05.2020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A004F4-F240-48F9-8AE1-486585C7F0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48810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CA004F4-F240-48F9-8AE1-486585C7F00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8534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CA004F4-F240-48F9-8AE1-486585C7F00D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21764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CA004F4-F240-48F9-8AE1-486585C7F00D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84848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CA004F4-F240-48F9-8AE1-486585C7F00D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73497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CA004F4-F240-48F9-8AE1-486585C7F00D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95948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CA004F4-F240-48F9-8AE1-486585C7F00D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71027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CA004F4-F240-48F9-8AE1-486585C7F00D}" type="slidenum">
              <a:rPr lang="ru-RU" smtClean="0"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07699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CA004F4-F240-48F9-8AE1-486585C7F00D}" type="slidenum">
              <a:rPr lang="ru-RU" smtClean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06238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CA004F4-F240-48F9-8AE1-486585C7F00D}" type="slidenum">
              <a:rPr lang="ru-RU" smtClean="0"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55980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CA004F4-F240-48F9-8AE1-486585C7F00D}" type="slidenum">
              <a:rPr lang="ru-RU" smtClean="0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41146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CA004F4-F240-48F9-8AE1-486585C7F00D}" type="slidenum">
              <a:rPr lang="ru-RU" smtClean="0"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3032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CA004F4-F240-48F9-8AE1-486585C7F00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0890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CA004F4-F240-48F9-8AE1-486585C7F00D}" type="slidenum">
              <a:rPr lang="ru-RU" smtClean="0"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57793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CA004F4-F240-48F9-8AE1-486585C7F00D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744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CA004F4-F240-48F9-8AE1-486585C7F00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5381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CA004F4-F240-48F9-8AE1-486585C7F00D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392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CA004F4-F240-48F9-8AE1-486585C7F00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0649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CA004F4-F240-48F9-8AE1-486585C7F00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784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CA004F4-F240-48F9-8AE1-486585C7F00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510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CA004F4-F240-48F9-8AE1-486585C7F00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541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CA004F4-F240-48F9-8AE1-486585C7F00D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838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7797D165-49B0-44FF-A267-367F5A6EE3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39514"/>
            <a:ext cx="9144000" cy="2128049"/>
          </a:xfrm>
        </p:spPr>
        <p:txBody>
          <a:bodyPr rtlCol="0" anchor="b"/>
          <a:lstStyle>
            <a:lvl1pPr algn="ctr">
              <a:lnSpc>
                <a:spcPct val="125000"/>
              </a:lnSpc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xmlns="" id="{56B52800-74D6-4A78-AC9B-8E737A1A3B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21162"/>
            <a:ext cx="9144000" cy="882001"/>
          </a:xfrm>
          <a:solidFill>
            <a:schemeClr val="accent2">
              <a:alpha val="90000"/>
            </a:schemeClr>
          </a:solidFill>
        </p:spPr>
        <p:txBody>
          <a:bodyPr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1" kern="1200" spc="65" dirty="0">
                <a:solidFill>
                  <a:schemeClr val="accent1"/>
                </a:solidFill>
                <a:latin typeface="+mn-lt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8B91F7B-C4AF-4FC6-A6BE-657DEF6D5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F8B4BA3-48A5-40E2-B110-0C21878151EC}" type="datetime1">
              <a:rPr lang="ru-RU" noProof="0" smtClean="0"/>
              <a:t>20.05.2020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BED32F8-B0C7-4332-B0A5-BC19DD8C4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xmlns="" id="{B0030946-D0C7-4F78-94B0-427DAA6D5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EE24B5-652C-4DB5-B7C3-B5BBEC1280B1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18950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Шесть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>
            <a:extLst>
              <a:ext uri="{FF2B5EF4-FFF2-40B4-BE49-F238E27FC236}">
                <a16:creationId xmlns:a16="http://schemas.microsoft.com/office/drawing/2014/main" xmlns="" id="{37202246-9B90-4CE1-AAF1-3328E51AE0A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18" name="Объект 2">
            <a:extLst>
              <a:ext uri="{FF2B5EF4-FFF2-40B4-BE49-F238E27FC236}">
                <a16:creationId xmlns:a16="http://schemas.microsoft.com/office/drawing/2014/main" xmlns="" id="{843DF42B-5E6A-409A-A205-0B59AE5FBD98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530301" y="1690689"/>
            <a:ext cx="3148965" cy="1922438"/>
          </a:xfrm>
        </p:spPr>
        <p:txBody>
          <a:bodyPr rtlCol="0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7" name="Объект 2">
            <a:extLst>
              <a:ext uri="{FF2B5EF4-FFF2-40B4-BE49-F238E27FC236}">
                <a16:creationId xmlns:a16="http://schemas.microsoft.com/office/drawing/2014/main" xmlns="" id="{9C7A202D-9C81-48E9-AC0B-E4DDE20AE14F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888689" y="1702826"/>
            <a:ext cx="3148965" cy="1922438"/>
          </a:xfrm>
        </p:spPr>
        <p:txBody>
          <a:bodyPr rtlCol="0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E60EB58-EF7E-435A-8B07-B5BCF3AF1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EE24B5-652C-4DB5-B7C3-B5BBEC1280B1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E7F76098-6FA1-470A-BEF4-E4B0AC75E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B647ABC-6745-43B6-8A64-6E191BD65CA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337076" y="1702826"/>
            <a:ext cx="3148965" cy="1922438"/>
          </a:xfrm>
        </p:spPr>
        <p:txBody>
          <a:bodyPr rtlCol="0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7F57DE0-C032-4FCC-9006-09C2C328A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D289565-84A9-407D-8508-F344B9B61FF2}" type="datetime1">
              <a:rPr lang="ru-RU" noProof="0" smtClean="0"/>
              <a:t>20.05.2020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0C776CB-2819-4488-9012-A6EA22079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5" name="Объект 2">
            <a:extLst>
              <a:ext uri="{FF2B5EF4-FFF2-40B4-BE49-F238E27FC236}">
                <a16:creationId xmlns:a16="http://schemas.microsoft.com/office/drawing/2014/main" xmlns="" id="{70506441-775A-4D93-ADE3-695C86D6699F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8530301" y="3849456"/>
            <a:ext cx="3148965" cy="1922438"/>
          </a:xfrm>
        </p:spPr>
        <p:txBody>
          <a:bodyPr rtlCol="0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6" name="Объект 2">
            <a:extLst>
              <a:ext uri="{FF2B5EF4-FFF2-40B4-BE49-F238E27FC236}">
                <a16:creationId xmlns:a16="http://schemas.microsoft.com/office/drawing/2014/main" xmlns="" id="{FA00A08C-FA2D-44B5-9451-63F193A3E7B3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4888689" y="3849456"/>
            <a:ext cx="3148965" cy="1922438"/>
          </a:xfrm>
        </p:spPr>
        <p:txBody>
          <a:bodyPr rtlCol="0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7" name="Объект 2">
            <a:extLst>
              <a:ext uri="{FF2B5EF4-FFF2-40B4-BE49-F238E27FC236}">
                <a16:creationId xmlns:a16="http://schemas.microsoft.com/office/drawing/2014/main" xmlns="" id="{6A8F9540-8D26-4ADA-88E6-B9A742232C2D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1337076" y="3849456"/>
            <a:ext cx="3148965" cy="1922438"/>
          </a:xfrm>
        </p:spPr>
        <p:txBody>
          <a:bodyPr rtlCol="0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9" name="Рисунок 28">
            <a:extLst>
              <a:ext uri="{FF2B5EF4-FFF2-40B4-BE49-F238E27FC236}">
                <a16:creationId xmlns:a16="http://schemas.microsoft.com/office/drawing/2014/main" xmlns="" id="{3D7801BA-80A8-4F2C-90C8-155E6210A85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47634" y="1679576"/>
            <a:ext cx="376237" cy="376237"/>
          </a:xfrm>
        </p:spPr>
        <p:txBody>
          <a:bodyPr rtlCol="0">
            <a:normAutofit/>
          </a:bodyPr>
          <a:lstStyle>
            <a:lvl1pPr marL="0" indent="0" algn="ctr">
              <a:buNone/>
              <a:defRPr sz="4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0" name="Рисунок 28">
            <a:extLst>
              <a:ext uri="{FF2B5EF4-FFF2-40B4-BE49-F238E27FC236}">
                <a16:creationId xmlns:a16="http://schemas.microsoft.com/office/drawing/2014/main" xmlns="" id="{99C7ED62-8CE2-417B-9E03-DB47D419110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499246" y="1679576"/>
            <a:ext cx="376237" cy="376237"/>
          </a:xfrm>
        </p:spPr>
        <p:txBody>
          <a:bodyPr rtlCol="0">
            <a:normAutofit/>
          </a:bodyPr>
          <a:lstStyle>
            <a:lvl1pPr marL="0" indent="0" algn="ctr">
              <a:buNone/>
              <a:defRPr sz="4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1" name="Рисунок 28">
            <a:extLst>
              <a:ext uri="{FF2B5EF4-FFF2-40B4-BE49-F238E27FC236}">
                <a16:creationId xmlns:a16="http://schemas.microsoft.com/office/drawing/2014/main" xmlns="" id="{96383197-4013-4D5E-BF47-64BD2386A4D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126282" y="1679576"/>
            <a:ext cx="376237" cy="376237"/>
          </a:xfrm>
        </p:spPr>
        <p:txBody>
          <a:bodyPr rtlCol="0">
            <a:normAutofit/>
          </a:bodyPr>
          <a:lstStyle>
            <a:lvl1pPr marL="0" indent="0" algn="ctr">
              <a:buNone/>
              <a:defRPr sz="4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2" name="Рисунок 28">
            <a:extLst>
              <a:ext uri="{FF2B5EF4-FFF2-40B4-BE49-F238E27FC236}">
                <a16:creationId xmlns:a16="http://schemas.microsoft.com/office/drawing/2014/main" xmlns="" id="{B2568099-B430-4F70-A248-1840860FFEE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47634" y="3792079"/>
            <a:ext cx="376237" cy="376237"/>
          </a:xfrm>
        </p:spPr>
        <p:txBody>
          <a:bodyPr rtlCol="0">
            <a:normAutofit/>
          </a:bodyPr>
          <a:lstStyle>
            <a:lvl1pPr marL="0" indent="0" algn="ctr">
              <a:buNone/>
              <a:defRPr sz="4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3" name="Рисунок 28">
            <a:extLst>
              <a:ext uri="{FF2B5EF4-FFF2-40B4-BE49-F238E27FC236}">
                <a16:creationId xmlns:a16="http://schemas.microsoft.com/office/drawing/2014/main" xmlns="" id="{82A0F640-3653-4074-BEAA-B09FF6E0B391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499246" y="3792079"/>
            <a:ext cx="376237" cy="376237"/>
          </a:xfrm>
        </p:spPr>
        <p:txBody>
          <a:bodyPr rtlCol="0">
            <a:normAutofit/>
          </a:bodyPr>
          <a:lstStyle>
            <a:lvl1pPr marL="0" indent="0" algn="ctr">
              <a:buNone/>
              <a:defRPr sz="4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4" name="Рисунок 28">
            <a:extLst>
              <a:ext uri="{FF2B5EF4-FFF2-40B4-BE49-F238E27FC236}">
                <a16:creationId xmlns:a16="http://schemas.microsoft.com/office/drawing/2014/main" xmlns="" id="{1723BD4F-261F-418F-B763-09039D2CA7B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126282" y="3792079"/>
            <a:ext cx="376237" cy="376237"/>
          </a:xfrm>
        </p:spPr>
        <p:txBody>
          <a:bodyPr rtlCol="0">
            <a:normAutofit/>
          </a:bodyPr>
          <a:lstStyle>
            <a:lvl1pPr marL="0" indent="0" algn="ctr">
              <a:buNone/>
              <a:defRPr sz="400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266710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20211141-A77D-4E0E-8CAF-4CD3B2799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17EFDE0-5A54-402A-B0C3-6BC0BB739C25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A2825AD-4585-4E37-A076-3D0070C93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12FE28-BDB6-4FC8-B832-C2027EA377F8}" type="datetime1">
              <a:rPr lang="ru-RU" noProof="0" smtClean="0"/>
              <a:t>20.05.2020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12064AD-EDC3-4B13-8CD6-49EB60099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xmlns="" id="{7890FD1E-16F6-49B1-A938-8CE601ED7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EE24B5-652C-4DB5-B7C3-B5BBEC1280B1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2546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0C9FA988-92AD-48D7-890A-AA0540961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AA999FA-A189-41DB-9CFC-D1356C53437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 rtlCol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24D83DC-20E7-4B71-9794-36FC33B1B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5042644-2AE9-465B-840F-95B457D35CDE}" type="datetime1">
              <a:rPr lang="ru-RU" noProof="0" smtClean="0"/>
              <a:t>20.05.2020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4E7D103-1290-4592-B37C-19C9C9DBE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xmlns="" id="{15955B1B-4A5C-42C7-99A5-B8217736F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EE24B5-652C-4DB5-B7C3-B5BBEC1280B1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3320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E60EB58-EF7E-435A-8B07-B5BCF3AF1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EE24B5-652C-4DB5-B7C3-B5BBEC1280B1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E7F76098-6FA1-470A-BEF4-E4B0AC75E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B647ABC-6745-43B6-8A64-6E191BD65CA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4387105-2538-4216-9A7E-445FA092F96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7F57DE0-C032-4FCC-9006-09C2C328A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68C4831-90A2-46F3-A646-3B37EC7102A8}" type="datetime1">
              <a:rPr lang="ru-RU" noProof="0" smtClean="0"/>
              <a:t>20.05.2020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0C776CB-2819-4488-9012-A6EA22079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2503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0EF43C73-1D0F-45F9-A7E4-E9D24EAFD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3B88E76-F6AB-4621-A9A6-20A81C5A3F9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A313FB9-6D6C-4F61-9E7A-76E686D06C2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A93A737-E48B-4909-BE04-F55B58103257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8F9958C-DB5F-444E-ACE8-73F5E0CA67F1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11D097D1-3052-4C1F-B573-CA25FFF6C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2A541EB-7B32-4C7F-A8AA-DF34340EF1CF}" type="datetime1">
              <a:rPr lang="ru-RU" noProof="0" smtClean="0"/>
              <a:t>20.05.2020</a:t>
            </a:fld>
            <a:endParaRPr lang="ru-RU" noProof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F2607AC3-2220-4DDA-A22A-C404538FE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xmlns="" id="{6FD8DEB3-F122-4B42-9E12-F61189B87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EE24B5-652C-4DB5-B7C3-B5BBEC1280B1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3276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7E789EF5-3FD9-4423-A9E8-B67B4E902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030D7191-31B4-440E-A4E9-F412FA558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B1FE61F-5DE4-4572-B72B-FBE60A5A629A}" type="datetime1">
              <a:rPr lang="ru-RU" noProof="0" smtClean="0"/>
              <a:t>20.05.2020</a:t>
            </a:fld>
            <a:endParaRPr lang="ru-RU" noProof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EC85CB6-0880-4BF0-8E98-291E70C71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xmlns="" id="{BE4A5E74-F26F-4C7A-BED1-6EE66C0B3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EE24B5-652C-4DB5-B7C3-B5BBEC1280B1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9190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F655C546-684A-45B9-8890-66DC55DF7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367A13D-1F52-44E5-B961-8DFA700B58E9}" type="datetime1">
              <a:rPr lang="ru-RU" noProof="0" smtClean="0"/>
              <a:t>20.05.2020</a:t>
            </a:fld>
            <a:endParaRPr lang="ru-RU" noProof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543EBDF-D696-42F7-B962-56F5FEE12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xmlns="" id="{6789D77E-1675-4F9D-9113-B274CB0E8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EE24B5-652C-4DB5-B7C3-B5BBEC1280B1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460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D88E9C90-06AB-49B5-9970-F5791DE93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FFB0071-932D-4CA0-92FB-A6E75AC8556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1C8D9F5-8B70-4BDD-9CB5-BBF87CF5535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989DE91-7A80-4682-9D32-2CD41DEFB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46EBAF7-0465-4C6E-9723-6BABC34F803B}" type="datetime1">
              <a:rPr lang="ru-RU" noProof="0" smtClean="0"/>
              <a:t>20.05.2020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B9E2482-2E7D-4868-95A7-4A55B40FE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>
            <a:extLst>
              <a:ext uri="{FF2B5EF4-FFF2-40B4-BE49-F238E27FC236}">
                <a16:creationId xmlns:a16="http://schemas.microsoft.com/office/drawing/2014/main" xmlns="" id="{1F4E84CF-C3E5-4475-84C7-21CBAC064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EE24B5-652C-4DB5-B7C3-B5BBEC1280B1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6262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4690E0AA-5363-4861-AB6B-0E4D34D74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Рисунок 2">
            <a:extLst>
              <a:ext uri="{FF2B5EF4-FFF2-40B4-BE49-F238E27FC236}">
                <a16:creationId xmlns:a16="http://schemas.microsoft.com/office/drawing/2014/main" xmlns="" id="{8D44B7CE-2038-4CCA-AA8A-D03DE5FD956E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A79774D-36EB-4201-B1AC-922DD2E0664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AD1E234-1CB2-41A0-B40D-7E7F160CB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E863A3-BE5F-48BB-A6DB-995079FEF2B2}" type="datetime1">
              <a:rPr lang="ru-RU" noProof="0" smtClean="0"/>
              <a:t>20.05.2020</a:t>
            </a:fld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9FD472E-6334-4051-B4D9-6361A819F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>
            <a:extLst>
              <a:ext uri="{FF2B5EF4-FFF2-40B4-BE49-F238E27FC236}">
                <a16:creationId xmlns:a16="http://schemas.microsoft.com/office/drawing/2014/main" xmlns="" id="{192384B9-6290-4070-B7D1-A105B27F0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2EE24B5-652C-4DB5-B7C3-B5BBEC1280B1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36744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9CEC732-0DE2-456B-92A1-84321C9BD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A816A5B-B156-4DC3-B18E-14F3E59A64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DB0252E-67CD-4B33-849F-7B1449CF27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17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76C61A37-8AAF-44B4-B353-46A88AFC18DB}" type="datetime1">
              <a:rPr lang="ru-RU" noProof="0" smtClean="0"/>
              <a:t>20.05.2020</a:t>
            </a:fld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C620AD2-E3F8-48CB-8B72-B0945DF534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1749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5A5F3BCF-F6FD-4DFF-B0B4-9892C9389344}"/>
              </a:ext>
            </a:extLst>
          </p:cNvPr>
          <p:cNvSpPr/>
          <p:nvPr userDrawn="1"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xmlns="" id="{D15DEFFD-817B-43EC-86F0-34DEA2BA5E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68844" y="6174902"/>
            <a:ext cx="357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i="1">
                <a:solidFill>
                  <a:schemeClr val="tx2">
                    <a:alpha val="70000"/>
                  </a:schemeClr>
                </a:solidFill>
              </a:defRPr>
            </a:lvl1pPr>
          </a:lstStyle>
          <a:p>
            <a:pPr rtl="0"/>
            <a:fld id="{82EE24B5-652C-4DB5-B7C3-B5BBEC1280B1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64101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3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.xml"/><Relationship Id="rId5" Type="http://schemas.openxmlformats.org/officeDocument/2006/relationships/image" Target="../media/image36.png"/><Relationship Id="rId4" Type="http://schemas.openxmlformats.org/officeDocument/2006/relationships/image" Target="../media/image14.png"/><Relationship Id="rId9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g"/><Relationship Id="rId3" Type="http://schemas.openxmlformats.org/officeDocument/2006/relationships/image" Target="../media/image46.jpeg"/><Relationship Id="rId7" Type="http://schemas.openxmlformats.org/officeDocument/2006/relationships/image" Target="../media/image50.jp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55.jpeg"/><Relationship Id="rId4" Type="http://schemas.openxmlformats.org/officeDocument/2006/relationships/image" Target="../media/image5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75.png"/><Relationship Id="rId7" Type="http://schemas.openxmlformats.org/officeDocument/2006/relationships/image" Target="../media/image77.png"/><Relationship Id="rId2" Type="http://schemas.openxmlformats.org/officeDocument/2006/relationships/image" Target="../media/image74.jpeg"/><Relationship Id="rId16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76.png"/><Relationship Id="rId15" Type="http://schemas.openxmlformats.org/officeDocument/2006/relationships/image" Target="../media/image79.png"/><Relationship Id="rId4" Type="http://schemas.openxmlformats.org/officeDocument/2006/relationships/image" Target="../media/image16.svg"/><Relationship Id="rId9" Type="http://schemas.openxmlformats.org/officeDocument/2006/relationships/image" Target="../media/image78.png"/><Relationship Id="rId14" Type="http://schemas.openxmlformats.org/officeDocument/2006/relationships/image" Target="../media/image29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80.jpe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png"/><Relationship Id="rId4" Type="http://schemas.openxmlformats.org/officeDocument/2006/relationships/chart" Target="../charts/chart8.xml"/><Relationship Id="rId9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84.jpeg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15" Type="http://schemas.openxmlformats.org/officeDocument/2006/relationships/image" Target="../media/image37.png"/><Relationship Id="rId4" Type="http://schemas.openxmlformats.org/officeDocument/2006/relationships/image" Target="../media/image85.jpeg"/><Relationship Id="rId14" Type="http://schemas.openxmlformats.org/officeDocument/2006/relationships/image" Target="../media/image29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88.jpg"/><Relationship Id="rId7" Type="http://schemas.openxmlformats.org/officeDocument/2006/relationships/image" Target="../media/image9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90.jpeg"/><Relationship Id="rId4" Type="http://schemas.openxmlformats.org/officeDocument/2006/relationships/image" Target="../media/image89.jpeg"/><Relationship Id="rId9" Type="http://schemas.openxmlformats.org/officeDocument/2006/relationships/image" Target="../media/image78.png"/><Relationship Id="rId14" Type="http://schemas.openxmlformats.org/officeDocument/2006/relationships/image" Target="../media/image29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chart" Target="../charts/chart10.xml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image" Target="../media/image97.jpeg"/><Relationship Id="rId5" Type="http://schemas.openxmlformats.org/officeDocument/2006/relationships/image" Target="../media/image37.png"/><Relationship Id="rId10" Type="http://schemas.openxmlformats.org/officeDocument/2006/relationships/image" Target="../media/image96.png"/><Relationship Id="rId4" Type="http://schemas.openxmlformats.org/officeDocument/2006/relationships/image" Target="../media/image94.jpeg"/><Relationship Id="rId9" Type="http://schemas.openxmlformats.org/officeDocument/2006/relationships/image" Target="../media/image9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png"/><Relationship Id="rId5" Type="http://schemas.openxmlformats.org/officeDocument/2006/relationships/image" Target="../media/image14.png"/><Relationship Id="rId4" Type="http://schemas.openxmlformats.org/officeDocument/2006/relationships/image" Target="../media/image10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9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>
          <a:xfrm>
            <a:off x="-99983" y="-76200"/>
            <a:ext cx="12547621" cy="7094973"/>
          </a:xfrm>
          <a:prstGeom prst="rect">
            <a:avLst/>
          </a:prstGeom>
        </p:spPr>
      </p:pic>
      <p:sp>
        <p:nvSpPr>
          <p:cNvPr id="4" name="объект 3" descr="Люди с документами">
            <a:extLst>
              <a:ext uri="{FF2B5EF4-FFF2-40B4-BE49-F238E27FC236}">
                <a16:creationId xmlns:a16="http://schemas.microsoft.com/office/drawing/2014/main" xmlns="" id="{0CA2E80D-F3EC-4A5F-8E65-56FEA206EE0F}"/>
              </a:ext>
            </a:extLst>
          </p:cNvPr>
          <p:cNvSpPr/>
          <p:nvPr/>
        </p:nvSpPr>
        <p:spPr bwMode="ltGray">
          <a:xfrm>
            <a:off x="-99983" y="-73816"/>
            <a:ext cx="12541203" cy="7558679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endParaRPr lang="ru-RU" b="1" spc="65" dirty="0" smtClean="0">
              <a:solidFill>
                <a:schemeClr val="accent1"/>
              </a:solidFill>
              <a:cs typeface="Arial"/>
            </a:endParaRPr>
          </a:p>
          <a:p>
            <a:endParaRPr lang="ru-RU" b="1" spc="65" dirty="0">
              <a:solidFill>
                <a:schemeClr val="accent1"/>
              </a:solidFill>
              <a:cs typeface="Arial"/>
            </a:endParaRPr>
          </a:p>
          <a:p>
            <a:r>
              <a:rPr lang="ru-RU" b="1" spc="65" dirty="0" smtClean="0">
                <a:solidFill>
                  <a:schemeClr val="accent1"/>
                </a:solidFill>
                <a:cs typeface="Arial"/>
              </a:rPr>
              <a:t>                  </a:t>
            </a:r>
            <a:endParaRPr lang="ru-RU" sz="1400" b="1" spc="65" dirty="0">
              <a:solidFill>
                <a:schemeClr val="accent1"/>
              </a:solidFill>
              <a:cs typeface="Arial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B6C91D-4B22-49F1-9A0B-ABEB9E1F5A26}"/>
              </a:ext>
            </a:extLst>
          </p:cNvPr>
          <p:cNvSpPr>
            <a:spLocks noGrp="1"/>
          </p:cNvSpPr>
          <p:nvPr>
            <p:ph type="ctrTitle"/>
          </p:nvPr>
        </p:nvSpPr>
        <p:spPr bwMode="ltGray">
          <a:xfrm>
            <a:off x="948267" y="2033787"/>
            <a:ext cx="10069689" cy="3343474"/>
          </a:xfrm>
        </p:spPr>
        <p:txBody>
          <a:bodyPr rtlCol="0">
            <a:normAutofit/>
          </a:bodyPr>
          <a:lstStyle/>
          <a:p>
            <a:pPr rtl="0">
              <a:lnSpc>
                <a:spcPct val="125000"/>
              </a:lnSpc>
            </a:pP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 ГЛАВЫ</a:t>
            </a:r>
            <a:r>
              <a:rPr lang="ru-RU" sz="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работе администрации</a:t>
            </a:r>
            <a:r>
              <a:rPr lang="ru-RU" sz="5000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000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год</a:t>
            </a:r>
            <a:endParaRPr lang="ru-RU" sz="4800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352800" y="5487646"/>
            <a:ext cx="5260622" cy="762886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pc="65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ТУТАЕВСКИЙ</a:t>
            </a:r>
            <a:r>
              <a:rPr lang="ru-RU" sz="3600" b="1" spc="65" dirty="0">
                <a:solidFill>
                  <a:schemeClr val="accent1"/>
                </a:solidFill>
                <a:cs typeface="Arial"/>
              </a:rPr>
              <a:t> </a:t>
            </a:r>
            <a:r>
              <a:rPr lang="ru-RU" sz="3600" b="1" spc="65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РАЙОН</a:t>
            </a:r>
          </a:p>
        </p:txBody>
      </p:sp>
      <p:sp>
        <p:nvSpPr>
          <p:cNvPr id="6" name="объект 7" descr="Бежевый прямоугольник">
            <a:extLst>
              <a:ext uri="{FF2B5EF4-FFF2-40B4-BE49-F238E27FC236}">
                <a16:creationId xmlns:a16="http://schemas.microsoft.com/office/drawing/2014/main" xmlns="" id="{B36975AA-C62E-46BE-9382-E2CF56FDF817}"/>
              </a:ext>
            </a:extLst>
          </p:cNvPr>
          <p:cNvSpPr/>
          <p:nvPr/>
        </p:nvSpPr>
        <p:spPr bwMode="white">
          <a:xfrm>
            <a:off x="3188221" y="3473629"/>
            <a:ext cx="5760000" cy="0"/>
          </a:xfrm>
          <a:custGeom>
            <a:avLst/>
            <a:gdLst/>
            <a:ahLst/>
            <a:cxnLst/>
            <a:rect l="l" t="t" r="r" b="b"/>
            <a:pathLst>
              <a:path w="3935729">
                <a:moveTo>
                  <a:pt x="0" y="0"/>
                </a:moveTo>
                <a:lnTo>
                  <a:pt x="3935349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3" y="50324"/>
            <a:ext cx="1057337" cy="13453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объект 7" descr="Бежевый прямоугольник">
            <a:extLst>
              <a:ext uri="{FF2B5EF4-FFF2-40B4-BE49-F238E27FC236}">
                <a16:creationId xmlns:a16="http://schemas.microsoft.com/office/drawing/2014/main" xmlns="" id="{B36975AA-C62E-46BE-9382-E2CF56FDF817}"/>
              </a:ext>
            </a:extLst>
          </p:cNvPr>
          <p:cNvSpPr/>
          <p:nvPr/>
        </p:nvSpPr>
        <p:spPr bwMode="white">
          <a:xfrm>
            <a:off x="3296374" y="4522447"/>
            <a:ext cx="5760000" cy="0"/>
          </a:xfrm>
          <a:custGeom>
            <a:avLst/>
            <a:gdLst/>
            <a:ahLst/>
            <a:cxnLst/>
            <a:rect l="l" t="t" r="r" b="b"/>
            <a:pathLst>
              <a:path w="3935729">
                <a:moveTo>
                  <a:pt x="0" y="0"/>
                </a:moveTo>
                <a:lnTo>
                  <a:pt x="3935349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13" name="Ромб 12">
            <a:extLst>
              <a:ext uri="{FF2B5EF4-FFF2-40B4-BE49-F238E27FC236}">
                <a16:creationId xmlns:a16="http://schemas.microsoft.com/office/drawing/2014/main" xmlns="" id="{1C59176D-59A8-4C02-B448-EE01232FB3E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4679430" y="-725019"/>
            <a:ext cx="2607364" cy="2607364"/>
          </a:xfrm>
          <a:prstGeom prst="diamond">
            <a:avLst/>
          </a:prstGeom>
          <a:noFill/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4" name="Ромб 13">
            <a:extLst>
              <a:ext uri="{FF2B5EF4-FFF2-40B4-BE49-F238E27FC236}">
                <a16:creationId xmlns:a16="http://schemas.microsoft.com/office/drawing/2014/main" xmlns="" id="{A50B1817-3C7F-41BC-8557-7A00C928EE1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4212369" y="-1999527"/>
            <a:ext cx="3541486" cy="3541486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grpSp>
        <p:nvGrpSpPr>
          <p:cNvPr id="15" name="Группа 14" descr="Значок диаграммы. ">
            <a:extLst>
              <a:ext uri="{FF2B5EF4-FFF2-40B4-BE49-F238E27FC236}">
                <a16:creationId xmlns:a16="http://schemas.microsoft.com/office/drawing/2014/main" xmlns="" id="{B95DF07A-CE7E-4D89-9AA0-25F4FFF3B9C7}"/>
              </a:ext>
            </a:extLst>
          </p:cNvPr>
          <p:cNvGrpSpPr/>
          <p:nvPr/>
        </p:nvGrpSpPr>
        <p:grpSpPr>
          <a:xfrm>
            <a:off x="5738133" y="2021622"/>
            <a:ext cx="489958" cy="492680"/>
            <a:chOff x="2025650" y="4786313"/>
            <a:chExt cx="285750" cy="287338"/>
          </a:xfrm>
          <a:solidFill>
            <a:schemeClr val="bg1"/>
          </a:solidFill>
        </p:grpSpPr>
        <p:sp>
          <p:nvSpPr>
            <p:cNvPr id="16" name="Полилиния 565">
              <a:extLst>
                <a:ext uri="{FF2B5EF4-FFF2-40B4-BE49-F238E27FC236}">
                  <a16:creationId xmlns:a16="http://schemas.microsoft.com/office/drawing/2014/main" xmlns="" id="{548FC78B-EF83-4185-A63D-1A5A85640B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25650" y="4786313"/>
              <a:ext cx="285750" cy="287338"/>
            </a:xfrm>
            <a:custGeom>
              <a:avLst/>
              <a:gdLst>
                <a:gd name="T0" fmla="*/ 812 w 903"/>
                <a:gd name="T1" fmla="*/ 500 h 903"/>
                <a:gd name="T2" fmla="*/ 810 w 903"/>
                <a:gd name="T3" fmla="*/ 505 h 903"/>
                <a:gd name="T4" fmla="*/ 806 w 903"/>
                <a:gd name="T5" fmla="*/ 509 h 903"/>
                <a:gd name="T6" fmla="*/ 800 w 903"/>
                <a:gd name="T7" fmla="*/ 511 h 903"/>
                <a:gd name="T8" fmla="*/ 105 w 903"/>
                <a:gd name="T9" fmla="*/ 511 h 903"/>
                <a:gd name="T10" fmla="*/ 99 w 903"/>
                <a:gd name="T11" fmla="*/ 510 h 903"/>
                <a:gd name="T12" fmla="*/ 95 w 903"/>
                <a:gd name="T13" fmla="*/ 507 h 903"/>
                <a:gd name="T14" fmla="*/ 92 w 903"/>
                <a:gd name="T15" fmla="*/ 502 h 903"/>
                <a:gd name="T16" fmla="*/ 90 w 903"/>
                <a:gd name="T17" fmla="*/ 496 h 903"/>
                <a:gd name="T18" fmla="*/ 90 w 903"/>
                <a:gd name="T19" fmla="*/ 105 h 903"/>
                <a:gd name="T20" fmla="*/ 92 w 903"/>
                <a:gd name="T21" fmla="*/ 100 h 903"/>
                <a:gd name="T22" fmla="*/ 95 w 903"/>
                <a:gd name="T23" fmla="*/ 94 h 903"/>
                <a:gd name="T24" fmla="*/ 99 w 903"/>
                <a:gd name="T25" fmla="*/ 91 h 903"/>
                <a:gd name="T26" fmla="*/ 105 w 903"/>
                <a:gd name="T27" fmla="*/ 90 h 903"/>
                <a:gd name="T28" fmla="*/ 800 w 903"/>
                <a:gd name="T29" fmla="*/ 90 h 903"/>
                <a:gd name="T30" fmla="*/ 806 w 903"/>
                <a:gd name="T31" fmla="*/ 92 h 903"/>
                <a:gd name="T32" fmla="*/ 810 w 903"/>
                <a:gd name="T33" fmla="*/ 96 h 903"/>
                <a:gd name="T34" fmla="*/ 812 w 903"/>
                <a:gd name="T35" fmla="*/ 102 h 903"/>
                <a:gd name="T36" fmla="*/ 813 w 903"/>
                <a:gd name="T37" fmla="*/ 496 h 903"/>
                <a:gd name="T38" fmla="*/ 15 w 903"/>
                <a:gd name="T39" fmla="*/ 0 h 903"/>
                <a:gd name="T40" fmla="*/ 9 w 903"/>
                <a:gd name="T41" fmla="*/ 1 h 903"/>
                <a:gd name="T42" fmla="*/ 5 w 903"/>
                <a:gd name="T43" fmla="*/ 4 h 903"/>
                <a:gd name="T44" fmla="*/ 1 w 903"/>
                <a:gd name="T45" fmla="*/ 8 h 903"/>
                <a:gd name="T46" fmla="*/ 0 w 903"/>
                <a:gd name="T47" fmla="*/ 15 h 903"/>
                <a:gd name="T48" fmla="*/ 0 w 903"/>
                <a:gd name="T49" fmla="*/ 590 h 903"/>
                <a:gd name="T50" fmla="*/ 2 w 903"/>
                <a:gd name="T51" fmla="*/ 595 h 903"/>
                <a:gd name="T52" fmla="*/ 7 w 903"/>
                <a:gd name="T53" fmla="*/ 599 h 903"/>
                <a:gd name="T54" fmla="*/ 12 w 903"/>
                <a:gd name="T55" fmla="*/ 602 h 903"/>
                <a:gd name="T56" fmla="*/ 437 w 903"/>
                <a:gd name="T57" fmla="*/ 602 h 903"/>
                <a:gd name="T58" fmla="*/ 260 w 903"/>
                <a:gd name="T59" fmla="*/ 877 h 903"/>
                <a:gd name="T60" fmla="*/ 257 w 903"/>
                <a:gd name="T61" fmla="*/ 883 h 903"/>
                <a:gd name="T62" fmla="*/ 256 w 903"/>
                <a:gd name="T63" fmla="*/ 888 h 903"/>
                <a:gd name="T64" fmla="*/ 257 w 903"/>
                <a:gd name="T65" fmla="*/ 893 h 903"/>
                <a:gd name="T66" fmla="*/ 260 w 903"/>
                <a:gd name="T67" fmla="*/ 899 h 903"/>
                <a:gd name="T68" fmla="*/ 265 w 903"/>
                <a:gd name="T69" fmla="*/ 902 h 903"/>
                <a:gd name="T70" fmla="*/ 271 w 903"/>
                <a:gd name="T71" fmla="*/ 903 h 903"/>
                <a:gd name="T72" fmla="*/ 277 w 903"/>
                <a:gd name="T73" fmla="*/ 902 h 903"/>
                <a:gd name="T74" fmla="*/ 281 w 903"/>
                <a:gd name="T75" fmla="*/ 899 h 903"/>
                <a:gd name="T76" fmla="*/ 621 w 903"/>
                <a:gd name="T77" fmla="*/ 899 h 903"/>
                <a:gd name="T78" fmla="*/ 627 w 903"/>
                <a:gd name="T79" fmla="*/ 902 h 903"/>
                <a:gd name="T80" fmla="*/ 632 w 903"/>
                <a:gd name="T81" fmla="*/ 903 h 903"/>
                <a:gd name="T82" fmla="*/ 637 w 903"/>
                <a:gd name="T83" fmla="*/ 902 h 903"/>
                <a:gd name="T84" fmla="*/ 643 w 903"/>
                <a:gd name="T85" fmla="*/ 899 h 903"/>
                <a:gd name="T86" fmla="*/ 646 w 903"/>
                <a:gd name="T87" fmla="*/ 893 h 903"/>
                <a:gd name="T88" fmla="*/ 647 w 903"/>
                <a:gd name="T89" fmla="*/ 888 h 903"/>
                <a:gd name="T90" fmla="*/ 646 w 903"/>
                <a:gd name="T91" fmla="*/ 883 h 903"/>
                <a:gd name="T92" fmla="*/ 643 w 903"/>
                <a:gd name="T93" fmla="*/ 877 h 903"/>
                <a:gd name="T94" fmla="*/ 467 w 903"/>
                <a:gd name="T95" fmla="*/ 602 h 903"/>
                <a:gd name="T96" fmla="*/ 892 w 903"/>
                <a:gd name="T97" fmla="*/ 602 h 903"/>
                <a:gd name="T98" fmla="*/ 897 w 903"/>
                <a:gd name="T99" fmla="*/ 599 h 903"/>
                <a:gd name="T100" fmla="*/ 900 w 903"/>
                <a:gd name="T101" fmla="*/ 595 h 903"/>
                <a:gd name="T102" fmla="*/ 902 w 903"/>
                <a:gd name="T103" fmla="*/ 590 h 903"/>
                <a:gd name="T104" fmla="*/ 903 w 903"/>
                <a:gd name="T105" fmla="*/ 15 h 903"/>
                <a:gd name="T106" fmla="*/ 902 w 903"/>
                <a:gd name="T107" fmla="*/ 8 h 903"/>
                <a:gd name="T108" fmla="*/ 899 w 903"/>
                <a:gd name="T109" fmla="*/ 4 h 903"/>
                <a:gd name="T110" fmla="*/ 894 w 903"/>
                <a:gd name="T111" fmla="*/ 1 h 903"/>
                <a:gd name="T112" fmla="*/ 888 w 903"/>
                <a:gd name="T113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03" h="903">
                  <a:moveTo>
                    <a:pt x="813" y="496"/>
                  </a:moveTo>
                  <a:lnTo>
                    <a:pt x="812" y="500"/>
                  </a:lnTo>
                  <a:lnTo>
                    <a:pt x="811" y="502"/>
                  </a:lnTo>
                  <a:lnTo>
                    <a:pt x="810" y="505"/>
                  </a:lnTo>
                  <a:lnTo>
                    <a:pt x="808" y="507"/>
                  </a:lnTo>
                  <a:lnTo>
                    <a:pt x="806" y="509"/>
                  </a:lnTo>
                  <a:lnTo>
                    <a:pt x="804" y="510"/>
                  </a:lnTo>
                  <a:lnTo>
                    <a:pt x="800" y="511"/>
                  </a:lnTo>
                  <a:lnTo>
                    <a:pt x="797" y="511"/>
                  </a:lnTo>
                  <a:lnTo>
                    <a:pt x="105" y="511"/>
                  </a:lnTo>
                  <a:lnTo>
                    <a:pt x="102" y="511"/>
                  </a:lnTo>
                  <a:lnTo>
                    <a:pt x="99" y="510"/>
                  </a:lnTo>
                  <a:lnTo>
                    <a:pt x="97" y="509"/>
                  </a:lnTo>
                  <a:lnTo>
                    <a:pt x="95" y="507"/>
                  </a:lnTo>
                  <a:lnTo>
                    <a:pt x="93" y="505"/>
                  </a:lnTo>
                  <a:lnTo>
                    <a:pt x="92" y="502"/>
                  </a:lnTo>
                  <a:lnTo>
                    <a:pt x="90" y="500"/>
                  </a:lnTo>
                  <a:lnTo>
                    <a:pt x="90" y="496"/>
                  </a:lnTo>
                  <a:lnTo>
                    <a:pt x="90" y="316"/>
                  </a:lnTo>
                  <a:lnTo>
                    <a:pt x="90" y="105"/>
                  </a:lnTo>
                  <a:lnTo>
                    <a:pt x="90" y="102"/>
                  </a:lnTo>
                  <a:lnTo>
                    <a:pt x="92" y="100"/>
                  </a:lnTo>
                  <a:lnTo>
                    <a:pt x="93" y="96"/>
                  </a:lnTo>
                  <a:lnTo>
                    <a:pt x="95" y="94"/>
                  </a:lnTo>
                  <a:lnTo>
                    <a:pt x="97" y="92"/>
                  </a:lnTo>
                  <a:lnTo>
                    <a:pt x="99" y="91"/>
                  </a:lnTo>
                  <a:lnTo>
                    <a:pt x="102" y="90"/>
                  </a:lnTo>
                  <a:lnTo>
                    <a:pt x="105" y="90"/>
                  </a:lnTo>
                  <a:lnTo>
                    <a:pt x="798" y="90"/>
                  </a:lnTo>
                  <a:lnTo>
                    <a:pt x="800" y="90"/>
                  </a:lnTo>
                  <a:lnTo>
                    <a:pt x="804" y="91"/>
                  </a:lnTo>
                  <a:lnTo>
                    <a:pt x="806" y="92"/>
                  </a:lnTo>
                  <a:lnTo>
                    <a:pt x="808" y="94"/>
                  </a:lnTo>
                  <a:lnTo>
                    <a:pt x="810" y="96"/>
                  </a:lnTo>
                  <a:lnTo>
                    <a:pt x="811" y="100"/>
                  </a:lnTo>
                  <a:lnTo>
                    <a:pt x="812" y="102"/>
                  </a:lnTo>
                  <a:lnTo>
                    <a:pt x="813" y="105"/>
                  </a:lnTo>
                  <a:lnTo>
                    <a:pt x="813" y="496"/>
                  </a:lnTo>
                  <a:close/>
                  <a:moveTo>
                    <a:pt x="888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587"/>
                  </a:lnTo>
                  <a:lnTo>
                    <a:pt x="0" y="590"/>
                  </a:lnTo>
                  <a:lnTo>
                    <a:pt x="1" y="593"/>
                  </a:lnTo>
                  <a:lnTo>
                    <a:pt x="2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9" y="601"/>
                  </a:lnTo>
                  <a:lnTo>
                    <a:pt x="12" y="602"/>
                  </a:lnTo>
                  <a:lnTo>
                    <a:pt x="15" y="602"/>
                  </a:lnTo>
                  <a:lnTo>
                    <a:pt x="437" y="602"/>
                  </a:lnTo>
                  <a:lnTo>
                    <a:pt x="437" y="701"/>
                  </a:lnTo>
                  <a:lnTo>
                    <a:pt x="260" y="877"/>
                  </a:lnTo>
                  <a:lnTo>
                    <a:pt x="259" y="879"/>
                  </a:lnTo>
                  <a:lnTo>
                    <a:pt x="257" y="883"/>
                  </a:lnTo>
                  <a:lnTo>
                    <a:pt x="256" y="885"/>
                  </a:lnTo>
                  <a:lnTo>
                    <a:pt x="256" y="888"/>
                  </a:lnTo>
                  <a:lnTo>
                    <a:pt x="256" y="891"/>
                  </a:lnTo>
                  <a:lnTo>
                    <a:pt x="257" y="893"/>
                  </a:lnTo>
                  <a:lnTo>
                    <a:pt x="259" y="897"/>
                  </a:lnTo>
                  <a:lnTo>
                    <a:pt x="260" y="899"/>
                  </a:lnTo>
                  <a:lnTo>
                    <a:pt x="263" y="901"/>
                  </a:lnTo>
                  <a:lnTo>
                    <a:pt x="265" y="902"/>
                  </a:lnTo>
                  <a:lnTo>
                    <a:pt x="268" y="903"/>
                  </a:lnTo>
                  <a:lnTo>
                    <a:pt x="271" y="903"/>
                  </a:lnTo>
                  <a:lnTo>
                    <a:pt x="274" y="903"/>
                  </a:lnTo>
                  <a:lnTo>
                    <a:pt x="277" y="902"/>
                  </a:lnTo>
                  <a:lnTo>
                    <a:pt x="279" y="901"/>
                  </a:lnTo>
                  <a:lnTo>
                    <a:pt x="281" y="899"/>
                  </a:lnTo>
                  <a:lnTo>
                    <a:pt x="452" y="728"/>
                  </a:lnTo>
                  <a:lnTo>
                    <a:pt x="621" y="899"/>
                  </a:lnTo>
                  <a:lnTo>
                    <a:pt x="623" y="901"/>
                  </a:lnTo>
                  <a:lnTo>
                    <a:pt x="627" y="902"/>
                  </a:lnTo>
                  <a:lnTo>
                    <a:pt x="629" y="903"/>
                  </a:lnTo>
                  <a:lnTo>
                    <a:pt x="632" y="903"/>
                  </a:lnTo>
                  <a:lnTo>
                    <a:pt x="635" y="903"/>
                  </a:lnTo>
                  <a:lnTo>
                    <a:pt x="637" y="902"/>
                  </a:lnTo>
                  <a:lnTo>
                    <a:pt x="641" y="901"/>
                  </a:lnTo>
                  <a:lnTo>
                    <a:pt x="643" y="899"/>
                  </a:lnTo>
                  <a:lnTo>
                    <a:pt x="645" y="897"/>
                  </a:lnTo>
                  <a:lnTo>
                    <a:pt x="646" y="893"/>
                  </a:lnTo>
                  <a:lnTo>
                    <a:pt x="647" y="891"/>
                  </a:lnTo>
                  <a:lnTo>
                    <a:pt x="647" y="888"/>
                  </a:lnTo>
                  <a:lnTo>
                    <a:pt x="647" y="885"/>
                  </a:lnTo>
                  <a:lnTo>
                    <a:pt x="646" y="883"/>
                  </a:lnTo>
                  <a:lnTo>
                    <a:pt x="645" y="879"/>
                  </a:lnTo>
                  <a:lnTo>
                    <a:pt x="643" y="877"/>
                  </a:lnTo>
                  <a:lnTo>
                    <a:pt x="467" y="701"/>
                  </a:lnTo>
                  <a:lnTo>
                    <a:pt x="467" y="602"/>
                  </a:lnTo>
                  <a:lnTo>
                    <a:pt x="888" y="602"/>
                  </a:lnTo>
                  <a:lnTo>
                    <a:pt x="892" y="602"/>
                  </a:lnTo>
                  <a:lnTo>
                    <a:pt x="894" y="601"/>
                  </a:lnTo>
                  <a:lnTo>
                    <a:pt x="897" y="599"/>
                  </a:lnTo>
                  <a:lnTo>
                    <a:pt x="899" y="597"/>
                  </a:lnTo>
                  <a:lnTo>
                    <a:pt x="900" y="595"/>
                  </a:lnTo>
                  <a:lnTo>
                    <a:pt x="902" y="593"/>
                  </a:lnTo>
                  <a:lnTo>
                    <a:pt x="902" y="590"/>
                  </a:lnTo>
                  <a:lnTo>
                    <a:pt x="903" y="587"/>
                  </a:lnTo>
                  <a:lnTo>
                    <a:pt x="903" y="15"/>
                  </a:lnTo>
                  <a:lnTo>
                    <a:pt x="902" y="12"/>
                  </a:lnTo>
                  <a:lnTo>
                    <a:pt x="902" y="8"/>
                  </a:lnTo>
                  <a:lnTo>
                    <a:pt x="900" y="6"/>
                  </a:lnTo>
                  <a:lnTo>
                    <a:pt x="899" y="4"/>
                  </a:lnTo>
                  <a:lnTo>
                    <a:pt x="897" y="2"/>
                  </a:lnTo>
                  <a:lnTo>
                    <a:pt x="894" y="1"/>
                  </a:lnTo>
                  <a:lnTo>
                    <a:pt x="892" y="0"/>
                  </a:lnTo>
                  <a:lnTo>
                    <a:pt x="8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" name="Полилиния 566">
              <a:extLst>
                <a:ext uri="{FF2B5EF4-FFF2-40B4-BE49-F238E27FC236}">
                  <a16:creationId xmlns:a16="http://schemas.microsoft.com/office/drawing/2014/main" xmlns="" id="{B7B50F87-A3AA-4FB6-9692-24BF5512F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225" y="4843463"/>
              <a:ext cx="200025" cy="73025"/>
            </a:xfrm>
            <a:custGeom>
              <a:avLst/>
              <a:gdLst>
                <a:gd name="T0" fmla="*/ 151 w 632"/>
                <a:gd name="T1" fmla="*/ 151 h 226"/>
                <a:gd name="T2" fmla="*/ 157 w 632"/>
                <a:gd name="T3" fmla="*/ 149 h 226"/>
                <a:gd name="T4" fmla="*/ 161 w 632"/>
                <a:gd name="T5" fmla="*/ 146 h 226"/>
                <a:gd name="T6" fmla="*/ 288 w 632"/>
                <a:gd name="T7" fmla="*/ 217 h 226"/>
                <a:gd name="T8" fmla="*/ 292 w 632"/>
                <a:gd name="T9" fmla="*/ 223 h 226"/>
                <a:gd name="T10" fmla="*/ 299 w 632"/>
                <a:gd name="T11" fmla="*/ 226 h 226"/>
                <a:gd name="T12" fmla="*/ 302 w 632"/>
                <a:gd name="T13" fmla="*/ 226 h 226"/>
                <a:gd name="T14" fmla="*/ 307 w 632"/>
                <a:gd name="T15" fmla="*/ 225 h 226"/>
                <a:gd name="T16" fmla="*/ 313 w 632"/>
                <a:gd name="T17" fmla="*/ 222 h 226"/>
                <a:gd name="T18" fmla="*/ 471 w 632"/>
                <a:gd name="T19" fmla="*/ 191 h 226"/>
                <a:gd name="T20" fmla="*/ 477 w 632"/>
                <a:gd name="T21" fmla="*/ 195 h 226"/>
                <a:gd name="T22" fmla="*/ 483 w 632"/>
                <a:gd name="T23" fmla="*/ 196 h 226"/>
                <a:gd name="T24" fmla="*/ 488 w 632"/>
                <a:gd name="T25" fmla="*/ 194 h 226"/>
                <a:gd name="T26" fmla="*/ 494 w 632"/>
                <a:gd name="T27" fmla="*/ 191 h 226"/>
                <a:gd name="T28" fmla="*/ 631 w 632"/>
                <a:gd name="T29" fmla="*/ 23 h 226"/>
                <a:gd name="T30" fmla="*/ 632 w 632"/>
                <a:gd name="T31" fmla="*/ 16 h 226"/>
                <a:gd name="T32" fmla="*/ 632 w 632"/>
                <a:gd name="T33" fmla="*/ 11 h 226"/>
                <a:gd name="T34" fmla="*/ 629 w 632"/>
                <a:gd name="T35" fmla="*/ 5 h 226"/>
                <a:gd name="T36" fmla="*/ 625 w 632"/>
                <a:gd name="T37" fmla="*/ 2 h 226"/>
                <a:gd name="T38" fmla="*/ 619 w 632"/>
                <a:gd name="T39" fmla="*/ 0 h 226"/>
                <a:gd name="T40" fmla="*/ 613 w 632"/>
                <a:gd name="T41" fmla="*/ 1 h 226"/>
                <a:gd name="T42" fmla="*/ 607 w 632"/>
                <a:gd name="T43" fmla="*/ 3 h 226"/>
                <a:gd name="T44" fmla="*/ 481 w 632"/>
                <a:gd name="T45" fmla="*/ 159 h 226"/>
                <a:gd name="T46" fmla="*/ 415 w 632"/>
                <a:gd name="T47" fmla="*/ 93 h 226"/>
                <a:gd name="T48" fmla="*/ 409 w 632"/>
                <a:gd name="T49" fmla="*/ 91 h 226"/>
                <a:gd name="T50" fmla="*/ 404 w 632"/>
                <a:gd name="T51" fmla="*/ 91 h 226"/>
                <a:gd name="T52" fmla="*/ 398 w 632"/>
                <a:gd name="T53" fmla="*/ 93 h 226"/>
                <a:gd name="T54" fmla="*/ 307 w 632"/>
                <a:gd name="T55" fmla="*/ 185 h 226"/>
                <a:gd name="T56" fmla="*/ 247 w 632"/>
                <a:gd name="T57" fmla="*/ 39 h 226"/>
                <a:gd name="T58" fmla="*/ 242 w 632"/>
                <a:gd name="T59" fmla="*/ 34 h 226"/>
                <a:gd name="T60" fmla="*/ 234 w 632"/>
                <a:gd name="T61" fmla="*/ 33 h 226"/>
                <a:gd name="T62" fmla="*/ 227 w 632"/>
                <a:gd name="T63" fmla="*/ 35 h 226"/>
                <a:gd name="T64" fmla="*/ 144 w 632"/>
                <a:gd name="T65" fmla="*/ 121 h 226"/>
                <a:gd name="T66" fmla="*/ 12 w 632"/>
                <a:gd name="T67" fmla="*/ 121 h 226"/>
                <a:gd name="T68" fmla="*/ 7 w 632"/>
                <a:gd name="T69" fmla="*/ 123 h 226"/>
                <a:gd name="T70" fmla="*/ 3 w 632"/>
                <a:gd name="T71" fmla="*/ 128 h 226"/>
                <a:gd name="T72" fmla="*/ 0 w 632"/>
                <a:gd name="T73" fmla="*/ 133 h 226"/>
                <a:gd name="T74" fmla="*/ 0 w 632"/>
                <a:gd name="T75" fmla="*/ 138 h 226"/>
                <a:gd name="T76" fmla="*/ 3 w 632"/>
                <a:gd name="T77" fmla="*/ 144 h 226"/>
                <a:gd name="T78" fmla="*/ 7 w 632"/>
                <a:gd name="T79" fmla="*/ 148 h 226"/>
                <a:gd name="T80" fmla="*/ 12 w 632"/>
                <a:gd name="T81" fmla="*/ 150 h 226"/>
                <a:gd name="T82" fmla="*/ 15 w 632"/>
                <a:gd name="T83" fmla="*/ 15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32" h="226">
                  <a:moveTo>
                    <a:pt x="15" y="151"/>
                  </a:moveTo>
                  <a:lnTo>
                    <a:pt x="151" y="151"/>
                  </a:lnTo>
                  <a:lnTo>
                    <a:pt x="154" y="150"/>
                  </a:lnTo>
                  <a:lnTo>
                    <a:pt x="157" y="149"/>
                  </a:lnTo>
                  <a:lnTo>
                    <a:pt x="159" y="148"/>
                  </a:lnTo>
                  <a:lnTo>
                    <a:pt x="161" y="146"/>
                  </a:lnTo>
                  <a:lnTo>
                    <a:pt x="230" y="75"/>
                  </a:lnTo>
                  <a:lnTo>
                    <a:pt x="288" y="217"/>
                  </a:lnTo>
                  <a:lnTo>
                    <a:pt x="289" y="220"/>
                  </a:lnTo>
                  <a:lnTo>
                    <a:pt x="292" y="223"/>
                  </a:lnTo>
                  <a:lnTo>
                    <a:pt x="294" y="224"/>
                  </a:lnTo>
                  <a:lnTo>
                    <a:pt x="299" y="226"/>
                  </a:lnTo>
                  <a:lnTo>
                    <a:pt x="300" y="226"/>
                  </a:lnTo>
                  <a:lnTo>
                    <a:pt x="302" y="226"/>
                  </a:lnTo>
                  <a:lnTo>
                    <a:pt x="304" y="226"/>
                  </a:lnTo>
                  <a:lnTo>
                    <a:pt x="307" y="225"/>
                  </a:lnTo>
                  <a:lnTo>
                    <a:pt x="309" y="223"/>
                  </a:lnTo>
                  <a:lnTo>
                    <a:pt x="313" y="222"/>
                  </a:lnTo>
                  <a:lnTo>
                    <a:pt x="407" y="127"/>
                  </a:lnTo>
                  <a:lnTo>
                    <a:pt x="471" y="191"/>
                  </a:lnTo>
                  <a:lnTo>
                    <a:pt x="473" y="193"/>
                  </a:lnTo>
                  <a:lnTo>
                    <a:pt x="477" y="195"/>
                  </a:lnTo>
                  <a:lnTo>
                    <a:pt x="480" y="196"/>
                  </a:lnTo>
                  <a:lnTo>
                    <a:pt x="483" y="196"/>
                  </a:lnTo>
                  <a:lnTo>
                    <a:pt x="486" y="195"/>
                  </a:lnTo>
                  <a:lnTo>
                    <a:pt x="488" y="194"/>
                  </a:lnTo>
                  <a:lnTo>
                    <a:pt x="492" y="193"/>
                  </a:lnTo>
                  <a:lnTo>
                    <a:pt x="494" y="191"/>
                  </a:lnTo>
                  <a:lnTo>
                    <a:pt x="629" y="25"/>
                  </a:lnTo>
                  <a:lnTo>
                    <a:pt x="631" y="23"/>
                  </a:lnTo>
                  <a:lnTo>
                    <a:pt x="632" y="19"/>
                  </a:lnTo>
                  <a:lnTo>
                    <a:pt x="632" y="16"/>
                  </a:lnTo>
                  <a:lnTo>
                    <a:pt x="632" y="14"/>
                  </a:lnTo>
                  <a:lnTo>
                    <a:pt x="632" y="11"/>
                  </a:lnTo>
                  <a:lnTo>
                    <a:pt x="631" y="9"/>
                  </a:lnTo>
                  <a:lnTo>
                    <a:pt x="629" y="5"/>
                  </a:lnTo>
                  <a:lnTo>
                    <a:pt x="627" y="3"/>
                  </a:lnTo>
                  <a:lnTo>
                    <a:pt x="625" y="2"/>
                  </a:lnTo>
                  <a:lnTo>
                    <a:pt x="621" y="1"/>
                  </a:lnTo>
                  <a:lnTo>
                    <a:pt x="619" y="0"/>
                  </a:lnTo>
                  <a:lnTo>
                    <a:pt x="616" y="0"/>
                  </a:lnTo>
                  <a:lnTo>
                    <a:pt x="613" y="1"/>
                  </a:lnTo>
                  <a:lnTo>
                    <a:pt x="611" y="2"/>
                  </a:lnTo>
                  <a:lnTo>
                    <a:pt x="607" y="3"/>
                  </a:lnTo>
                  <a:lnTo>
                    <a:pt x="605" y="5"/>
                  </a:lnTo>
                  <a:lnTo>
                    <a:pt x="481" y="159"/>
                  </a:lnTo>
                  <a:lnTo>
                    <a:pt x="418" y="95"/>
                  </a:lnTo>
                  <a:lnTo>
                    <a:pt x="415" y="93"/>
                  </a:lnTo>
                  <a:lnTo>
                    <a:pt x="412" y="91"/>
                  </a:lnTo>
                  <a:lnTo>
                    <a:pt x="409" y="91"/>
                  </a:lnTo>
                  <a:lnTo>
                    <a:pt x="407" y="90"/>
                  </a:lnTo>
                  <a:lnTo>
                    <a:pt x="404" y="91"/>
                  </a:lnTo>
                  <a:lnTo>
                    <a:pt x="400" y="91"/>
                  </a:lnTo>
                  <a:lnTo>
                    <a:pt x="398" y="93"/>
                  </a:lnTo>
                  <a:lnTo>
                    <a:pt x="396" y="95"/>
                  </a:lnTo>
                  <a:lnTo>
                    <a:pt x="307" y="185"/>
                  </a:lnTo>
                  <a:lnTo>
                    <a:pt x="249" y="42"/>
                  </a:lnTo>
                  <a:lnTo>
                    <a:pt x="247" y="39"/>
                  </a:lnTo>
                  <a:lnTo>
                    <a:pt x="244" y="36"/>
                  </a:lnTo>
                  <a:lnTo>
                    <a:pt x="242" y="34"/>
                  </a:lnTo>
                  <a:lnTo>
                    <a:pt x="237" y="33"/>
                  </a:lnTo>
                  <a:lnTo>
                    <a:pt x="234" y="33"/>
                  </a:lnTo>
                  <a:lnTo>
                    <a:pt x="230" y="33"/>
                  </a:lnTo>
                  <a:lnTo>
                    <a:pt x="227" y="35"/>
                  </a:lnTo>
                  <a:lnTo>
                    <a:pt x="224" y="38"/>
                  </a:lnTo>
                  <a:lnTo>
                    <a:pt x="144" y="121"/>
                  </a:lnTo>
                  <a:lnTo>
                    <a:pt x="15" y="121"/>
                  </a:lnTo>
                  <a:lnTo>
                    <a:pt x="12" y="121"/>
                  </a:lnTo>
                  <a:lnTo>
                    <a:pt x="9" y="122"/>
                  </a:lnTo>
                  <a:lnTo>
                    <a:pt x="7" y="123"/>
                  </a:lnTo>
                  <a:lnTo>
                    <a:pt x="5" y="126"/>
                  </a:lnTo>
                  <a:lnTo>
                    <a:pt x="3" y="128"/>
                  </a:lnTo>
                  <a:lnTo>
                    <a:pt x="2" y="130"/>
                  </a:lnTo>
                  <a:lnTo>
                    <a:pt x="0" y="133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2" y="142"/>
                  </a:lnTo>
                  <a:lnTo>
                    <a:pt x="3" y="144"/>
                  </a:lnTo>
                  <a:lnTo>
                    <a:pt x="5" y="146"/>
                  </a:lnTo>
                  <a:lnTo>
                    <a:pt x="7" y="148"/>
                  </a:lnTo>
                  <a:lnTo>
                    <a:pt x="9" y="150"/>
                  </a:lnTo>
                  <a:lnTo>
                    <a:pt x="12" y="150"/>
                  </a:lnTo>
                  <a:lnTo>
                    <a:pt x="15" y="151"/>
                  </a:lnTo>
                  <a:lnTo>
                    <a:pt x="15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21" name="Прямоугольник: скругленные углы 19">
            <a:extLst>
              <a:ext uri="{FF2B5EF4-FFF2-40B4-BE49-F238E27FC236}">
                <a16:creationId xmlns:a16="http://schemas.microsoft.com/office/drawing/2014/main" xmlns="" id="{3A6B26EE-CB0C-4C1C-981C-B7972827533E}"/>
              </a:ext>
            </a:extLst>
          </p:cNvPr>
          <p:cNvSpPr/>
          <p:nvPr/>
        </p:nvSpPr>
        <p:spPr>
          <a:xfrm rot="18900000">
            <a:off x="1322054" y="1899185"/>
            <a:ext cx="3856602" cy="3856602"/>
          </a:xfrm>
          <a:prstGeom prst="roundRect">
            <a:avLst>
              <a:gd name="adj" fmla="val 1108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8" name="object 4"/>
          <p:cNvSpPr txBox="1"/>
          <p:nvPr/>
        </p:nvSpPr>
        <p:spPr>
          <a:xfrm>
            <a:off x="1209171" y="289736"/>
            <a:ext cx="2310206" cy="670185"/>
          </a:xfrm>
          <a:prstGeom prst="rect">
            <a:avLst/>
          </a:prstGeom>
        </p:spPr>
        <p:txBody>
          <a:bodyPr vert="horz" wrap="square" lIns="0" tIns="23624" rIns="0" bIns="0" rtlCol="0">
            <a:spAutoFit/>
          </a:bodyPr>
          <a:lstStyle/>
          <a:p>
            <a:pPr marL="13896" marR="5559"/>
            <a:r>
              <a:rPr sz="1400" b="1" dirty="0">
                <a:solidFill>
                  <a:srgbClr val="FFFFFF"/>
                </a:solidFill>
                <a:latin typeface="Franklin Gothic Book"/>
                <a:cs typeface="Franklin Gothic Book"/>
              </a:rPr>
              <a:t>Администрация  </a:t>
            </a:r>
            <a:r>
              <a:rPr sz="1400" b="1" spc="-5" dirty="0">
                <a:solidFill>
                  <a:srgbClr val="FFFFFF"/>
                </a:solidFill>
                <a:latin typeface="Franklin Gothic Book"/>
                <a:cs typeface="Franklin Gothic Book"/>
              </a:rPr>
              <a:t>Тутаевского  </a:t>
            </a:r>
            <a:r>
              <a:rPr sz="1400" b="1" dirty="0">
                <a:solidFill>
                  <a:srgbClr val="FFFFFF"/>
                </a:solidFill>
                <a:latin typeface="Franklin Gothic Book"/>
                <a:cs typeface="Franklin Gothic Book"/>
              </a:rPr>
              <a:t>муниципально</a:t>
            </a:r>
            <a:r>
              <a:rPr sz="1400" b="1" spc="-22" dirty="0">
                <a:solidFill>
                  <a:srgbClr val="FFFFFF"/>
                </a:solidFill>
                <a:latin typeface="Franklin Gothic Book"/>
                <a:cs typeface="Franklin Gothic Book"/>
              </a:rPr>
              <a:t>г</a:t>
            </a:r>
            <a:r>
              <a:rPr sz="1400" b="1" dirty="0">
                <a:solidFill>
                  <a:srgbClr val="FFFFFF"/>
                </a:solidFill>
                <a:latin typeface="Franklin Gothic Book"/>
                <a:cs typeface="Franklin Gothic Book"/>
              </a:rPr>
              <a:t>о </a:t>
            </a:r>
            <a:r>
              <a:rPr sz="1400" b="1" spc="-5" dirty="0" smtClean="0">
                <a:solidFill>
                  <a:srgbClr val="FFFFFF"/>
                </a:solidFill>
                <a:latin typeface="Franklin Gothic Book"/>
                <a:cs typeface="Franklin Gothic Book"/>
              </a:rPr>
              <a:t>района</a:t>
            </a:r>
            <a:endParaRPr sz="1400" b="1" dirty="0">
              <a:latin typeface="Franklin Gothic Book"/>
              <a:cs typeface="Franklin Gothic Book"/>
            </a:endParaRPr>
          </a:p>
        </p:txBody>
      </p:sp>
    </p:spTree>
    <p:extLst>
      <p:ext uri="{BB962C8B-B14F-4D97-AF65-F5344CB8AC3E}">
        <p14:creationId xmlns:p14="http://schemas.microsoft.com/office/powerpoint/2010/main" val="109355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-15986"/>
            <a:ext cx="12192000" cy="6873986"/>
          </a:xfrm>
        </p:spPr>
      </p:pic>
      <p:sp>
        <p:nvSpPr>
          <p:cNvPr id="22" name="объект 3" descr="Синий прямоугольник">
            <a:extLst>
              <a:ext uri="{FF2B5EF4-FFF2-40B4-BE49-F238E27FC236}">
                <a16:creationId xmlns:a16="http://schemas.microsoft.com/office/drawing/2014/main" xmlns="" id="{2D225086-68BE-4168-8F17-9443ADD89675}"/>
              </a:ext>
            </a:extLst>
          </p:cNvPr>
          <p:cNvSpPr/>
          <p:nvPr/>
        </p:nvSpPr>
        <p:spPr>
          <a:xfrm>
            <a:off x="0" y="-172719"/>
            <a:ext cx="12285673" cy="703072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6BDEDF39-62EC-40AF-98F4-06A79F1F80F1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849902" y="7074"/>
            <a:ext cx="10515600" cy="1325563"/>
          </a:xfrm>
        </p:spPr>
        <p:txBody>
          <a:bodyPr rtlCol="0"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СФЕРЕ ЖКХ И ТРАНСПОРТА</a:t>
            </a:r>
          </a:p>
        </p:txBody>
      </p:sp>
      <p:pic>
        <p:nvPicPr>
          <p:cNvPr id="36" name="Рисунок 35" descr="Значок галочки">
            <a:extLst>
              <a:ext uri="{FF2B5EF4-FFF2-40B4-BE49-F238E27FC236}">
                <a16:creationId xmlns:a16="http://schemas.microsoft.com/office/drawing/2014/main" xmlns="" id="{1A9D8BC9-CF04-4A6C-89E6-E6A18D7419F0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80050" y="1927713"/>
            <a:ext cx="576000" cy="576000"/>
          </a:xfrm>
        </p:spPr>
      </p:pic>
      <p:pic>
        <p:nvPicPr>
          <p:cNvPr id="38" name="Рисунок 37" descr="Значок галочки">
            <a:extLst>
              <a:ext uri="{FF2B5EF4-FFF2-40B4-BE49-F238E27FC236}">
                <a16:creationId xmlns:a16="http://schemas.microsoft.com/office/drawing/2014/main" xmlns="" id="{D15B4FC9-0788-4E4C-9F5A-FCFAF69E7E7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93674" y="3024788"/>
            <a:ext cx="576000" cy="576000"/>
          </a:xfrm>
        </p:spPr>
      </p:pic>
      <p:sp>
        <p:nvSpPr>
          <p:cNvPr id="24" name="объект 5" descr="Бежевый прямоугольник">
            <a:extLst>
              <a:ext uri="{FF2B5EF4-FFF2-40B4-BE49-F238E27FC236}">
                <a16:creationId xmlns:a16="http://schemas.microsoft.com/office/drawing/2014/main" xmlns="" id="{73ED10AC-D04B-401B-A6A1-6069912D1664}"/>
              </a:ext>
            </a:extLst>
          </p:cNvPr>
          <p:cNvSpPr/>
          <p:nvPr/>
        </p:nvSpPr>
        <p:spPr bwMode="ltGray">
          <a:xfrm>
            <a:off x="924711" y="956019"/>
            <a:ext cx="7905538" cy="129606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27" name="объект 5" descr="Бежевый прямоугольник">
            <a:extLst>
              <a:ext uri="{FF2B5EF4-FFF2-40B4-BE49-F238E27FC236}">
                <a16:creationId xmlns:a16="http://schemas.microsoft.com/office/drawing/2014/main" xmlns="" id="{73ED10AC-D04B-401B-A6A1-6069912D1664}"/>
              </a:ext>
            </a:extLst>
          </p:cNvPr>
          <p:cNvSpPr/>
          <p:nvPr/>
        </p:nvSpPr>
        <p:spPr bwMode="ltGray">
          <a:xfrm>
            <a:off x="7634133" y="2290756"/>
            <a:ext cx="3092765" cy="176785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pic>
        <p:nvPicPr>
          <p:cNvPr id="35" name="Рисунок 34" descr="Значок галочки">
            <a:extLst>
              <a:ext uri="{FF2B5EF4-FFF2-40B4-BE49-F238E27FC236}">
                <a16:creationId xmlns:a16="http://schemas.microsoft.com/office/drawing/2014/main" xmlns="" id="{D15B4FC9-0788-4E4C-9F5A-FCFAF69E7E7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7090096" y="3319253"/>
            <a:ext cx="576000" cy="576000"/>
          </a:xfrm>
        </p:spPr>
      </p:pic>
      <p:pic>
        <p:nvPicPr>
          <p:cNvPr id="37" name="Рисунок 36" descr="Значок галочки">
            <a:extLst>
              <a:ext uri="{FF2B5EF4-FFF2-40B4-BE49-F238E27FC236}">
                <a16:creationId xmlns:a16="http://schemas.microsoft.com/office/drawing/2014/main" xmlns="" id="{D15B4FC9-0788-4E4C-9F5A-FCFAF69E7E7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7090096" y="2512823"/>
            <a:ext cx="576000" cy="576000"/>
          </a:xfrm>
        </p:spPr>
      </p:pic>
      <p:sp>
        <p:nvSpPr>
          <p:cNvPr id="43" name="Прямоугольник 42"/>
          <p:cNvSpPr/>
          <p:nvPr/>
        </p:nvSpPr>
        <p:spPr>
          <a:xfrm>
            <a:off x="2211220" y="4219837"/>
            <a:ext cx="4179420" cy="413826"/>
          </a:xfrm>
          <a:prstGeom prst="rect">
            <a:avLst/>
          </a:prstGeom>
          <a:solidFill>
            <a:srgbClr val="92D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1495885" y="1999751"/>
            <a:ext cx="3093561" cy="413826"/>
          </a:xfrm>
          <a:prstGeom prst="rect">
            <a:avLst/>
          </a:prstGeom>
          <a:solidFill>
            <a:srgbClr val="92D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бъект 5" descr="Бежевый прямоугольник">
            <a:extLst>
              <a:ext uri="{FF2B5EF4-FFF2-40B4-BE49-F238E27FC236}">
                <a16:creationId xmlns:a16="http://schemas.microsoft.com/office/drawing/2014/main" xmlns="" id="{73ED10AC-D04B-401B-A6A1-6069912D1664}"/>
              </a:ext>
            </a:extLst>
          </p:cNvPr>
          <p:cNvSpPr/>
          <p:nvPr/>
        </p:nvSpPr>
        <p:spPr bwMode="ltGray">
          <a:xfrm>
            <a:off x="656050" y="1695120"/>
            <a:ext cx="2448657" cy="197134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7573173" y="3895253"/>
            <a:ext cx="968320" cy="324584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7539899" y="3047835"/>
            <a:ext cx="968320" cy="328948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539509" y="3498796"/>
            <a:ext cx="4306811" cy="413826"/>
          </a:xfrm>
          <a:prstGeom prst="rect">
            <a:avLst/>
          </a:prstGeom>
          <a:solidFill>
            <a:srgbClr val="92D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бъект 9">
            <a:extLst>
              <a:ext uri="{FF2B5EF4-FFF2-40B4-BE49-F238E27FC236}">
                <a16:creationId xmlns:a16="http://schemas.microsoft.com/office/drawing/2014/main" xmlns="" id="{2D8AA6DB-EBDB-4269-B4E5-AD059714C629}"/>
              </a:ext>
            </a:extLst>
          </p:cNvPr>
          <p:cNvSpPr>
            <a:spLocks noGrp="1"/>
          </p:cNvSpPr>
          <p:nvPr>
            <p:ph sz="half" idx="15"/>
          </p:nvPr>
        </p:nvSpPr>
        <p:spPr bwMode="white">
          <a:xfrm>
            <a:off x="518045" y="1216609"/>
            <a:ext cx="6040596" cy="2045183"/>
          </a:xfrm>
        </p:spPr>
        <p:txBody>
          <a:bodyPr rtlCol="0">
            <a:noAutofit/>
          </a:bodyPr>
          <a:lstStyle/>
          <a:p>
            <a:pPr marL="12700" rtl="0">
              <a:lnSpc>
                <a:spcPct val="120000"/>
              </a:lnSpc>
              <a:spcBef>
                <a:spcPts val="100"/>
              </a:spcBef>
            </a:pPr>
            <a:r>
              <a:rPr lang="ru-RU" sz="2400" b="1" dirty="0" smtClean="0">
                <a:solidFill>
                  <a:schemeClr val="bg1"/>
                </a:solidFill>
              </a:rPr>
              <a:t>Автобусные перевозки</a:t>
            </a:r>
          </a:p>
          <a:p>
            <a:pPr marL="298450" indent="-285750" rtl="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ru-RU" i="1" dirty="0" smtClean="0">
              <a:solidFill>
                <a:schemeClr val="bg1"/>
              </a:solidFill>
            </a:endParaRP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r>
              <a:rPr lang="ru-RU" sz="2000" dirty="0" smtClean="0">
                <a:solidFill>
                  <a:schemeClr val="bg1"/>
                </a:solidFill>
              </a:rPr>
              <a:t>Открыт </a:t>
            </a:r>
            <a:r>
              <a:rPr lang="ru-RU" sz="2000" b="1" dirty="0" smtClean="0">
                <a:solidFill>
                  <a:schemeClr val="bg1"/>
                </a:solidFill>
              </a:rPr>
              <a:t>городской маршрут №5 </a:t>
            </a:r>
            <a:r>
              <a:rPr lang="ru-RU" sz="2000" dirty="0" smtClean="0">
                <a:solidFill>
                  <a:schemeClr val="bg1"/>
                </a:solidFill>
              </a:rPr>
              <a:t>в левобережной части Тутаева от переправы.</a:t>
            </a: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endParaRPr lang="ru-RU" sz="2000" dirty="0" smtClean="0">
              <a:solidFill>
                <a:schemeClr val="bg1"/>
              </a:solidFill>
            </a:endParaRP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r>
              <a:rPr lang="ru-RU" sz="2000" dirty="0" smtClean="0">
                <a:solidFill>
                  <a:schemeClr val="bg1"/>
                </a:solidFill>
              </a:rPr>
              <a:t>Организованы дополнительные рейсы на маршруте №1 </a:t>
            </a:r>
            <a:r>
              <a:rPr lang="ru-RU" sz="2000" b="1" dirty="0" smtClean="0">
                <a:solidFill>
                  <a:schemeClr val="bg1"/>
                </a:solidFill>
              </a:rPr>
              <a:t>«ЦРБ-Переправа».</a:t>
            </a: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endParaRPr lang="ru-RU" sz="2000" dirty="0" smtClean="0">
              <a:solidFill>
                <a:schemeClr val="bg1"/>
              </a:solidFill>
            </a:endParaRP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r>
              <a:rPr lang="ru-RU" sz="2000" dirty="0" smtClean="0">
                <a:solidFill>
                  <a:schemeClr val="bg1"/>
                </a:solidFill>
              </a:rPr>
              <a:t>По маршруту </a:t>
            </a:r>
            <a:r>
              <a:rPr lang="ru-RU" sz="2000" b="1" dirty="0" smtClean="0">
                <a:solidFill>
                  <a:schemeClr val="bg1"/>
                </a:solidFill>
              </a:rPr>
              <a:t>№186</a:t>
            </a:r>
            <a:r>
              <a:rPr lang="ru-RU" sz="2000" dirty="0" smtClean="0">
                <a:solidFill>
                  <a:schemeClr val="bg1"/>
                </a:solidFill>
              </a:rPr>
              <a:t>, возобновлен рейс на </a:t>
            </a:r>
            <a:r>
              <a:rPr lang="ru-RU" sz="2000" b="1" dirty="0" smtClean="0">
                <a:solidFill>
                  <a:schemeClr val="bg1"/>
                </a:solidFill>
              </a:rPr>
              <a:t>9:10.</a:t>
            </a:r>
          </a:p>
          <a:p>
            <a:pPr marL="298450" indent="-285750" rtl="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ru-RU" sz="1500" b="1" dirty="0">
              <a:solidFill>
                <a:schemeClr val="bg1"/>
              </a:solidFill>
            </a:endParaRPr>
          </a:p>
        </p:txBody>
      </p:sp>
      <p:pic>
        <p:nvPicPr>
          <p:cNvPr id="28" name="Рисунок 27" descr="Значок галочки">
            <a:extLst>
              <a:ext uri="{FF2B5EF4-FFF2-40B4-BE49-F238E27FC236}">
                <a16:creationId xmlns:a16="http://schemas.microsoft.com/office/drawing/2014/main" xmlns="" id="{D15B4FC9-0788-4E4C-9F5A-FCFAF69E7E7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93674" y="4184152"/>
            <a:ext cx="576000" cy="576000"/>
          </a:xfrm>
        </p:spPr>
      </p:pic>
      <p:sp>
        <p:nvSpPr>
          <p:cNvPr id="31" name="Объект 10">
            <a:extLst>
              <a:ext uri="{FF2B5EF4-FFF2-40B4-BE49-F238E27FC236}">
                <a16:creationId xmlns:a16="http://schemas.microsoft.com/office/drawing/2014/main" xmlns="" id="{DBCC020E-50A1-4B26-95EE-F180516D8BD8}"/>
              </a:ext>
            </a:extLst>
          </p:cNvPr>
          <p:cNvSpPr>
            <a:spLocks noGrp="1"/>
          </p:cNvSpPr>
          <p:nvPr>
            <p:ph sz="half" idx="16"/>
          </p:nvPr>
        </p:nvSpPr>
        <p:spPr bwMode="white">
          <a:xfrm>
            <a:off x="7530326" y="1092902"/>
            <a:ext cx="4058989" cy="2407303"/>
          </a:xfrm>
        </p:spPr>
        <p:txBody>
          <a:bodyPr rtlCol="0">
            <a:noAutofit/>
          </a:bodyPr>
          <a:lstStyle/>
          <a:p>
            <a:pPr marL="12700" rtl="0">
              <a:lnSpc>
                <a:spcPct val="120000"/>
              </a:lnSpc>
              <a:spcBef>
                <a:spcPts val="100"/>
              </a:spcBef>
            </a:pPr>
            <a:r>
              <a:rPr lang="ru-RU" sz="2000" b="1" spc="-15" dirty="0" smtClean="0">
                <a:solidFill>
                  <a:schemeClr val="bg1"/>
                </a:solidFill>
                <a:cs typeface="Arial"/>
              </a:rPr>
              <a:t>Строительство контейнерных площадок для сбора твердых коммунальных отходов</a:t>
            </a: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endParaRPr lang="ru-RU" sz="2000" b="1" spc="-15" dirty="0" smtClean="0">
              <a:solidFill>
                <a:schemeClr val="bg1"/>
              </a:solidFill>
              <a:cs typeface="Arial"/>
            </a:endParaRP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r>
              <a:rPr lang="ru-RU" sz="2000" spc="-15" dirty="0" smtClean="0">
                <a:solidFill>
                  <a:schemeClr val="bg1"/>
                </a:solidFill>
                <a:cs typeface="Arial"/>
              </a:rPr>
              <a:t>Левобережная часть города – </a:t>
            </a: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r>
              <a:rPr lang="ru-RU" sz="2400" b="1" spc="-15" dirty="0" smtClean="0">
                <a:solidFill>
                  <a:schemeClr val="bg1"/>
                </a:solidFill>
                <a:cs typeface="Arial"/>
              </a:rPr>
              <a:t>56 шт.</a:t>
            </a: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r>
              <a:rPr lang="ru-RU" sz="2000" spc="-15" dirty="0" smtClean="0">
                <a:solidFill>
                  <a:schemeClr val="bg1"/>
                </a:solidFill>
                <a:cs typeface="Arial"/>
              </a:rPr>
              <a:t>Правобережная часть города – </a:t>
            </a: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r>
              <a:rPr lang="ru-RU" sz="2400" b="1" spc="-15" dirty="0" smtClean="0">
                <a:solidFill>
                  <a:schemeClr val="bg1"/>
                </a:solidFill>
                <a:cs typeface="Arial"/>
              </a:rPr>
              <a:t>8 шт.</a:t>
            </a: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endParaRPr lang="ru-RU" sz="1400" b="1" spc="-15" dirty="0">
              <a:solidFill>
                <a:schemeClr val="bg1"/>
              </a:solidFill>
              <a:cs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3685" y="4709566"/>
            <a:ext cx="2679792" cy="19963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0249" y="4026226"/>
            <a:ext cx="3109800" cy="25047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292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2EE24B5-652C-4DB5-B7C3-B5BBEC1280B1}" type="slidenum">
              <a:rPr lang="ru-RU" noProof="0" smtClean="0"/>
              <a:t>11</a:t>
            </a:fld>
            <a:endParaRPr lang="ru-RU" noProof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901904"/>
          </a:xfrm>
          <a:prstGeom prst="rect">
            <a:avLst/>
          </a:prstGeom>
        </p:spPr>
      </p:pic>
      <p:sp>
        <p:nvSpPr>
          <p:cNvPr id="4" name="объект 3" descr="Синий прямоугольник">
            <a:extLst>
              <a:ext uri="{FF2B5EF4-FFF2-40B4-BE49-F238E27FC236}">
                <a16:creationId xmlns:a16="http://schemas.microsoft.com/office/drawing/2014/main" xmlns="" id="{CDEEA71D-C3B3-45BB-A776-D17D92A58127}"/>
              </a:ext>
            </a:extLst>
          </p:cNvPr>
          <p:cNvSpPr/>
          <p:nvPr/>
        </p:nvSpPr>
        <p:spPr>
          <a:xfrm>
            <a:off x="1" y="0"/>
            <a:ext cx="12192000" cy="6901905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 dirty="0"/>
          </a:p>
        </p:txBody>
      </p:sp>
      <p:sp>
        <p:nvSpPr>
          <p:cNvPr id="5" name="Заголовок 2">
            <a:extLst>
              <a:ext uri="{FF2B5EF4-FFF2-40B4-BE49-F238E27FC236}">
                <a16:creationId xmlns:a16="http://schemas.microsoft.com/office/drawing/2014/main" xmlns="" id="{F9ADB42F-AE48-4323-897F-DB5A083BD103}"/>
              </a:ext>
            </a:extLst>
          </p:cNvPr>
          <p:cNvSpPr txBox="1">
            <a:spLocks/>
          </p:cNvSpPr>
          <p:nvPr/>
        </p:nvSpPr>
        <p:spPr>
          <a:xfrm>
            <a:off x="239134" y="109012"/>
            <a:ext cx="10515600" cy="835931"/>
          </a:xfrm>
          <a:prstGeom prst="rect">
            <a:avLst/>
          </a:prstGeom>
        </p:spPr>
        <p:txBody>
          <a:bodyPr rtlCol="0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РЕМОНТ И СОДЕРЖАНИЕ УЛИЧНО-ДОРОЖНОЙ СЕТИ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 descr="Бежевый прямоугольник">
            <a:extLst>
              <a:ext uri="{FF2B5EF4-FFF2-40B4-BE49-F238E27FC236}">
                <a16:creationId xmlns:a16="http://schemas.microsoft.com/office/drawing/2014/main" xmlns="" id="{890F7762-BD37-4D33-9F80-1DA07B5E172E}"/>
              </a:ext>
            </a:extLst>
          </p:cNvPr>
          <p:cNvSpPr/>
          <p:nvPr/>
        </p:nvSpPr>
        <p:spPr>
          <a:xfrm flipV="1">
            <a:off x="362959" y="526976"/>
            <a:ext cx="9733541" cy="158823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91550221-8258-42F2-8C5D-7698C3085D5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53409" y="828324"/>
            <a:ext cx="2924175" cy="1794668"/>
            <a:chOff x="304800" y="1577182"/>
            <a:chExt cx="3419021" cy="2214588"/>
          </a:xfr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grpSpPr>
        <p:sp>
          <p:nvSpPr>
            <p:cNvPr id="9" name="Прямоугольник 8">
              <a:extLst>
                <a:ext uri="{FF2B5EF4-FFF2-40B4-BE49-F238E27FC236}">
                  <a16:creationId xmlns="" xmlns:a16="http://schemas.microsoft.com/office/drawing/2014/main" id="{35AF9DE5-C8D3-43F1-8647-AA7713F1FCEF}"/>
                </a:ext>
              </a:extLst>
            </p:cNvPr>
            <p:cNvSpPr/>
            <p:nvPr/>
          </p:nvSpPr>
          <p:spPr>
            <a:xfrm>
              <a:off x="304800" y="2951336"/>
              <a:ext cx="3419021" cy="8404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Капитальный</a:t>
              </a:r>
            </a:p>
            <a:p>
              <a:pPr algn="ctr" rtl="0"/>
              <a:r>
                <a:rPr lang="ru-RU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ремонт дорог</a:t>
              </a:r>
              <a:endParaRPr lang="ru-RU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="" xmlns:a16="http://schemas.microsoft.com/office/drawing/2014/main" id="{CDADA208-E23E-4B7A-8B30-503644571020}"/>
                </a:ext>
              </a:extLst>
            </p:cNvPr>
            <p:cNvSpPr/>
            <p:nvPr/>
          </p:nvSpPr>
          <p:spPr>
            <a:xfrm>
              <a:off x="304800" y="1577182"/>
              <a:ext cx="3419021" cy="137415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>
                <a:spcBef>
                  <a:spcPts val="600"/>
                </a:spcBef>
              </a:pPr>
              <a:r>
                <a:rPr lang="ru-RU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51 073 м</a:t>
              </a:r>
              <a:r>
                <a:rPr lang="ru-RU" sz="3600" b="1" baseline="30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2</a:t>
              </a:r>
              <a:endParaRPr lang="ru-RU" sz="36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="" xmlns:a16="http://schemas.microsoft.com/office/drawing/2014/main" id="{91550221-8258-42F2-8C5D-7698C3085D5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171826" y="816451"/>
            <a:ext cx="2924175" cy="1794668"/>
            <a:chOff x="304800" y="1577182"/>
            <a:chExt cx="3419021" cy="2214588"/>
          </a:xfr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grpSpPr>
        <p:sp>
          <p:nvSpPr>
            <p:cNvPr id="11" name="Прямоугольник 10">
              <a:extLst>
                <a:ext uri="{FF2B5EF4-FFF2-40B4-BE49-F238E27FC236}">
                  <a16:creationId xmlns="" xmlns:a16="http://schemas.microsoft.com/office/drawing/2014/main" id="{CDADA208-E23E-4B7A-8B30-503644571020}"/>
                </a:ext>
              </a:extLst>
            </p:cNvPr>
            <p:cNvSpPr/>
            <p:nvPr/>
          </p:nvSpPr>
          <p:spPr>
            <a:xfrm>
              <a:off x="304800" y="1577182"/>
              <a:ext cx="3419021" cy="137415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>
                <a:spcBef>
                  <a:spcPts val="600"/>
                </a:spcBef>
              </a:pPr>
              <a:r>
                <a:rPr lang="ru-RU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8 994 м</a:t>
              </a:r>
              <a:r>
                <a:rPr lang="ru-RU" sz="3600" b="1" baseline="30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2</a:t>
              </a:r>
              <a:endParaRPr lang="ru-RU" sz="36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="" xmlns:a16="http://schemas.microsoft.com/office/drawing/2014/main" id="{35AF9DE5-C8D3-43F1-8647-AA7713F1FCEF}"/>
                </a:ext>
              </a:extLst>
            </p:cNvPr>
            <p:cNvSpPr/>
            <p:nvPr/>
          </p:nvSpPr>
          <p:spPr>
            <a:xfrm>
              <a:off x="304800" y="2951336"/>
              <a:ext cx="3419021" cy="8404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Ямочный ремонт</a:t>
              </a:r>
              <a:endParaRPr lang="ru-RU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="" xmlns:a16="http://schemas.microsoft.com/office/drawing/2014/main" id="{91550221-8258-42F2-8C5D-7698C3085D5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190243" y="804575"/>
            <a:ext cx="2924175" cy="1818417"/>
            <a:chOff x="304800" y="1577182"/>
            <a:chExt cx="3419021" cy="2243894"/>
          </a:xfr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grpSpPr>
        <p:sp>
          <p:nvSpPr>
            <p:cNvPr id="14" name="Прямоугольник 13">
              <a:extLst>
                <a:ext uri="{FF2B5EF4-FFF2-40B4-BE49-F238E27FC236}">
                  <a16:creationId xmlns="" xmlns:a16="http://schemas.microsoft.com/office/drawing/2014/main" id="{CDADA208-E23E-4B7A-8B30-503644571020}"/>
                </a:ext>
              </a:extLst>
            </p:cNvPr>
            <p:cNvSpPr/>
            <p:nvPr/>
          </p:nvSpPr>
          <p:spPr>
            <a:xfrm>
              <a:off x="304800" y="1577182"/>
              <a:ext cx="3419021" cy="137415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>
                <a:spcBef>
                  <a:spcPts val="600"/>
                </a:spcBef>
              </a:pPr>
              <a:r>
                <a:rPr lang="ru-RU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3 657 м</a:t>
              </a:r>
              <a:r>
                <a:rPr lang="ru-RU" sz="3600" b="1" baseline="30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2</a:t>
              </a:r>
              <a:endParaRPr lang="ru-RU" sz="36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="" xmlns:a16="http://schemas.microsoft.com/office/drawing/2014/main" id="{35AF9DE5-C8D3-43F1-8647-AA7713F1FCEF}"/>
                </a:ext>
              </a:extLst>
            </p:cNvPr>
            <p:cNvSpPr/>
            <p:nvPr/>
          </p:nvSpPr>
          <p:spPr>
            <a:xfrm>
              <a:off x="304800" y="2951336"/>
              <a:ext cx="3419021" cy="8697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Новые тротуары</a:t>
              </a:r>
              <a:endParaRPr lang="ru-RU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7" name="Группа 16">
            <a:extLst>
              <a:ext uri="{FF2B5EF4-FFF2-40B4-BE49-F238E27FC236}">
                <a16:creationId xmlns="" xmlns:a16="http://schemas.microsoft.com/office/drawing/2014/main" id="{91550221-8258-42F2-8C5D-7698C3085D5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191121" y="799101"/>
            <a:ext cx="2924176" cy="1823892"/>
            <a:chOff x="3611274" y="1389123"/>
            <a:chExt cx="3419022" cy="2170625"/>
          </a:xfr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grpSpPr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CDADA208-E23E-4B7A-8B30-503644571020}"/>
                </a:ext>
              </a:extLst>
            </p:cNvPr>
            <p:cNvSpPr/>
            <p:nvPr/>
          </p:nvSpPr>
          <p:spPr>
            <a:xfrm>
              <a:off x="3611275" y="1389123"/>
              <a:ext cx="3419021" cy="137415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>
                <a:spcBef>
                  <a:spcPts val="600"/>
                </a:spcBef>
              </a:pPr>
              <a:r>
                <a:rPr lang="ru-RU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30 556 м</a:t>
              </a:r>
              <a:r>
                <a:rPr lang="ru-RU" sz="3600" b="1" baseline="30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2</a:t>
              </a:r>
              <a:endParaRPr lang="ru-RU" sz="36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="" xmlns:a16="http://schemas.microsoft.com/office/drawing/2014/main" id="{35AF9DE5-C8D3-43F1-8647-AA7713F1FCEF}"/>
                </a:ext>
              </a:extLst>
            </p:cNvPr>
            <p:cNvSpPr/>
            <p:nvPr/>
          </p:nvSpPr>
          <p:spPr>
            <a:xfrm>
              <a:off x="3611274" y="2719314"/>
              <a:ext cx="3419021" cy="8404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Нацпроект «БКАД»</a:t>
              </a:r>
              <a:endParaRPr lang="ru-RU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0" name="Овал 19">
            <a:extLst>
              <a:ext uri="{FF2B5EF4-FFF2-40B4-BE49-F238E27FC236}">
                <a16:creationId xmlns="" xmlns:a16="http://schemas.microsoft.com/office/drawing/2014/main" id="{1A18FEB0-5FCA-4B8E-9936-15F531834A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888743" y="6162707"/>
            <a:ext cx="691193" cy="67141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biLevel thresh="25000"/>
          </a:blip>
          <a:stretch>
            <a:fillRect/>
          </a:stretch>
        </p:blipFill>
        <p:spPr>
          <a:xfrm>
            <a:off x="963546" y="6273693"/>
            <a:ext cx="541586" cy="41627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0243" y="2757952"/>
            <a:ext cx="2924175" cy="33387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FB29E267-8276-E341-A3A6-4C0E1F8FED2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4310" y="2737814"/>
            <a:ext cx="2913626" cy="3335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285" y="2746074"/>
            <a:ext cx="2911143" cy="333877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3409" y="2746076"/>
            <a:ext cx="2910061" cy="3314905"/>
          </a:xfrm>
          <a:prstGeom prst="rect">
            <a:avLst/>
          </a:prstGeom>
        </p:spPr>
      </p:pic>
      <p:sp>
        <p:nvSpPr>
          <p:cNvPr id="23" name="объект 5" descr="Бежевый прямоугольник">
            <a:extLst>
              <a:ext uri="{FF2B5EF4-FFF2-40B4-BE49-F238E27FC236}">
                <a16:creationId xmlns:a16="http://schemas.microsoft.com/office/drawing/2014/main" xmlns="" id="{73ED10AC-D04B-401B-A6A1-6069912D1664}"/>
              </a:ext>
            </a:extLst>
          </p:cNvPr>
          <p:cNvSpPr/>
          <p:nvPr/>
        </p:nvSpPr>
        <p:spPr bwMode="ltGray">
          <a:xfrm flipV="1">
            <a:off x="153409" y="6033779"/>
            <a:ext cx="11961887" cy="62943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654739" y="6209944"/>
            <a:ext cx="9739301" cy="648056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бъект 6">
            <a:extLst>
              <a:ext uri="{FF2B5EF4-FFF2-40B4-BE49-F238E27FC236}">
                <a16:creationId xmlns:a16="http://schemas.microsoft.com/office/drawing/2014/main" xmlns="" id="{23DC0E4E-6822-467C-96E3-77C667B41D2B}"/>
              </a:ext>
            </a:extLst>
          </p:cNvPr>
          <p:cNvSpPr txBox="1">
            <a:spLocks/>
          </p:cNvSpPr>
          <p:nvPr/>
        </p:nvSpPr>
        <p:spPr bwMode="white">
          <a:xfrm>
            <a:off x="-352451" y="6203813"/>
            <a:ext cx="13753679" cy="803191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100"/>
              </a:spcBef>
              <a:buNone/>
            </a:pPr>
            <a:r>
              <a:rPr lang="ru-RU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Тутаев включен в агломерацию «Ярославская». </a:t>
            </a:r>
            <a:r>
              <a:rPr lang="ru-RU" b="1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Национальный </a:t>
            </a:r>
            <a:r>
              <a:rPr lang="ru-RU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</a:t>
            </a:r>
            <a:r>
              <a:rPr lang="ru-RU" b="1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«БКАД». </a:t>
            </a:r>
          </a:p>
          <a:p>
            <a:pPr marL="0" indent="0" algn="ctr">
              <a:lnSpc>
                <a:spcPct val="120000"/>
              </a:lnSpc>
              <a:spcBef>
                <a:spcPts val="100"/>
              </a:spcBef>
              <a:buNone/>
            </a:pPr>
            <a:r>
              <a:rPr lang="ru-RU" b="1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ru-RU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2024 году привести автодороги в нормативное состояние.</a:t>
            </a:r>
          </a:p>
        </p:txBody>
      </p:sp>
    </p:spTree>
    <p:extLst>
      <p:ext uri="{BB962C8B-B14F-4D97-AF65-F5344CB8AC3E}">
        <p14:creationId xmlns:p14="http://schemas.microsoft.com/office/powerpoint/2010/main" val="10026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1904"/>
          </a:xfrm>
          <a:prstGeom prst="rect">
            <a:avLst/>
          </a:prstGeom>
        </p:spPr>
      </p:pic>
      <p:sp>
        <p:nvSpPr>
          <p:cNvPr id="3" name="объект 3" descr="Синий прямоугольник">
            <a:extLst>
              <a:ext uri="{FF2B5EF4-FFF2-40B4-BE49-F238E27FC236}">
                <a16:creationId xmlns:a16="http://schemas.microsoft.com/office/drawing/2014/main" xmlns="" id="{CDEEA71D-C3B3-45BB-A776-D17D92A58127}"/>
              </a:ext>
            </a:extLst>
          </p:cNvPr>
          <p:cNvSpPr/>
          <p:nvPr/>
        </p:nvSpPr>
        <p:spPr>
          <a:xfrm>
            <a:off x="0" y="-43905"/>
            <a:ext cx="12192000" cy="6945809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 dirty="0"/>
          </a:p>
        </p:txBody>
      </p:sp>
      <p:sp>
        <p:nvSpPr>
          <p:cNvPr id="4" name="Заголовок 2">
            <a:extLst>
              <a:ext uri="{FF2B5EF4-FFF2-40B4-BE49-F238E27FC236}">
                <a16:creationId xmlns:a16="http://schemas.microsoft.com/office/drawing/2014/main" xmlns="" id="{F9ADB42F-AE48-4323-897F-DB5A083BD103}"/>
              </a:ext>
            </a:extLst>
          </p:cNvPr>
          <p:cNvSpPr txBox="1">
            <a:spLocks/>
          </p:cNvSpPr>
          <p:nvPr/>
        </p:nvSpPr>
        <p:spPr>
          <a:xfrm>
            <a:off x="119567" y="132762"/>
            <a:ext cx="11952867" cy="579757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ОСВЕЩЕНИЕ И БЕЗОПАСНОСТЬ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5" descr="Бежевый прямоугольник">
            <a:extLst>
              <a:ext uri="{FF2B5EF4-FFF2-40B4-BE49-F238E27FC236}">
                <a16:creationId xmlns:a16="http://schemas.microsoft.com/office/drawing/2014/main" xmlns="" id="{890F7762-BD37-4D33-9F80-1DA07B5E172E}"/>
              </a:ext>
            </a:extLst>
          </p:cNvPr>
          <p:cNvSpPr/>
          <p:nvPr/>
        </p:nvSpPr>
        <p:spPr>
          <a:xfrm flipV="1">
            <a:off x="232331" y="570015"/>
            <a:ext cx="6477228" cy="142503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pic>
        <p:nvPicPr>
          <p:cNvPr id="9" name="Рисунок 8" descr="Значок галочки">
            <a:extLst>
              <a:ext uri="{FF2B5EF4-FFF2-40B4-BE49-F238E27FC236}">
                <a16:creationId xmlns:a16="http://schemas.microsoft.com/office/drawing/2014/main" xmlns="" id="{1A9D8BC9-CF04-4A6C-89E6-E6A18D7419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119567" y="1149771"/>
            <a:ext cx="576000" cy="576000"/>
          </a:xfrm>
          <a:prstGeom prst="rect">
            <a:avLst/>
          </a:prstGeom>
        </p:spPr>
      </p:pic>
      <p:pic>
        <p:nvPicPr>
          <p:cNvPr id="11" name="Рисунок 10" descr="Значок галочки">
            <a:extLst>
              <a:ext uri="{FF2B5EF4-FFF2-40B4-BE49-F238E27FC236}">
                <a16:creationId xmlns:a16="http://schemas.microsoft.com/office/drawing/2014/main" xmlns="" id="{1A9D8BC9-CF04-4A6C-89E6-E6A18D7419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4966425" y="3800686"/>
            <a:ext cx="576000" cy="576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038"/>
          <a:stretch/>
        </p:blipFill>
        <p:spPr>
          <a:xfrm>
            <a:off x="7026322" y="0"/>
            <a:ext cx="4623283" cy="36932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19" y="3539778"/>
            <a:ext cx="4687406" cy="26366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585891" y="1650424"/>
            <a:ext cx="2671149" cy="470054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6">
            <a:extLst>
              <a:ext uri="{FF2B5EF4-FFF2-40B4-BE49-F238E27FC236}">
                <a16:creationId xmlns:a16="http://schemas.microsoft.com/office/drawing/2014/main" xmlns="" id="{23DC0E4E-6822-467C-96E3-77C667B41D2B}"/>
              </a:ext>
            </a:extLst>
          </p:cNvPr>
          <p:cNvSpPr txBox="1">
            <a:spLocks/>
          </p:cNvSpPr>
          <p:nvPr/>
        </p:nvSpPr>
        <p:spPr bwMode="white">
          <a:xfrm>
            <a:off x="627107" y="1141497"/>
            <a:ext cx="5856820" cy="1957963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1072743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Проведена работа по модернизации более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2500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светильников уличной сети. </a:t>
            </a:r>
          </a:p>
          <a:p>
            <a:pPr marL="0" lvl="0" indent="0" defTabSz="1072743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Уровень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освещенности вырос более чем в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раза. Срок окупаемости 8 лет.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405596" y="3879130"/>
            <a:ext cx="4400324" cy="470054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ъект 6">
            <a:extLst>
              <a:ext uri="{FF2B5EF4-FFF2-40B4-BE49-F238E27FC236}">
                <a16:creationId xmlns:a16="http://schemas.microsoft.com/office/drawing/2014/main" xmlns="" id="{23DC0E4E-6822-467C-96E3-77C667B41D2B}"/>
              </a:ext>
            </a:extLst>
          </p:cNvPr>
          <p:cNvSpPr txBox="1">
            <a:spLocks/>
          </p:cNvSpPr>
          <p:nvPr/>
        </p:nvSpPr>
        <p:spPr bwMode="white">
          <a:xfrm>
            <a:off x="5473948" y="3879130"/>
            <a:ext cx="6762637" cy="1957963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Установлены </a:t>
            </a:r>
            <a:r>
              <a:rPr lang="ru-RU" sz="28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новых светофорных объектов:</a:t>
            </a:r>
            <a:r>
              <a:rPr lang="ru-RU" sz="2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перекресток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Дементьева - ул. Комсомольская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Комсомольская (у СК «Старт»);</a:t>
            </a:r>
          </a:p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Моторостроителей (около 6 школы);</a:t>
            </a:r>
          </a:p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ул. Советская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Дикси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);      </a:t>
            </a:r>
          </a:p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перекресток ул. Советская - ул. Моторостроителей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defTabSz="1072743">
              <a:lnSpc>
                <a:spcPct val="100000"/>
              </a:lnSpc>
              <a:spcBef>
                <a:spcPts val="0"/>
              </a:spcBef>
              <a:buNone/>
            </a:pPr>
            <a:endParaRPr lang="ru-RU" sz="2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89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28" y="-19395"/>
            <a:ext cx="12290707" cy="6900046"/>
          </a:xfrm>
          <a:prstGeom prst="rect">
            <a:avLst/>
          </a:prstGeom>
        </p:spPr>
      </p:pic>
      <p:sp>
        <p:nvSpPr>
          <p:cNvPr id="3" name="объект 3" descr="Синий прямоугольник">
            <a:extLst>
              <a:ext uri="{FF2B5EF4-FFF2-40B4-BE49-F238E27FC236}">
                <a16:creationId xmlns:a16="http://schemas.microsoft.com/office/drawing/2014/main" xmlns="" id="{9206F938-D64B-410D-BE2D-847D78F81E42}"/>
              </a:ext>
            </a:extLst>
          </p:cNvPr>
          <p:cNvSpPr/>
          <p:nvPr/>
        </p:nvSpPr>
        <p:spPr>
          <a:xfrm>
            <a:off x="-17428" y="-19394"/>
            <a:ext cx="12304677" cy="6900046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26C5B371-F992-4547-B936-23F16F4488DA}"/>
              </a:ext>
            </a:extLst>
          </p:cNvPr>
          <p:cNvSpPr txBox="1">
            <a:spLocks/>
          </p:cNvSpPr>
          <p:nvPr/>
        </p:nvSpPr>
        <p:spPr>
          <a:xfrm>
            <a:off x="164812" y="323553"/>
            <a:ext cx="7026395" cy="1302111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БЕЗОПАСНОСТЬ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6" name="объект 13" descr="Бежевый прямоугольник">
            <a:extLst>
              <a:ext uri="{FF2B5EF4-FFF2-40B4-BE49-F238E27FC236}">
                <a16:creationId xmlns:a16="http://schemas.microsoft.com/office/drawing/2014/main" xmlns="" id="{DFB86A96-0959-48CB-911E-06E243290C23}"/>
              </a:ext>
            </a:extLst>
          </p:cNvPr>
          <p:cNvSpPr/>
          <p:nvPr/>
        </p:nvSpPr>
        <p:spPr>
          <a:xfrm flipV="1">
            <a:off x="290269" y="760291"/>
            <a:ext cx="4578614" cy="45719"/>
          </a:xfrm>
          <a:custGeom>
            <a:avLst/>
            <a:gdLst/>
            <a:ahLst/>
            <a:cxnLst/>
            <a:rect l="l" t="t" r="r" b="b"/>
            <a:pathLst>
              <a:path w="2694304">
                <a:moveTo>
                  <a:pt x="0" y="0"/>
                </a:moveTo>
                <a:lnTo>
                  <a:pt x="2694127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pic>
        <p:nvPicPr>
          <p:cNvPr id="11" name="Рисунок 10" descr="Значок галочки">
            <a:extLst>
              <a:ext uri="{FF2B5EF4-FFF2-40B4-BE49-F238E27FC236}">
                <a16:creationId xmlns:a16="http://schemas.microsoft.com/office/drawing/2014/main" xmlns="" id="{2BB6FD49-92B0-4DC9-AC1D-17947DECCC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6498697" y="619894"/>
            <a:ext cx="576000" cy="576000"/>
          </a:xfrm>
          <a:prstGeom prst="rect">
            <a:avLst/>
          </a:prstGeom>
        </p:spPr>
      </p:pic>
      <p:pic>
        <p:nvPicPr>
          <p:cNvPr id="12" name="Рисунок 11" descr="Значок галочки">
            <a:extLst>
              <a:ext uri="{FF2B5EF4-FFF2-40B4-BE49-F238E27FC236}">
                <a16:creationId xmlns:a16="http://schemas.microsoft.com/office/drawing/2014/main" xmlns="" id="{2BB6FD49-92B0-4DC9-AC1D-17947DECCC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6545838" y="2587763"/>
            <a:ext cx="576000" cy="576000"/>
          </a:xfrm>
          <a:prstGeom prst="rect">
            <a:avLst/>
          </a:prstGeom>
        </p:spPr>
      </p:pic>
      <p:pic>
        <p:nvPicPr>
          <p:cNvPr id="13" name="Рисунок 12" descr="Значок галочки">
            <a:extLst>
              <a:ext uri="{FF2B5EF4-FFF2-40B4-BE49-F238E27FC236}">
                <a16:creationId xmlns:a16="http://schemas.microsoft.com/office/drawing/2014/main" xmlns="" id="{2BB6FD49-92B0-4DC9-AC1D-17947DECCC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6545838" y="4237778"/>
            <a:ext cx="576000" cy="576000"/>
          </a:xfrm>
          <a:prstGeom prst="rect">
            <a:avLst/>
          </a:prstGeom>
        </p:spPr>
      </p:pic>
      <p:pic>
        <p:nvPicPr>
          <p:cNvPr id="18" name="Рисунок 17" descr="Команда">
            <a:extLst>
              <a:ext uri="{FF2B5EF4-FFF2-40B4-BE49-F238E27FC236}">
                <a16:creationId xmlns:a16="http://schemas.microsoft.com/office/drawing/2014/main" xmlns="" id="{09833D49-61B1-40F0-A9D1-6D1D4B8701A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64812" y="2405074"/>
            <a:ext cx="1164651" cy="1164651"/>
          </a:xfrm>
          <a:prstGeom prst="rect">
            <a:avLst/>
          </a:prstGeom>
        </p:spPr>
      </p:pic>
      <p:sp>
        <p:nvSpPr>
          <p:cNvPr id="19" name="Графический объект 21" descr="Значок телефона ">
            <a:extLst>
              <a:ext uri="{FF2B5EF4-FFF2-40B4-BE49-F238E27FC236}">
                <a16:creationId xmlns:a16="http://schemas.microsoft.com/office/drawing/2014/main" xmlns="" id="{9DB23001-17A7-4A97-8F18-88D642E8799B}"/>
              </a:ext>
            </a:extLst>
          </p:cNvPr>
          <p:cNvSpPr>
            <a:spLocks noChangeAspect="1"/>
          </p:cNvSpPr>
          <p:nvPr/>
        </p:nvSpPr>
        <p:spPr>
          <a:xfrm>
            <a:off x="164812" y="1175283"/>
            <a:ext cx="1071171" cy="998136"/>
          </a:xfrm>
          <a:custGeom>
            <a:avLst/>
            <a:gdLst>
              <a:gd name="connsiteX0" fmla="*/ 755475 w 838200"/>
              <a:gd name="connsiteY0" fmla="*/ 394211 h 781050"/>
              <a:gd name="connsiteX1" fmla="*/ 639994 w 838200"/>
              <a:gd name="connsiteY1" fmla="*/ 317154 h 781050"/>
              <a:gd name="connsiteX2" fmla="*/ 567661 w 838200"/>
              <a:gd name="connsiteY2" fmla="*/ 317154 h 781050"/>
              <a:gd name="connsiteX3" fmla="*/ 567661 w 838200"/>
              <a:gd name="connsiteY3" fmla="*/ 283816 h 781050"/>
              <a:gd name="connsiteX4" fmla="*/ 529561 w 838200"/>
              <a:gd name="connsiteY4" fmla="*/ 245716 h 781050"/>
              <a:gd name="connsiteX5" fmla="*/ 498604 w 838200"/>
              <a:gd name="connsiteY5" fmla="*/ 245716 h 781050"/>
              <a:gd name="connsiteX6" fmla="*/ 460504 w 838200"/>
              <a:gd name="connsiteY6" fmla="*/ 283816 h 781050"/>
              <a:gd name="connsiteX7" fmla="*/ 460504 w 838200"/>
              <a:gd name="connsiteY7" fmla="*/ 317154 h 781050"/>
              <a:gd name="connsiteX8" fmla="*/ 377161 w 838200"/>
              <a:gd name="connsiteY8" fmla="*/ 317154 h 781050"/>
              <a:gd name="connsiteX9" fmla="*/ 377161 w 838200"/>
              <a:gd name="connsiteY9" fmla="*/ 283816 h 781050"/>
              <a:gd name="connsiteX10" fmla="*/ 339061 w 838200"/>
              <a:gd name="connsiteY10" fmla="*/ 245716 h 781050"/>
              <a:gd name="connsiteX11" fmla="*/ 308104 w 838200"/>
              <a:gd name="connsiteY11" fmla="*/ 245716 h 781050"/>
              <a:gd name="connsiteX12" fmla="*/ 270004 w 838200"/>
              <a:gd name="connsiteY12" fmla="*/ 283816 h 781050"/>
              <a:gd name="connsiteX13" fmla="*/ 270004 w 838200"/>
              <a:gd name="connsiteY13" fmla="*/ 317154 h 781050"/>
              <a:gd name="connsiteX14" fmla="*/ 198062 w 838200"/>
              <a:gd name="connsiteY14" fmla="*/ 317154 h 781050"/>
              <a:gd name="connsiteX15" fmla="*/ 82581 w 838200"/>
              <a:gd name="connsiteY15" fmla="*/ 394211 h 781050"/>
              <a:gd name="connsiteX16" fmla="*/ 64722 w 838200"/>
              <a:gd name="connsiteY16" fmla="*/ 439445 h 781050"/>
              <a:gd name="connsiteX17" fmla="*/ 45710 w 838200"/>
              <a:gd name="connsiteY17" fmla="*/ 760781 h 781050"/>
              <a:gd name="connsiteX18" fmla="*/ 50796 w 838200"/>
              <a:gd name="connsiteY18" fmla="*/ 775068 h 781050"/>
              <a:gd name="connsiteX19" fmla="*/ 64712 w 838200"/>
              <a:gd name="connsiteY19" fmla="*/ 781107 h 781050"/>
              <a:gd name="connsiteX20" fmla="*/ 773334 w 838200"/>
              <a:gd name="connsiteY20" fmla="*/ 781107 h 781050"/>
              <a:gd name="connsiteX21" fmla="*/ 787250 w 838200"/>
              <a:gd name="connsiteY21" fmla="*/ 775068 h 781050"/>
              <a:gd name="connsiteX22" fmla="*/ 792336 w 838200"/>
              <a:gd name="connsiteY22" fmla="*/ 760781 h 781050"/>
              <a:gd name="connsiteX23" fmla="*/ 773325 w 838200"/>
              <a:gd name="connsiteY23" fmla="*/ 439445 h 781050"/>
              <a:gd name="connsiteX24" fmla="*/ 755475 w 838200"/>
              <a:gd name="connsiteY24" fmla="*/ 394211 h 781050"/>
              <a:gd name="connsiteX25" fmla="*/ 565880 w 838200"/>
              <a:gd name="connsiteY25" fmla="*/ 588731 h 781050"/>
              <a:gd name="connsiteX26" fmla="*/ 551592 w 838200"/>
              <a:gd name="connsiteY26" fmla="*/ 603018 h 781050"/>
              <a:gd name="connsiteX27" fmla="*/ 477507 w 838200"/>
              <a:gd name="connsiteY27" fmla="*/ 603018 h 781050"/>
              <a:gd name="connsiteX28" fmla="*/ 477507 w 838200"/>
              <a:gd name="connsiteY28" fmla="*/ 677094 h 781050"/>
              <a:gd name="connsiteX29" fmla="*/ 463219 w 838200"/>
              <a:gd name="connsiteY29" fmla="*/ 691382 h 781050"/>
              <a:gd name="connsiteX30" fmla="*/ 374856 w 838200"/>
              <a:gd name="connsiteY30" fmla="*/ 691382 h 781050"/>
              <a:gd name="connsiteX31" fmla="*/ 360568 w 838200"/>
              <a:gd name="connsiteY31" fmla="*/ 677094 h 781050"/>
              <a:gd name="connsiteX32" fmla="*/ 360568 w 838200"/>
              <a:gd name="connsiteY32" fmla="*/ 603018 h 781050"/>
              <a:gd name="connsiteX33" fmla="*/ 286483 w 838200"/>
              <a:gd name="connsiteY33" fmla="*/ 603018 h 781050"/>
              <a:gd name="connsiteX34" fmla="*/ 272195 w 838200"/>
              <a:gd name="connsiteY34" fmla="*/ 588731 h 781050"/>
              <a:gd name="connsiteX35" fmla="*/ 272195 w 838200"/>
              <a:gd name="connsiteY35" fmla="*/ 500358 h 781050"/>
              <a:gd name="connsiteX36" fmla="*/ 286483 w 838200"/>
              <a:gd name="connsiteY36" fmla="*/ 486070 h 781050"/>
              <a:gd name="connsiteX37" fmla="*/ 360568 w 838200"/>
              <a:gd name="connsiteY37" fmla="*/ 486070 h 781050"/>
              <a:gd name="connsiteX38" fmla="*/ 360568 w 838200"/>
              <a:gd name="connsiteY38" fmla="*/ 411985 h 781050"/>
              <a:gd name="connsiteX39" fmla="*/ 374856 w 838200"/>
              <a:gd name="connsiteY39" fmla="*/ 397697 h 781050"/>
              <a:gd name="connsiteX40" fmla="*/ 463219 w 838200"/>
              <a:gd name="connsiteY40" fmla="*/ 397697 h 781050"/>
              <a:gd name="connsiteX41" fmla="*/ 477507 w 838200"/>
              <a:gd name="connsiteY41" fmla="*/ 411985 h 781050"/>
              <a:gd name="connsiteX42" fmla="*/ 477507 w 838200"/>
              <a:gd name="connsiteY42" fmla="*/ 486061 h 781050"/>
              <a:gd name="connsiteX43" fmla="*/ 551592 w 838200"/>
              <a:gd name="connsiteY43" fmla="*/ 486061 h 781050"/>
              <a:gd name="connsiteX44" fmla="*/ 565880 w 838200"/>
              <a:gd name="connsiteY44" fmla="*/ 500348 h 781050"/>
              <a:gd name="connsiteX45" fmla="*/ 565880 w 838200"/>
              <a:gd name="connsiteY45" fmla="*/ 588731 h 781050"/>
              <a:gd name="connsiteX46" fmla="*/ 827017 w 838200"/>
              <a:gd name="connsiteY46" fmla="*/ 270300 h 781050"/>
              <a:gd name="connsiteX47" fmla="*/ 786164 w 838200"/>
              <a:gd name="connsiteY47" fmla="*/ 293446 h 781050"/>
              <a:gd name="connsiteX48" fmla="*/ 574709 w 838200"/>
              <a:gd name="connsiteY48" fmla="*/ 251803 h 781050"/>
              <a:gd name="connsiteX49" fmla="*/ 554964 w 838200"/>
              <a:gd name="connsiteY49" fmla="*/ 165497 h 781050"/>
              <a:gd name="connsiteX50" fmla="*/ 283597 w 838200"/>
              <a:gd name="connsiteY50" fmla="*/ 164687 h 781050"/>
              <a:gd name="connsiteX51" fmla="*/ 263204 w 838200"/>
              <a:gd name="connsiteY51" fmla="*/ 251089 h 781050"/>
              <a:gd name="connsiteX52" fmla="*/ 53435 w 838200"/>
              <a:gd name="connsiteY52" fmla="*/ 293694 h 781050"/>
              <a:gd name="connsiteX53" fmla="*/ 11448 w 838200"/>
              <a:gd name="connsiteY53" fmla="*/ 270300 h 781050"/>
              <a:gd name="connsiteX54" fmla="*/ 10267 w 838200"/>
              <a:gd name="connsiteY54" fmla="*/ 147466 h 781050"/>
              <a:gd name="connsiteX55" fmla="*/ 418842 w 838200"/>
              <a:gd name="connsiteY55" fmla="*/ 0 h 781050"/>
              <a:gd name="connsiteX56" fmla="*/ 827474 w 838200"/>
              <a:gd name="connsiteY56" fmla="*/ 147676 h 781050"/>
              <a:gd name="connsiteX57" fmla="*/ 827017 w 838200"/>
              <a:gd name="connsiteY57" fmla="*/ 270300 h 78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838200" h="781050">
                <a:moveTo>
                  <a:pt x="755475" y="394211"/>
                </a:moveTo>
                <a:cubicBezTo>
                  <a:pt x="754865" y="393535"/>
                  <a:pt x="655367" y="317154"/>
                  <a:pt x="639994" y="317154"/>
                </a:cubicBezTo>
                <a:lnTo>
                  <a:pt x="567661" y="317154"/>
                </a:lnTo>
                <a:lnTo>
                  <a:pt x="567661" y="283816"/>
                </a:lnTo>
                <a:cubicBezTo>
                  <a:pt x="567661" y="262804"/>
                  <a:pt x="550573" y="245716"/>
                  <a:pt x="529561" y="245716"/>
                </a:cubicBezTo>
                <a:lnTo>
                  <a:pt x="498604" y="245716"/>
                </a:lnTo>
                <a:cubicBezTo>
                  <a:pt x="477592" y="245716"/>
                  <a:pt x="460504" y="262804"/>
                  <a:pt x="460504" y="283816"/>
                </a:cubicBezTo>
                <a:lnTo>
                  <a:pt x="460504" y="317154"/>
                </a:lnTo>
                <a:lnTo>
                  <a:pt x="377161" y="317154"/>
                </a:lnTo>
                <a:lnTo>
                  <a:pt x="377161" y="283816"/>
                </a:lnTo>
                <a:cubicBezTo>
                  <a:pt x="377161" y="262804"/>
                  <a:pt x="360073" y="245716"/>
                  <a:pt x="339061" y="245716"/>
                </a:cubicBezTo>
                <a:lnTo>
                  <a:pt x="308104" y="245716"/>
                </a:lnTo>
                <a:cubicBezTo>
                  <a:pt x="287092" y="245716"/>
                  <a:pt x="270004" y="262804"/>
                  <a:pt x="270004" y="283816"/>
                </a:cubicBezTo>
                <a:lnTo>
                  <a:pt x="270004" y="317154"/>
                </a:lnTo>
                <a:lnTo>
                  <a:pt x="198062" y="317154"/>
                </a:lnTo>
                <a:cubicBezTo>
                  <a:pt x="182689" y="317154"/>
                  <a:pt x="83191" y="393535"/>
                  <a:pt x="82581" y="394211"/>
                </a:cubicBezTo>
                <a:cubicBezTo>
                  <a:pt x="72389" y="405336"/>
                  <a:pt x="64941" y="424234"/>
                  <a:pt x="64722" y="439445"/>
                </a:cubicBezTo>
                <a:lnTo>
                  <a:pt x="45710" y="760781"/>
                </a:lnTo>
                <a:cubicBezTo>
                  <a:pt x="45357" y="766048"/>
                  <a:pt x="47196" y="771220"/>
                  <a:pt x="50796" y="775068"/>
                </a:cubicBezTo>
                <a:cubicBezTo>
                  <a:pt x="54397" y="778916"/>
                  <a:pt x="59435" y="781107"/>
                  <a:pt x="64712" y="781107"/>
                </a:cubicBezTo>
                <a:lnTo>
                  <a:pt x="773334" y="781107"/>
                </a:lnTo>
                <a:cubicBezTo>
                  <a:pt x="778611" y="781107"/>
                  <a:pt x="783650" y="778926"/>
                  <a:pt x="787250" y="775068"/>
                </a:cubicBezTo>
                <a:cubicBezTo>
                  <a:pt x="790851" y="771211"/>
                  <a:pt x="792689" y="766048"/>
                  <a:pt x="792336" y="760781"/>
                </a:cubicBezTo>
                <a:lnTo>
                  <a:pt x="773325" y="439445"/>
                </a:lnTo>
                <a:cubicBezTo>
                  <a:pt x="773115" y="424234"/>
                  <a:pt x="765666" y="405336"/>
                  <a:pt x="755475" y="394211"/>
                </a:cubicBezTo>
                <a:close/>
                <a:moveTo>
                  <a:pt x="565880" y="588731"/>
                </a:moveTo>
                <a:cubicBezTo>
                  <a:pt x="565880" y="596617"/>
                  <a:pt x="559479" y="603018"/>
                  <a:pt x="551592" y="603018"/>
                </a:cubicBezTo>
                <a:lnTo>
                  <a:pt x="477507" y="603018"/>
                </a:lnTo>
                <a:lnTo>
                  <a:pt x="477507" y="677094"/>
                </a:lnTo>
                <a:cubicBezTo>
                  <a:pt x="477507" y="684981"/>
                  <a:pt x="471106" y="691382"/>
                  <a:pt x="463219" y="691382"/>
                </a:cubicBezTo>
                <a:lnTo>
                  <a:pt x="374856" y="691382"/>
                </a:lnTo>
                <a:cubicBezTo>
                  <a:pt x="366969" y="691382"/>
                  <a:pt x="360568" y="684981"/>
                  <a:pt x="360568" y="677094"/>
                </a:cubicBezTo>
                <a:lnTo>
                  <a:pt x="360568" y="603018"/>
                </a:lnTo>
                <a:lnTo>
                  <a:pt x="286483" y="603018"/>
                </a:lnTo>
                <a:cubicBezTo>
                  <a:pt x="278596" y="603018"/>
                  <a:pt x="272195" y="596617"/>
                  <a:pt x="272195" y="588731"/>
                </a:cubicBezTo>
                <a:lnTo>
                  <a:pt x="272195" y="500358"/>
                </a:lnTo>
                <a:cubicBezTo>
                  <a:pt x="272195" y="492471"/>
                  <a:pt x="278596" y="486070"/>
                  <a:pt x="286483" y="486070"/>
                </a:cubicBezTo>
                <a:lnTo>
                  <a:pt x="360568" y="486070"/>
                </a:lnTo>
                <a:lnTo>
                  <a:pt x="360568" y="411985"/>
                </a:lnTo>
                <a:cubicBezTo>
                  <a:pt x="360568" y="404098"/>
                  <a:pt x="366969" y="397697"/>
                  <a:pt x="374856" y="397697"/>
                </a:cubicBezTo>
                <a:lnTo>
                  <a:pt x="463219" y="397697"/>
                </a:lnTo>
                <a:cubicBezTo>
                  <a:pt x="471106" y="397697"/>
                  <a:pt x="477507" y="404098"/>
                  <a:pt x="477507" y="411985"/>
                </a:cubicBezTo>
                <a:lnTo>
                  <a:pt x="477507" y="486061"/>
                </a:lnTo>
                <a:lnTo>
                  <a:pt x="551592" y="486061"/>
                </a:lnTo>
                <a:cubicBezTo>
                  <a:pt x="559479" y="486061"/>
                  <a:pt x="565880" y="492462"/>
                  <a:pt x="565880" y="500348"/>
                </a:cubicBezTo>
                <a:lnTo>
                  <a:pt x="565880" y="588731"/>
                </a:lnTo>
                <a:close/>
                <a:moveTo>
                  <a:pt x="827017" y="270300"/>
                </a:moveTo>
                <a:cubicBezTo>
                  <a:pt x="818111" y="283493"/>
                  <a:pt x="802709" y="291141"/>
                  <a:pt x="786164" y="293446"/>
                </a:cubicBezTo>
                <a:cubicBezTo>
                  <a:pt x="696439" y="305953"/>
                  <a:pt x="589692" y="292132"/>
                  <a:pt x="574709" y="251803"/>
                </a:cubicBezTo>
                <a:cubicBezTo>
                  <a:pt x="570633" y="240830"/>
                  <a:pt x="555354" y="166097"/>
                  <a:pt x="554964" y="165497"/>
                </a:cubicBezTo>
                <a:cubicBezTo>
                  <a:pt x="527351" y="159658"/>
                  <a:pt x="302170" y="158915"/>
                  <a:pt x="283597" y="164687"/>
                </a:cubicBezTo>
                <a:cubicBezTo>
                  <a:pt x="282958" y="165354"/>
                  <a:pt x="265528" y="243040"/>
                  <a:pt x="263204" y="251089"/>
                </a:cubicBezTo>
                <a:cubicBezTo>
                  <a:pt x="250964" y="293665"/>
                  <a:pt x="126520" y="303552"/>
                  <a:pt x="53435" y="293694"/>
                </a:cubicBezTo>
                <a:cubicBezTo>
                  <a:pt x="34470" y="291132"/>
                  <a:pt x="18497" y="283864"/>
                  <a:pt x="11448" y="270300"/>
                </a:cubicBezTo>
                <a:cubicBezTo>
                  <a:pt x="-13602" y="222085"/>
                  <a:pt x="10267" y="147466"/>
                  <a:pt x="10267" y="147466"/>
                </a:cubicBezTo>
                <a:cubicBezTo>
                  <a:pt x="29298" y="67494"/>
                  <a:pt x="194671" y="0"/>
                  <a:pt x="418842" y="0"/>
                </a:cubicBezTo>
                <a:cubicBezTo>
                  <a:pt x="645080" y="0"/>
                  <a:pt x="809158" y="60350"/>
                  <a:pt x="827474" y="147676"/>
                </a:cubicBezTo>
                <a:cubicBezTo>
                  <a:pt x="827608" y="148295"/>
                  <a:pt x="854773" y="229181"/>
                  <a:pt x="827017" y="2703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dirty="0"/>
          </a:p>
        </p:txBody>
      </p:sp>
      <p:pic>
        <p:nvPicPr>
          <p:cNvPr id="24" name="Рисунок 23" descr="Значок галочки">
            <a:extLst>
              <a:ext uri="{FF2B5EF4-FFF2-40B4-BE49-F238E27FC236}">
                <a16:creationId xmlns:a16="http://schemas.microsoft.com/office/drawing/2014/main" xmlns="" id="{1A9D8BC9-CF04-4A6C-89E6-E6A18D7419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230143" y="5874811"/>
            <a:ext cx="1005840" cy="100584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005" y="3355801"/>
            <a:ext cx="4144930" cy="27465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Прямоугольник 19"/>
          <p:cNvSpPr/>
          <p:nvPr/>
        </p:nvSpPr>
        <p:spPr>
          <a:xfrm>
            <a:off x="9093199" y="6167120"/>
            <a:ext cx="2974083" cy="474928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бъект 6">
            <a:extLst>
              <a:ext uri="{FF2B5EF4-FFF2-40B4-BE49-F238E27FC236}">
                <a16:creationId xmlns:a16="http://schemas.microsoft.com/office/drawing/2014/main" xmlns="" id="{23DC0E4E-6822-467C-96E3-77C667B41D2B}"/>
              </a:ext>
            </a:extLst>
          </p:cNvPr>
          <p:cNvSpPr txBox="1">
            <a:spLocks/>
          </p:cNvSpPr>
          <p:nvPr/>
        </p:nvSpPr>
        <p:spPr bwMode="white">
          <a:xfrm>
            <a:off x="1213937" y="6092181"/>
            <a:ext cx="11145520" cy="1713232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2019 году чрезвычайных ситуаций не допущено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354745" y="1473199"/>
            <a:ext cx="1085176" cy="458257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479040" y="2821730"/>
            <a:ext cx="1171981" cy="445004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бъект 6">
            <a:extLst>
              <a:ext uri="{FF2B5EF4-FFF2-40B4-BE49-F238E27FC236}">
                <a16:creationId xmlns:a16="http://schemas.microsoft.com/office/drawing/2014/main" xmlns="" id="{23DC0E4E-6822-467C-96E3-77C667B41D2B}"/>
              </a:ext>
            </a:extLst>
          </p:cNvPr>
          <p:cNvSpPr txBox="1">
            <a:spLocks/>
          </p:cNvSpPr>
          <p:nvPr/>
        </p:nvSpPr>
        <p:spPr bwMode="white">
          <a:xfrm>
            <a:off x="840546" y="1392842"/>
            <a:ext cx="5923280" cy="1348531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1072743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Служба 112 -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13 000 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обращений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Объект 6">
            <a:extLst>
              <a:ext uri="{FF2B5EF4-FFF2-40B4-BE49-F238E27FC236}">
                <a16:creationId xmlns:a16="http://schemas.microsoft.com/office/drawing/2014/main" xmlns="" id="{23DC0E4E-6822-467C-96E3-77C667B41D2B}"/>
              </a:ext>
            </a:extLst>
          </p:cNvPr>
          <p:cNvSpPr txBox="1">
            <a:spLocks/>
          </p:cNvSpPr>
          <p:nvPr/>
        </p:nvSpPr>
        <p:spPr bwMode="white">
          <a:xfrm>
            <a:off x="416562" y="2760251"/>
            <a:ext cx="5923280" cy="1349482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1072743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ЕДДС 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22 474 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обращений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074697" y="2062219"/>
            <a:ext cx="3674583" cy="470054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9075327" y="2665195"/>
            <a:ext cx="282033" cy="392621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9100975" y="4336218"/>
            <a:ext cx="2674465" cy="371613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9100975" y="5354742"/>
            <a:ext cx="1140305" cy="344168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2">
            <a:extLst>
              <a:ext uri="{FF2B5EF4-FFF2-40B4-BE49-F238E27FC236}">
                <a16:creationId xmlns:a16="http://schemas.microsoft.com/office/drawing/2014/main" xmlns="" id="{F9ADB42F-AE48-4323-897F-DB5A083BD103}"/>
              </a:ext>
            </a:extLst>
          </p:cNvPr>
          <p:cNvSpPr txBox="1">
            <a:spLocks/>
          </p:cNvSpPr>
          <p:nvPr/>
        </p:nvSpPr>
        <p:spPr>
          <a:xfrm>
            <a:off x="7020450" y="706273"/>
            <a:ext cx="5046833" cy="2983034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допущено гибели людей на водных объектах. Два спасателя водно-спасательной станции получили медали </a:t>
            </a:r>
            <a:endParaRPr lang="ru-RU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спасение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воде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</a:p>
          <a:p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Установлено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местных системы оповещения населения при угрозах или возникновения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ЧС</a:t>
            </a:r>
          </a:p>
          <a:p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становлено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84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видеокамеры,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общее количество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камер внутри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дворовых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территорий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составляет – 264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шт.</a:t>
            </a:r>
          </a:p>
          <a:p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84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-33531"/>
            <a:ext cx="12192000" cy="9054876"/>
          </a:xfrm>
          <a:prstGeom prst="rect">
            <a:avLst/>
          </a:prstGeom>
        </p:spPr>
      </p:pic>
      <p:sp>
        <p:nvSpPr>
          <p:cNvPr id="3" name="объект 3" descr="Синий прямоугольник">
            <a:extLst>
              <a:ext uri="{FF2B5EF4-FFF2-40B4-BE49-F238E27FC236}">
                <a16:creationId xmlns:a16="http://schemas.microsoft.com/office/drawing/2014/main" xmlns="" id="{9206F938-D64B-410D-BE2D-847D78F81E42}"/>
              </a:ext>
            </a:extLst>
          </p:cNvPr>
          <p:cNvSpPr/>
          <p:nvPr/>
        </p:nvSpPr>
        <p:spPr>
          <a:xfrm>
            <a:off x="-40452" y="-27622"/>
            <a:ext cx="12192000" cy="7379211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26C5B371-F992-4547-B936-23F16F4488DA}"/>
              </a:ext>
            </a:extLst>
          </p:cNvPr>
          <p:cNvSpPr txBox="1">
            <a:spLocks/>
          </p:cNvSpPr>
          <p:nvPr/>
        </p:nvSpPr>
        <p:spPr>
          <a:xfrm>
            <a:off x="164812" y="323553"/>
            <a:ext cx="7026395" cy="1302111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СЕЛЬСКОЕ ХОЗЯЙСТВО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6" name="объект 13" descr="Бежевый прямоугольник">
            <a:extLst>
              <a:ext uri="{FF2B5EF4-FFF2-40B4-BE49-F238E27FC236}">
                <a16:creationId xmlns:a16="http://schemas.microsoft.com/office/drawing/2014/main" xmlns="" id="{DFB86A96-0959-48CB-911E-06E243290C23}"/>
              </a:ext>
            </a:extLst>
          </p:cNvPr>
          <p:cNvSpPr/>
          <p:nvPr/>
        </p:nvSpPr>
        <p:spPr>
          <a:xfrm flipV="1">
            <a:off x="290268" y="760290"/>
            <a:ext cx="4952291" cy="45719"/>
          </a:xfrm>
          <a:custGeom>
            <a:avLst/>
            <a:gdLst/>
            <a:ahLst/>
            <a:cxnLst/>
            <a:rect l="l" t="t" r="r" b="b"/>
            <a:pathLst>
              <a:path w="2694304">
                <a:moveTo>
                  <a:pt x="0" y="0"/>
                </a:moveTo>
                <a:lnTo>
                  <a:pt x="2694127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pic>
        <p:nvPicPr>
          <p:cNvPr id="24" name="Рисунок 23" descr="Значок галочки">
            <a:extLst>
              <a:ext uri="{FF2B5EF4-FFF2-40B4-BE49-F238E27FC236}">
                <a16:creationId xmlns:a16="http://schemas.microsoft.com/office/drawing/2014/main" xmlns="" id="{1A9D8BC9-CF04-4A6C-89E6-E6A18D7419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186175" y="5759094"/>
            <a:ext cx="1005840" cy="1005840"/>
          </a:xfrm>
          <a:prstGeom prst="rect">
            <a:avLst/>
          </a:prstGeom>
        </p:spPr>
      </p:pic>
      <p:sp>
        <p:nvSpPr>
          <p:cNvPr id="20" name="Овал 19">
            <a:extLst>
              <a:ext uri="{FF2B5EF4-FFF2-40B4-BE49-F238E27FC236}">
                <a16:creationId xmlns="" xmlns:a16="http://schemas.microsoft.com/office/drawing/2014/main" id="{2EDD0A13-925F-4A1B-ABFB-3C67C135796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6142685" y="553274"/>
            <a:ext cx="933470" cy="9221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7516" y="563434"/>
            <a:ext cx="859611" cy="853514"/>
          </a:xfrm>
          <a:prstGeom prst="rect">
            <a:avLst/>
          </a:prstGeom>
        </p:spPr>
      </p:pic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4214936251"/>
              </p:ext>
            </p:extLst>
          </p:nvPr>
        </p:nvGraphicFramePr>
        <p:xfrm>
          <a:off x="5033694" y="-191590"/>
          <a:ext cx="2974085" cy="2147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7" name="Стрелка вниз 26"/>
          <p:cNvSpPr/>
          <p:nvPr/>
        </p:nvSpPr>
        <p:spPr>
          <a:xfrm rot="10800000">
            <a:off x="7485275" y="241140"/>
            <a:ext cx="503198" cy="1466935"/>
          </a:xfrm>
          <a:prstGeom prst="down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5892623" y="457493"/>
            <a:ext cx="1056818" cy="77186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endParaRPr lang="ru-RU" sz="4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29" name="объект 20">
            <a:extLst>
              <a:ext uri="{FF2B5EF4-FFF2-40B4-BE49-F238E27FC236}">
                <a16:creationId xmlns:a16="http://schemas.microsoft.com/office/drawing/2014/main" xmlns="" id="{2306528A-EF2E-492E-846A-8645AF605E9C}"/>
              </a:ext>
            </a:extLst>
          </p:cNvPr>
          <p:cNvSpPr txBox="1"/>
          <p:nvPr/>
        </p:nvSpPr>
        <p:spPr bwMode="white">
          <a:xfrm>
            <a:off x="4628144" y="1773952"/>
            <a:ext cx="4642594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30,6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млн.</a:t>
            </a: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venir Black"/>
              </a:rPr>
              <a:t> </a:t>
            </a: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venir Black"/>
              </a:rPr>
              <a:t>₽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 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30" name="объект 20">
            <a:extLst>
              <a:ext uri="{FF2B5EF4-FFF2-40B4-BE49-F238E27FC236}">
                <a16:creationId xmlns:a16="http://schemas.microsoft.com/office/drawing/2014/main" xmlns="" id="{2306528A-EF2E-492E-846A-8645AF605E9C}"/>
              </a:ext>
            </a:extLst>
          </p:cNvPr>
          <p:cNvSpPr txBox="1"/>
          <p:nvPr/>
        </p:nvSpPr>
        <p:spPr bwMode="white">
          <a:xfrm>
            <a:off x="7494799" y="337186"/>
            <a:ext cx="2629027" cy="12695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прибыль</a:t>
            </a:r>
          </a:p>
          <a:p>
            <a:pPr marL="12700" algn="ctr">
              <a:spcBef>
                <a:spcPts val="100"/>
              </a:spcBef>
            </a:pP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2,2 раз</a:t>
            </a:r>
          </a:p>
          <a:p>
            <a:pPr marL="12700" algn="ctr">
              <a:spcBef>
                <a:spcPts val="100"/>
              </a:spcBef>
            </a:pP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+mj-lt"/>
                <a:cs typeface="Arial"/>
              </a:rPr>
              <a:t>к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+mj-lt"/>
                <a:cs typeface="Arial"/>
              </a:rPr>
              <a:t> 2018 году</a:t>
            </a:r>
            <a:endParaRPr lang="ru-RU" sz="2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+mj-lt"/>
              <a:cs typeface="Arial"/>
            </a:endParaRPr>
          </a:p>
        </p:txBody>
      </p:sp>
      <p:sp>
        <p:nvSpPr>
          <p:cNvPr id="32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316406" y="1893549"/>
            <a:ext cx="4130903" cy="467484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33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164812" y="1917864"/>
            <a:ext cx="4854634" cy="988705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17195" indent="0" algn="ctr">
              <a:lnSpc>
                <a:spcPct val="1071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1800" i="1" spc="-15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крестьянских фермерских </a:t>
            </a:r>
            <a:r>
              <a:rPr lang="ru-RU" sz="1800" i="1" spc="-15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хозяйств</a:t>
            </a:r>
            <a:endParaRPr lang="ru-RU" sz="1800" i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</p:txBody>
      </p:sp>
      <p:sp>
        <p:nvSpPr>
          <p:cNvPr id="35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390952" y="3358995"/>
            <a:ext cx="4130903" cy="467484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36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241394" y="3396164"/>
            <a:ext cx="4854634" cy="988705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17195" indent="0" algn="ctr">
              <a:lnSpc>
                <a:spcPct val="1071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1800" i="1" spc="-15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сельскохозяйственных предприятий</a:t>
            </a:r>
          </a:p>
        </p:txBody>
      </p:sp>
      <p:sp>
        <p:nvSpPr>
          <p:cNvPr id="38" name="Прямоугольник 37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7746789" y="1179416"/>
            <a:ext cx="1798147" cy="7092273"/>
          </a:xfrm>
          <a:prstGeom prst="rect">
            <a:avLst/>
          </a:prstGeom>
          <a:gradFill flip="none" rotWithShape="1">
            <a:gsLst>
              <a:gs pos="100000">
                <a:srgbClr val="98A3AD">
                  <a:alpha val="0"/>
                </a:srgbClr>
              </a:gs>
              <a:gs pos="0">
                <a:srgbClr val="98A3A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7">
            <a:biLevel thresh="25000"/>
          </a:blip>
          <a:stretch>
            <a:fillRect/>
          </a:stretch>
        </p:blipFill>
        <p:spPr>
          <a:xfrm>
            <a:off x="5166593" y="4232944"/>
            <a:ext cx="834630" cy="8701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4714" y="3917780"/>
            <a:ext cx="2983378" cy="19889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85187" y="1622200"/>
            <a:ext cx="2834163" cy="21426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0" name="Прямоугольник 39"/>
          <p:cNvSpPr/>
          <p:nvPr/>
        </p:nvSpPr>
        <p:spPr>
          <a:xfrm>
            <a:off x="9921193" y="5191760"/>
            <a:ext cx="1600247" cy="308688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Заголовок 2">
            <a:extLst>
              <a:ext uri="{FF2B5EF4-FFF2-40B4-BE49-F238E27FC236}">
                <a16:creationId xmlns:a16="http://schemas.microsoft.com/office/drawing/2014/main" xmlns="" id="{F9ADB42F-AE48-4323-897F-DB5A083BD103}"/>
              </a:ext>
            </a:extLst>
          </p:cNvPr>
          <p:cNvSpPr txBox="1">
            <a:spLocks/>
          </p:cNvSpPr>
          <p:nvPr/>
        </p:nvSpPr>
        <p:spPr>
          <a:xfrm>
            <a:off x="6068088" y="3826479"/>
            <a:ext cx="6299787" cy="2983034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Потребительский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кооператив «Взаимопомощь» и фермерское хозяйство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«Айлазова Отто» стали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победителями конкурсов и получили Гранты на общую сумму 33 млн.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₽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000" dirty="0" smtClean="0">
              <a:solidFill>
                <a:schemeClr val="bg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273039" y="6291476"/>
            <a:ext cx="1381761" cy="302916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7821269" y="5943055"/>
            <a:ext cx="1935446" cy="318959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2">
            <a:extLst>
              <a:ext uri="{FF2B5EF4-FFF2-40B4-BE49-F238E27FC236}">
                <a16:creationId xmlns:a16="http://schemas.microsoft.com/office/drawing/2014/main" xmlns="" id="{F9ADB42F-AE48-4323-897F-DB5A083BD103}"/>
              </a:ext>
            </a:extLst>
          </p:cNvPr>
          <p:cNvSpPr txBox="1">
            <a:spLocks/>
          </p:cNvSpPr>
          <p:nvPr/>
        </p:nvSpPr>
        <p:spPr>
          <a:xfrm>
            <a:off x="1140697" y="5896491"/>
            <a:ext cx="11225048" cy="1309066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агропромышленном комплексе работает 487 человек, </a:t>
            </a:r>
          </a:p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средняя заработная плата 21 235 </a:t>
            </a:r>
            <a:r>
              <a:rPr lang="ru-RU" sz="24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venir Black"/>
              </a:rPr>
              <a:t>₽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000" dirty="0">
              <a:solidFill>
                <a:schemeClr val="bg1"/>
              </a:solidFill>
            </a:endParaRPr>
          </a:p>
          <a:p>
            <a:endParaRPr lang="ru-RU" sz="2000" dirty="0" smtClean="0">
              <a:solidFill>
                <a:schemeClr val="bg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859280" y="2592851"/>
            <a:ext cx="1016000" cy="652093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1859280" y="1167075"/>
            <a:ext cx="1016000" cy="652093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бъект 20">
            <a:extLst>
              <a:ext uri="{FF2B5EF4-FFF2-40B4-BE49-F238E27FC236}">
                <a16:creationId xmlns:a16="http://schemas.microsoft.com/office/drawing/2014/main" xmlns="" id="{2306528A-EF2E-492E-846A-8645AF605E9C}"/>
              </a:ext>
            </a:extLst>
          </p:cNvPr>
          <p:cNvSpPr txBox="1"/>
          <p:nvPr/>
        </p:nvSpPr>
        <p:spPr bwMode="white">
          <a:xfrm>
            <a:off x="-12128" y="1058921"/>
            <a:ext cx="4642594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15 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34" name="объект 20">
            <a:extLst>
              <a:ext uri="{FF2B5EF4-FFF2-40B4-BE49-F238E27FC236}">
                <a16:creationId xmlns:a16="http://schemas.microsoft.com/office/drawing/2014/main" xmlns="" id="{2306528A-EF2E-492E-846A-8645AF605E9C}"/>
              </a:ext>
            </a:extLst>
          </p:cNvPr>
          <p:cNvSpPr txBox="1"/>
          <p:nvPr/>
        </p:nvSpPr>
        <p:spPr bwMode="white">
          <a:xfrm>
            <a:off x="38426" y="2460864"/>
            <a:ext cx="4642594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10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 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901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901906"/>
          </a:xfrm>
          <a:prstGeom prst="rect">
            <a:avLst/>
          </a:prstGeom>
        </p:spPr>
      </p:pic>
      <p:sp>
        <p:nvSpPr>
          <p:cNvPr id="5" name="объект 3" descr="Синий прямоугольник">
            <a:extLst>
              <a:ext uri="{FF2B5EF4-FFF2-40B4-BE49-F238E27FC236}">
                <a16:creationId xmlns:a16="http://schemas.microsoft.com/office/drawing/2014/main" xmlns="" id="{CDEEA71D-C3B3-45BB-A776-D17D92A58127}"/>
              </a:ext>
            </a:extLst>
          </p:cNvPr>
          <p:cNvSpPr/>
          <p:nvPr/>
        </p:nvSpPr>
        <p:spPr>
          <a:xfrm>
            <a:off x="0" y="-1"/>
            <a:ext cx="12192000" cy="6901905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 dirty="0"/>
          </a:p>
        </p:txBody>
      </p:sp>
      <p:sp>
        <p:nvSpPr>
          <p:cNvPr id="6" name="Заголовок 2">
            <a:extLst>
              <a:ext uri="{FF2B5EF4-FFF2-40B4-BE49-F238E27FC236}">
                <a16:creationId xmlns:a16="http://schemas.microsoft.com/office/drawing/2014/main" xmlns="" id="{F9ADB42F-AE48-4323-897F-DB5A083BD103}"/>
              </a:ext>
            </a:extLst>
          </p:cNvPr>
          <p:cNvSpPr txBox="1">
            <a:spLocks/>
          </p:cNvSpPr>
          <p:nvPr/>
        </p:nvSpPr>
        <p:spPr>
          <a:xfrm>
            <a:off x="119567" y="132762"/>
            <a:ext cx="11952867" cy="579757"/>
          </a:xfrm>
          <a:prstGeom prst="rect">
            <a:avLst/>
          </a:prstGeom>
        </p:spPr>
        <p:txBody>
          <a:bodyPr rtlCol="0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БЛАГОУСТРОЙСТВО ДВОРОВЫХ И ОБЩЕСТВЕННЫХ ТЕРРИТОРИЙ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бъект 5" descr="Бежевый прямоугольник">
            <a:extLst>
              <a:ext uri="{FF2B5EF4-FFF2-40B4-BE49-F238E27FC236}">
                <a16:creationId xmlns:a16="http://schemas.microsoft.com/office/drawing/2014/main" xmlns="" id="{890F7762-BD37-4D33-9F80-1DA07B5E172E}"/>
              </a:ext>
            </a:extLst>
          </p:cNvPr>
          <p:cNvSpPr/>
          <p:nvPr/>
        </p:nvSpPr>
        <p:spPr>
          <a:xfrm flipV="1">
            <a:off x="208581" y="343227"/>
            <a:ext cx="11274859" cy="167411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9" name="Трапеция 8">
            <a:extLst>
              <a:ext uri="{FF2B5EF4-FFF2-40B4-BE49-F238E27FC236}">
                <a16:creationId xmlns="" xmlns:a16="http://schemas.microsoft.com/office/drawing/2014/main" id="{5B804E9F-B6B5-41F9-9B63-9AF435FDC2B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-937148" y="1951399"/>
            <a:ext cx="4336142" cy="2044685"/>
          </a:xfrm>
          <a:prstGeom prst="trapezoid">
            <a:avLst/>
          </a:prstGeom>
          <a:solidFill>
            <a:srgbClr val="11AEC7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</a:endParaRPr>
          </a:p>
        </p:txBody>
      </p:sp>
      <p:sp>
        <p:nvSpPr>
          <p:cNvPr id="11" name="Трапеция 10">
            <a:extLst>
              <a:ext uri="{FF2B5EF4-FFF2-40B4-BE49-F238E27FC236}">
                <a16:creationId xmlns="" xmlns:a16="http://schemas.microsoft.com/office/drawing/2014/main" id="{5B804E9F-B6B5-41F9-9B63-9AF435FDC2B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7739179" y="2068714"/>
            <a:ext cx="4336142" cy="2044685"/>
          </a:xfrm>
          <a:prstGeom prst="trapezoid">
            <a:avLst/>
          </a:prstGeom>
          <a:solidFill>
            <a:srgbClr val="11AEC7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434" y="4697630"/>
            <a:ext cx="3306598" cy="20790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35AF9DE5-C8D3-43F1-8647-AA7713F1FCEF}"/>
              </a:ext>
            </a:extLst>
          </p:cNvPr>
          <p:cNvSpPr/>
          <p:nvPr/>
        </p:nvSpPr>
        <p:spPr>
          <a:xfrm>
            <a:off x="9071115" y="1528478"/>
            <a:ext cx="2924175" cy="696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Ул. Дементьева 20-22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35AF9DE5-C8D3-43F1-8647-AA7713F1FCEF}"/>
              </a:ext>
            </a:extLst>
          </p:cNvPr>
          <p:cNvSpPr/>
          <p:nvPr/>
        </p:nvSpPr>
        <p:spPr>
          <a:xfrm>
            <a:off x="9071114" y="2564727"/>
            <a:ext cx="2924175" cy="696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Ул. Моторостроителей 64,68,70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35AF9DE5-C8D3-43F1-8647-AA7713F1FCEF}"/>
              </a:ext>
            </a:extLst>
          </p:cNvPr>
          <p:cNvSpPr/>
          <p:nvPr/>
        </p:nvSpPr>
        <p:spPr>
          <a:xfrm>
            <a:off x="9071116" y="3618078"/>
            <a:ext cx="2924175" cy="696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Ул. Панина 14, 14а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35AF9DE5-C8D3-43F1-8647-AA7713F1FCEF}"/>
              </a:ext>
            </a:extLst>
          </p:cNvPr>
          <p:cNvSpPr/>
          <p:nvPr/>
        </p:nvSpPr>
        <p:spPr>
          <a:xfrm>
            <a:off x="401123" y="1175313"/>
            <a:ext cx="2924175" cy="696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Скейт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-парк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35AF9DE5-C8D3-43F1-8647-AA7713F1FCEF}"/>
              </a:ext>
            </a:extLst>
          </p:cNvPr>
          <p:cNvSpPr/>
          <p:nvPr/>
        </p:nvSpPr>
        <p:spPr>
          <a:xfrm>
            <a:off x="401123" y="1985814"/>
            <a:ext cx="2924175" cy="696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Благоустройство общественного пространства Городского парка отдыха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35AF9DE5-C8D3-43F1-8647-AA7713F1FCEF}"/>
              </a:ext>
            </a:extLst>
          </p:cNvPr>
          <p:cNvSpPr/>
          <p:nvPr/>
        </p:nvSpPr>
        <p:spPr>
          <a:xfrm>
            <a:off x="401123" y="2820888"/>
            <a:ext cx="2933324" cy="835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Благоустройство Городского парка отдыха на Романовской стороне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35AF9DE5-C8D3-43F1-8647-AA7713F1FCEF}"/>
              </a:ext>
            </a:extLst>
          </p:cNvPr>
          <p:cNvSpPr/>
          <p:nvPr/>
        </p:nvSpPr>
        <p:spPr>
          <a:xfrm>
            <a:off x="401123" y="3775241"/>
            <a:ext cx="2933324" cy="835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Благоустройство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пруда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A4D70F67-FBB4-0B4A-9044-381E037271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6945" y="4704080"/>
            <a:ext cx="3776255" cy="20759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8568" y="4704080"/>
            <a:ext cx="3608403" cy="20726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717" y="901982"/>
            <a:ext cx="4947920" cy="3705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473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23F42E4-6425-844A-B8DB-8D2E70161B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75" y="-11875"/>
            <a:ext cx="12172208" cy="6899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объект 3" descr="Синий прямоугольник">
            <a:extLst>
              <a:ext uri="{FF2B5EF4-FFF2-40B4-BE49-F238E27FC236}">
                <a16:creationId xmlns:a16="http://schemas.microsoft.com/office/drawing/2014/main" xmlns="" id="{CDEEA71D-C3B3-45BB-A776-D17D92A58127}"/>
              </a:ext>
            </a:extLst>
          </p:cNvPr>
          <p:cNvSpPr/>
          <p:nvPr/>
        </p:nvSpPr>
        <p:spPr>
          <a:xfrm>
            <a:off x="1" y="-11875"/>
            <a:ext cx="12191999" cy="6887689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 dirty="0"/>
          </a:p>
        </p:txBody>
      </p:sp>
      <p:sp>
        <p:nvSpPr>
          <p:cNvPr id="4" name="Заголовок 2">
            <a:extLst>
              <a:ext uri="{FF2B5EF4-FFF2-40B4-BE49-F238E27FC236}">
                <a16:creationId xmlns:a16="http://schemas.microsoft.com/office/drawing/2014/main" xmlns="" id="{F9ADB42F-AE48-4323-897F-DB5A083BD103}"/>
              </a:ext>
            </a:extLst>
          </p:cNvPr>
          <p:cNvSpPr txBox="1">
            <a:spLocks/>
          </p:cNvSpPr>
          <p:nvPr/>
        </p:nvSpPr>
        <p:spPr>
          <a:xfrm>
            <a:off x="119567" y="132762"/>
            <a:ext cx="11952867" cy="579757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БЛАГОУСТРОЙСТВО ВОЛЖСКОЙ НАБЕРЕЖНОЙ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5" descr="Бежевый прямоугольник">
            <a:extLst>
              <a:ext uri="{FF2B5EF4-FFF2-40B4-BE49-F238E27FC236}">
                <a16:creationId xmlns:a16="http://schemas.microsoft.com/office/drawing/2014/main" xmlns="" id="{890F7762-BD37-4D33-9F80-1DA07B5E172E}"/>
              </a:ext>
            </a:extLst>
          </p:cNvPr>
          <p:cNvSpPr/>
          <p:nvPr/>
        </p:nvSpPr>
        <p:spPr>
          <a:xfrm>
            <a:off x="220457" y="613800"/>
            <a:ext cx="9410432" cy="98718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33" y="1009072"/>
            <a:ext cx="3608592" cy="27036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883" y="1018423"/>
            <a:ext cx="3669885" cy="27010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33" y="3915034"/>
            <a:ext cx="3608592" cy="27652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187" y="3915034"/>
            <a:ext cx="3605233" cy="27652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486" y="1002237"/>
            <a:ext cx="3613934" cy="27104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883" y="3915034"/>
            <a:ext cx="3669885" cy="27524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84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0091"/>
            <a:ext cx="12192000" cy="7038091"/>
          </a:xfrm>
          <a:prstGeom prst="rect">
            <a:avLst/>
          </a:prstGeom>
        </p:spPr>
      </p:pic>
      <p:sp>
        <p:nvSpPr>
          <p:cNvPr id="3" name="объект 3" descr="Синий прямоугольник">
            <a:extLst>
              <a:ext uri="{FF2B5EF4-FFF2-40B4-BE49-F238E27FC236}">
                <a16:creationId xmlns:a16="http://schemas.microsoft.com/office/drawing/2014/main" xmlns="" id="{CDEEA71D-C3B3-45BB-A776-D17D92A58127}"/>
              </a:ext>
            </a:extLst>
          </p:cNvPr>
          <p:cNvSpPr/>
          <p:nvPr/>
        </p:nvSpPr>
        <p:spPr>
          <a:xfrm>
            <a:off x="0" y="-180091"/>
            <a:ext cx="12192000" cy="7038091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 dirty="0"/>
          </a:p>
        </p:txBody>
      </p:sp>
      <p:sp>
        <p:nvSpPr>
          <p:cNvPr id="5" name="Заголовок 2">
            <a:extLst>
              <a:ext uri="{FF2B5EF4-FFF2-40B4-BE49-F238E27FC236}">
                <a16:creationId xmlns:a16="http://schemas.microsoft.com/office/drawing/2014/main" xmlns="" id="{F9ADB42F-AE48-4323-897F-DB5A083BD103}"/>
              </a:ext>
            </a:extLst>
          </p:cNvPr>
          <p:cNvSpPr txBox="1">
            <a:spLocks/>
          </p:cNvSpPr>
          <p:nvPr/>
        </p:nvSpPr>
        <p:spPr>
          <a:xfrm>
            <a:off x="220457" y="132761"/>
            <a:ext cx="11952867" cy="579757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«Романовский променад»</a:t>
            </a:r>
          </a:p>
        </p:txBody>
      </p:sp>
      <p:sp>
        <p:nvSpPr>
          <p:cNvPr id="6" name="объект 5" descr="Бежевый прямоугольник">
            <a:extLst>
              <a:ext uri="{FF2B5EF4-FFF2-40B4-BE49-F238E27FC236}">
                <a16:creationId xmlns:a16="http://schemas.microsoft.com/office/drawing/2014/main" xmlns="" id="{890F7762-BD37-4D33-9F80-1DA07B5E172E}"/>
              </a:ext>
            </a:extLst>
          </p:cNvPr>
          <p:cNvSpPr/>
          <p:nvPr/>
        </p:nvSpPr>
        <p:spPr>
          <a:xfrm>
            <a:off x="220457" y="629920"/>
            <a:ext cx="7765303" cy="82598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99070" y="1265267"/>
            <a:ext cx="3956047" cy="25199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81" y="1265267"/>
            <a:ext cx="7363419" cy="30431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069" y="3881502"/>
            <a:ext cx="3956047" cy="26363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Значок галочки">
            <a:extLst>
              <a:ext uri="{FF2B5EF4-FFF2-40B4-BE49-F238E27FC236}">
                <a16:creationId xmlns:a16="http://schemas.microsoft.com/office/drawing/2014/main" xmlns="" id="{1A9D8BC9-CF04-4A6C-89E6-E6A18D7419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-81280" y="4577186"/>
            <a:ext cx="1005840" cy="100584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924560" y="4861179"/>
            <a:ext cx="6360160" cy="474250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522611" y="5427741"/>
            <a:ext cx="5153897" cy="475219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23DC0E4E-6822-467C-96E3-77C667B41D2B}"/>
              </a:ext>
            </a:extLst>
          </p:cNvPr>
          <p:cNvSpPr txBox="1">
            <a:spLocks/>
          </p:cNvSpPr>
          <p:nvPr/>
        </p:nvSpPr>
        <p:spPr bwMode="white">
          <a:xfrm>
            <a:off x="721360" y="4726410"/>
            <a:ext cx="6756400" cy="1713232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1072743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Разработан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проект благоустройства</a:t>
            </a:r>
          </a:p>
          <a:p>
            <a:pPr marL="0" lvl="0" indent="0" algn="ctr" defTabSz="1072743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левобережной части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города.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16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41564"/>
            <a:ext cx="12192000" cy="6899564"/>
          </a:xfrm>
          <a:prstGeom prst="rect">
            <a:avLst/>
          </a:prstGeom>
        </p:spPr>
      </p:pic>
      <p:sp>
        <p:nvSpPr>
          <p:cNvPr id="3" name="объект 3" descr="Синий прямоугольник">
            <a:extLst>
              <a:ext uri="{FF2B5EF4-FFF2-40B4-BE49-F238E27FC236}">
                <a16:creationId xmlns:a16="http://schemas.microsoft.com/office/drawing/2014/main" xmlns="" id="{9206F938-D64B-410D-BE2D-847D78F81E42}"/>
              </a:ext>
            </a:extLst>
          </p:cNvPr>
          <p:cNvSpPr/>
          <p:nvPr/>
        </p:nvSpPr>
        <p:spPr>
          <a:xfrm>
            <a:off x="0" y="-51127"/>
            <a:ext cx="12192000" cy="6909127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26C5B371-F992-4547-B936-23F16F4488DA}"/>
              </a:ext>
            </a:extLst>
          </p:cNvPr>
          <p:cNvSpPr txBox="1">
            <a:spLocks/>
          </p:cNvSpPr>
          <p:nvPr/>
        </p:nvSpPr>
        <p:spPr>
          <a:xfrm>
            <a:off x="164812" y="323553"/>
            <a:ext cx="7026395" cy="1302111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РАБОТА С ЖИТЕЛЯМИ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6" name="объект 13" descr="Бежевый прямоугольник">
            <a:extLst>
              <a:ext uri="{FF2B5EF4-FFF2-40B4-BE49-F238E27FC236}">
                <a16:creationId xmlns:a16="http://schemas.microsoft.com/office/drawing/2014/main" xmlns="" id="{DFB86A96-0959-48CB-911E-06E243290C23}"/>
              </a:ext>
            </a:extLst>
          </p:cNvPr>
          <p:cNvSpPr/>
          <p:nvPr/>
        </p:nvSpPr>
        <p:spPr>
          <a:xfrm flipV="1">
            <a:off x="290269" y="760291"/>
            <a:ext cx="4578614" cy="45719"/>
          </a:xfrm>
          <a:custGeom>
            <a:avLst/>
            <a:gdLst/>
            <a:ahLst/>
            <a:cxnLst/>
            <a:rect l="l" t="t" r="r" b="b"/>
            <a:pathLst>
              <a:path w="2694304">
                <a:moveTo>
                  <a:pt x="0" y="0"/>
                </a:moveTo>
                <a:lnTo>
                  <a:pt x="2694127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105333"/>
              </p:ext>
            </p:extLst>
          </p:nvPr>
        </p:nvGraphicFramePr>
        <p:xfrm>
          <a:off x="366469" y="2062402"/>
          <a:ext cx="5015156" cy="470987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367724"/>
                <a:gridCol w="1184958"/>
                <a:gridCol w="1462474"/>
              </a:tblGrid>
              <a:tr h="497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Тематика вопросов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Обращение</a:t>
                      </a:r>
                      <a:r>
                        <a:rPr lang="ru-RU" sz="1300" baseline="0" dirty="0" smtClean="0">
                          <a:effectLst/>
                        </a:rPr>
                        <a:t> граждан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Личный прием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395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Вопросы </a:t>
                      </a:r>
                      <a:r>
                        <a:rPr lang="ru-RU" sz="1300" dirty="0">
                          <a:effectLst/>
                        </a:rPr>
                        <a:t>ЖКХ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259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42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395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Вопросы </a:t>
                      </a:r>
                      <a:r>
                        <a:rPr lang="ru-RU" sz="1300" dirty="0" smtClean="0">
                          <a:effectLst/>
                        </a:rPr>
                        <a:t>благоустройства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166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30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395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Имущественные и земельные вопросы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58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25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395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Вопросы архитектуры и градостроительства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34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3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395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Вопросы социальной политики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63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10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395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Вопросы жилищной политики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69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9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68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Дороги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119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34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395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Муниципальный и земельный контроль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81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8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395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Вопросы экономики и предпринимательства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6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2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395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Прочие вопросы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</a:rPr>
                        <a:t>53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</a:rPr>
                        <a:t>3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2685" t="11128" r="336" b="2668"/>
          <a:stretch/>
        </p:blipFill>
        <p:spPr>
          <a:xfrm>
            <a:off x="5881462" y="3940856"/>
            <a:ext cx="5643788" cy="282189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7289508" y="-365389"/>
            <a:ext cx="3251788" cy="5219701"/>
          </a:xfrm>
          <a:prstGeom prst="rect">
            <a:avLst/>
          </a:prstGeom>
          <a:gradFill flip="none" rotWithShape="1">
            <a:gsLst>
              <a:gs pos="100000">
                <a:srgbClr val="98A3AD">
                  <a:alpha val="0"/>
                </a:srgbClr>
              </a:gs>
              <a:gs pos="0">
                <a:srgbClr val="98A3A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11" name="Рисунок 10" descr="Значок галочки">
            <a:extLst>
              <a:ext uri="{FF2B5EF4-FFF2-40B4-BE49-F238E27FC236}">
                <a16:creationId xmlns:a16="http://schemas.microsoft.com/office/drawing/2014/main" xmlns="" id="{2BB6FD49-92B0-4DC9-AC1D-17947DECCC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5837918" y="686608"/>
            <a:ext cx="576000" cy="576000"/>
          </a:xfrm>
          <a:prstGeom prst="rect">
            <a:avLst/>
          </a:prstGeom>
        </p:spPr>
      </p:pic>
      <p:pic>
        <p:nvPicPr>
          <p:cNvPr id="12" name="Рисунок 11" descr="Значок галочки">
            <a:extLst>
              <a:ext uri="{FF2B5EF4-FFF2-40B4-BE49-F238E27FC236}">
                <a16:creationId xmlns:a16="http://schemas.microsoft.com/office/drawing/2014/main" xmlns="" id="{2BB6FD49-92B0-4DC9-AC1D-17947DECCC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5848919" y="1521498"/>
            <a:ext cx="576000" cy="576000"/>
          </a:xfrm>
          <a:prstGeom prst="rect">
            <a:avLst/>
          </a:prstGeom>
        </p:spPr>
      </p:pic>
      <p:pic>
        <p:nvPicPr>
          <p:cNvPr id="13" name="Рисунок 12" descr="Значок галочки">
            <a:extLst>
              <a:ext uri="{FF2B5EF4-FFF2-40B4-BE49-F238E27FC236}">
                <a16:creationId xmlns:a16="http://schemas.microsoft.com/office/drawing/2014/main" xmlns="" id="{2BB6FD49-92B0-4DC9-AC1D-17947DECCC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5880479" y="2342711"/>
            <a:ext cx="576000" cy="576000"/>
          </a:xfrm>
          <a:prstGeom prst="rect">
            <a:avLst/>
          </a:prstGeom>
        </p:spPr>
      </p:pic>
      <p:pic>
        <p:nvPicPr>
          <p:cNvPr id="14" name="Рисунок 13" descr="Значок галочки">
            <a:extLst>
              <a:ext uri="{FF2B5EF4-FFF2-40B4-BE49-F238E27FC236}">
                <a16:creationId xmlns:a16="http://schemas.microsoft.com/office/drawing/2014/main" xmlns="" id="{2BB6FD49-92B0-4DC9-AC1D-17947DECCC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5880479" y="3167325"/>
            <a:ext cx="576000" cy="576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9733279" y="2418080"/>
            <a:ext cx="873761" cy="375920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2">
            <a:extLst>
              <a:ext uri="{FF2B5EF4-FFF2-40B4-BE49-F238E27FC236}">
                <a16:creationId xmlns:a16="http://schemas.microsoft.com/office/drawing/2014/main" xmlns="" id="{F9ADB42F-AE48-4323-897F-DB5A083BD103}"/>
              </a:ext>
            </a:extLst>
          </p:cNvPr>
          <p:cNvSpPr txBox="1">
            <a:spLocks/>
          </p:cNvSpPr>
          <p:nvPr/>
        </p:nvSpPr>
        <p:spPr>
          <a:xfrm>
            <a:off x="6456479" y="760291"/>
            <a:ext cx="5046833" cy="2983034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chemeClr val="bg1"/>
                </a:solidFill>
              </a:rPr>
              <a:t>Открытое информирование во всех социальных сетях; </a:t>
            </a:r>
          </a:p>
          <a:p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Оперативные ответы на личных страницах;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>
                <a:solidFill>
                  <a:schemeClr val="bg1"/>
                </a:solidFill>
              </a:rPr>
              <a:t>О</a:t>
            </a:r>
            <a:r>
              <a:rPr lang="ru-RU" sz="2000" dirty="0" smtClean="0">
                <a:solidFill>
                  <a:schemeClr val="bg1"/>
                </a:solidFill>
              </a:rPr>
              <a:t>хват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просмотров</a:t>
            </a:r>
            <a:r>
              <a:rPr lang="ru-RU" sz="2000" dirty="0" smtClean="0">
                <a:solidFill>
                  <a:schemeClr val="bg1"/>
                </a:solidFill>
              </a:rPr>
              <a:t> более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50 000 </a:t>
            </a:r>
            <a:r>
              <a:rPr lang="ru-RU" sz="2000" dirty="0" smtClean="0">
                <a:solidFill>
                  <a:schemeClr val="bg1"/>
                </a:solidFill>
              </a:rPr>
              <a:t>в неделю;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>
                <a:solidFill>
                  <a:schemeClr val="bg1"/>
                </a:solidFill>
              </a:rPr>
              <a:t>П</a:t>
            </a:r>
            <a:r>
              <a:rPr lang="ru-RU" sz="2000" dirty="0" smtClean="0">
                <a:solidFill>
                  <a:schemeClr val="bg1"/>
                </a:solidFill>
              </a:rPr>
              <a:t>рямые эфиры с обратной связью.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97280" y="1262608"/>
            <a:ext cx="439534" cy="289976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235919" y="1572630"/>
            <a:ext cx="439534" cy="289976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95249" y="1242748"/>
            <a:ext cx="5381625" cy="652234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908 </a:t>
            </a:r>
            <a:r>
              <a:rPr lang="ru-RU" dirty="0" smtClean="0">
                <a:solidFill>
                  <a:schemeClr val="bg1"/>
                </a:solidFill>
              </a:rPr>
              <a:t>письменных обращений граждан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163 </a:t>
            </a:r>
            <a:r>
              <a:rPr lang="ru-RU" dirty="0" smtClean="0">
                <a:solidFill>
                  <a:schemeClr val="bg1"/>
                </a:solidFill>
              </a:rPr>
              <a:t>личных приема жителей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21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41564"/>
            <a:ext cx="12192000" cy="6899564"/>
          </a:xfrm>
          <a:prstGeom prst="rect">
            <a:avLst/>
          </a:prstGeom>
        </p:spPr>
      </p:pic>
      <p:sp>
        <p:nvSpPr>
          <p:cNvPr id="3" name="объект 3" descr="Синий прямоугольник">
            <a:extLst>
              <a:ext uri="{FF2B5EF4-FFF2-40B4-BE49-F238E27FC236}">
                <a16:creationId xmlns:a16="http://schemas.microsoft.com/office/drawing/2014/main" xmlns="" id="{9206F938-D64B-410D-BE2D-847D78F81E42}"/>
              </a:ext>
            </a:extLst>
          </p:cNvPr>
          <p:cNvSpPr/>
          <p:nvPr/>
        </p:nvSpPr>
        <p:spPr>
          <a:xfrm>
            <a:off x="0" y="-51127"/>
            <a:ext cx="12192000" cy="6909127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26C5B371-F992-4547-B936-23F16F4488DA}"/>
              </a:ext>
            </a:extLst>
          </p:cNvPr>
          <p:cNvSpPr txBox="1">
            <a:spLocks/>
          </p:cNvSpPr>
          <p:nvPr/>
        </p:nvSpPr>
        <p:spPr>
          <a:xfrm>
            <a:off x="164812" y="323553"/>
            <a:ext cx="7026395" cy="1302111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РАБОТА С ЖИТЕЛЯМИ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6" name="объект 13" descr="Бежевый прямоугольник">
            <a:extLst>
              <a:ext uri="{FF2B5EF4-FFF2-40B4-BE49-F238E27FC236}">
                <a16:creationId xmlns:a16="http://schemas.microsoft.com/office/drawing/2014/main" xmlns="" id="{DFB86A96-0959-48CB-911E-06E243290C23}"/>
              </a:ext>
            </a:extLst>
          </p:cNvPr>
          <p:cNvSpPr/>
          <p:nvPr/>
        </p:nvSpPr>
        <p:spPr>
          <a:xfrm flipV="1">
            <a:off x="290269" y="760291"/>
            <a:ext cx="4578614" cy="45719"/>
          </a:xfrm>
          <a:custGeom>
            <a:avLst/>
            <a:gdLst/>
            <a:ahLst/>
            <a:cxnLst/>
            <a:rect l="l" t="t" r="r" b="b"/>
            <a:pathLst>
              <a:path w="2694304">
                <a:moveTo>
                  <a:pt x="0" y="0"/>
                </a:moveTo>
                <a:lnTo>
                  <a:pt x="2694127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759" y="3952848"/>
            <a:ext cx="3536961" cy="26499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999" y="963589"/>
            <a:ext cx="3557396" cy="26680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759" y="963589"/>
            <a:ext cx="3561106" cy="26680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80" y="974608"/>
            <a:ext cx="3586632" cy="26871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335" y="3952849"/>
            <a:ext cx="3569302" cy="26741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14" y="3931240"/>
            <a:ext cx="3599396" cy="26957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3964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Два человека пожимают руки">
            <a:extLst>
              <a:ext uri="{FF2B5EF4-FFF2-40B4-BE49-F238E27FC236}">
                <a16:creationId xmlns:a16="http://schemas.microsoft.com/office/drawing/2014/main" xmlns="" id="{42EF1974-141C-494C-A63E-216742273C6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объект 3" descr="Синий прямоугольник">
            <a:extLst>
              <a:ext uri="{FF2B5EF4-FFF2-40B4-BE49-F238E27FC236}">
                <a16:creationId xmlns:a16="http://schemas.microsoft.com/office/drawing/2014/main" xmlns="" id="{A277388B-76FD-44C4-B506-F8A157E57C65}"/>
              </a:ext>
            </a:extLst>
          </p:cNvPr>
          <p:cNvSpPr/>
          <p:nvPr/>
        </p:nvSpPr>
        <p:spPr>
          <a:xfrm>
            <a:off x="0" y="-17424"/>
            <a:ext cx="12192000" cy="6875424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5" name="объект 3" descr="Бежевый прямоугольник">
            <a:extLst>
              <a:ext uri="{FF2B5EF4-FFF2-40B4-BE49-F238E27FC236}">
                <a16:creationId xmlns:a16="http://schemas.microsoft.com/office/drawing/2014/main" xmlns="" id="{DCF29767-6635-4A46-AB77-672CC90C6FBE}"/>
              </a:ext>
            </a:extLst>
          </p:cNvPr>
          <p:cNvSpPr/>
          <p:nvPr/>
        </p:nvSpPr>
        <p:spPr>
          <a:xfrm>
            <a:off x="5949244" y="1027288"/>
            <a:ext cx="6242756" cy="4842934"/>
          </a:xfrm>
          <a:custGeom>
            <a:avLst/>
            <a:gdLst/>
            <a:ahLst/>
            <a:cxnLst/>
            <a:rect l="l" t="t" r="r" b="b"/>
            <a:pathLst>
              <a:path w="4010659" h="333375">
                <a:moveTo>
                  <a:pt x="0" y="333006"/>
                </a:moveTo>
                <a:lnTo>
                  <a:pt x="4010367" y="333006"/>
                </a:lnTo>
                <a:lnTo>
                  <a:pt x="4010367" y="0"/>
                </a:lnTo>
                <a:lnTo>
                  <a:pt x="0" y="0"/>
                </a:lnTo>
                <a:lnTo>
                  <a:pt x="0" y="33300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6" name="объект 6" descr="Синий прямоугольник">
            <a:extLst>
              <a:ext uri="{FF2B5EF4-FFF2-40B4-BE49-F238E27FC236}">
                <a16:creationId xmlns:a16="http://schemas.microsoft.com/office/drawing/2014/main" xmlns="" id="{9FABC344-E043-45BE-8588-06C658DBCE70}"/>
              </a:ext>
            </a:extLst>
          </p:cNvPr>
          <p:cNvSpPr/>
          <p:nvPr/>
        </p:nvSpPr>
        <p:spPr>
          <a:xfrm>
            <a:off x="4781252" y="1353491"/>
            <a:ext cx="7406640" cy="3998932"/>
          </a:xfrm>
          <a:custGeom>
            <a:avLst/>
            <a:gdLst/>
            <a:ahLst/>
            <a:cxnLst/>
            <a:rect l="l" t="t" r="r" b="b"/>
            <a:pathLst>
              <a:path w="6689725" h="3528060">
                <a:moveTo>
                  <a:pt x="0" y="3527996"/>
                </a:moveTo>
                <a:lnTo>
                  <a:pt x="6689648" y="3527996"/>
                </a:lnTo>
                <a:lnTo>
                  <a:pt x="6689648" y="0"/>
                </a:lnTo>
                <a:lnTo>
                  <a:pt x="0" y="0"/>
                </a:lnTo>
                <a:lnTo>
                  <a:pt x="0" y="352799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5C5720-51D4-4632-91CD-936B8AB96750}"/>
              </a:ext>
            </a:extLst>
          </p:cNvPr>
          <p:cNvSpPr>
            <a:spLocks noGrp="1"/>
          </p:cNvSpPr>
          <p:nvPr>
            <p:ph type="title"/>
          </p:nvPr>
        </p:nvSpPr>
        <p:spPr bwMode="white">
          <a:xfrm>
            <a:off x="7026442" y="184225"/>
            <a:ext cx="5165558" cy="833856"/>
          </a:xfrm>
        </p:spPr>
        <p:txBody>
          <a:bodyPr rtlCol="0">
            <a:normAutofit/>
          </a:bodyPr>
          <a:lstStyle/>
          <a:p>
            <a:pPr rtl="0"/>
            <a:r>
              <a:rPr lang="ru-RU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2019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бъект 9" descr="Бежевый прямоугольник">
            <a:extLst>
              <a:ext uri="{FF2B5EF4-FFF2-40B4-BE49-F238E27FC236}">
                <a16:creationId xmlns:a16="http://schemas.microsoft.com/office/drawing/2014/main" xmlns="" id="{02C6628C-972C-4717-AAF3-D882B30F6658}"/>
              </a:ext>
            </a:extLst>
          </p:cNvPr>
          <p:cNvSpPr/>
          <p:nvPr/>
        </p:nvSpPr>
        <p:spPr bwMode="white">
          <a:xfrm>
            <a:off x="6584482" y="907695"/>
            <a:ext cx="3880800" cy="0"/>
          </a:xfrm>
          <a:custGeom>
            <a:avLst/>
            <a:gdLst/>
            <a:ahLst/>
            <a:cxnLst/>
            <a:rect l="l" t="t" r="r" b="b"/>
            <a:pathLst>
              <a:path w="2642870">
                <a:moveTo>
                  <a:pt x="0" y="0"/>
                </a:moveTo>
                <a:lnTo>
                  <a:pt x="2642616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E7A818AB-B120-41D5-88A6-933AB9CAAE68}"/>
              </a:ext>
            </a:extLst>
          </p:cNvPr>
          <p:cNvSpPr txBox="1">
            <a:spLocks/>
          </p:cNvSpPr>
          <p:nvPr/>
        </p:nvSpPr>
        <p:spPr bwMode="white">
          <a:xfrm>
            <a:off x="6188242" y="3217631"/>
            <a:ext cx="5181600" cy="1603375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endParaRPr lang="ru-RU" sz="1800" i="1" spc="-25" dirty="0">
              <a:solidFill>
                <a:schemeClr val="bg2">
                  <a:lumMod val="20000"/>
                  <a:lumOff val="80000"/>
                </a:schemeClr>
              </a:solidFill>
              <a:cs typeface="Arial"/>
            </a:endParaRP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5633720" y="1732909"/>
            <a:ext cx="6400800" cy="3717900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00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100" b="1" spc="-15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«Работа в команде, это - ответственность всех и каждого. Мы оптимально выстроили работу администрации района, она функционирует как единый хорошо отлаженный механизм, в котором каждый чувствует свою вовлеченность и значимость. Четко понимая свои цели и задачи, профессионалы делают коллективную работу максимально </a:t>
            </a:r>
            <a:r>
              <a:rPr lang="ru-RU" sz="2100" b="1" spc="-15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эффективной»</a:t>
            </a:r>
          </a:p>
          <a:p>
            <a:pPr marL="0" indent="45000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i="1" spc="-15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Дмитрий Юнусов.</a:t>
            </a:r>
            <a:endParaRPr lang="ru-RU" sz="1800" b="1" i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8" b="-369"/>
          <a:stretch/>
        </p:blipFill>
        <p:spPr>
          <a:xfrm>
            <a:off x="0" y="-17423"/>
            <a:ext cx="5476240" cy="68957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30191" r="25660" b="10911"/>
          <a:stretch/>
        </p:blipFill>
        <p:spPr>
          <a:xfrm>
            <a:off x="-425668" y="-20321"/>
            <a:ext cx="6059790" cy="687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4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2EE24B5-652C-4DB5-B7C3-B5BBEC1280B1}" type="slidenum">
              <a:rPr lang="ru-RU" noProof="0" smtClean="0"/>
              <a:t>20</a:t>
            </a:fld>
            <a:endParaRPr lang="ru-RU" noProof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28" y="0"/>
            <a:ext cx="12192000" cy="6858000"/>
          </a:xfrm>
          <a:prstGeom prst="rect">
            <a:avLst/>
          </a:prstGeom>
        </p:spPr>
      </p:pic>
      <p:sp>
        <p:nvSpPr>
          <p:cNvPr id="22" name="объект 3" descr="Синий прямоугольник">
            <a:extLst>
              <a:ext uri="{FF2B5EF4-FFF2-40B4-BE49-F238E27FC236}">
                <a16:creationId xmlns:a16="http://schemas.microsoft.com/office/drawing/2014/main" xmlns="" id="{9206F938-D64B-410D-BE2D-847D78F81E42}"/>
              </a:ext>
            </a:extLst>
          </p:cNvPr>
          <p:cNvSpPr/>
          <p:nvPr/>
        </p:nvSpPr>
        <p:spPr>
          <a:xfrm>
            <a:off x="-12128" y="0"/>
            <a:ext cx="12192000" cy="6924675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4" name="Заголовок 2">
            <a:extLst>
              <a:ext uri="{FF2B5EF4-FFF2-40B4-BE49-F238E27FC236}">
                <a16:creationId xmlns:a16="http://schemas.microsoft.com/office/drawing/2014/main" xmlns="" id="{F9ADB42F-AE48-4323-897F-DB5A083BD103}"/>
              </a:ext>
            </a:extLst>
          </p:cNvPr>
          <p:cNvSpPr txBox="1">
            <a:spLocks/>
          </p:cNvSpPr>
          <p:nvPr/>
        </p:nvSpPr>
        <p:spPr>
          <a:xfrm>
            <a:off x="114275" y="273127"/>
            <a:ext cx="10515600" cy="835931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УПРАВЛЕНИЕ МУНИЦИПАЛЬНОГО КОНТРОЛЯ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5" descr="Бежевый прямоугольник">
            <a:extLst>
              <a:ext uri="{FF2B5EF4-FFF2-40B4-BE49-F238E27FC236}">
                <a16:creationId xmlns:a16="http://schemas.microsoft.com/office/drawing/2014/main" xmlns="" id="{890F7762-BD37-4D33-9F80-1DA07B5E172E}"/>
              </a:ext>
            </a:extLst>
          </p:cNvPr>
          <p:cNvSpPr/>
          <p:nvPr/>
        </p:nvSpPr>
        <p:spPr>
          <a:xfrm flipV="1">
            <a:off x="218814" y="691092"/>
            <a:ext cx="9323965" cy="131697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6" name="объект 20">
            <a:extLst>
              <a:ext uri="{FF2B5EF4-FFF2-40B4-BE49-F238E27FC236}">
                <a16:creationId xmlns:a16="http://schemas.microsoft.com/office/drawing/2014/main" xmlns="" id="{2306528A-EF2E-492E-846A-8645AF605E9C}"/>
              </a:ext>
            </a:extLst>
          </p:cNvPr>
          <p:cNvSpPr txBox="1"/>
          <p:nvPr/>
        </p:nvSpPr>
        <p:spPr bwMode="white">
          <a:xfrm>
            <a:off x="-12128" y="1058921"/>
            <a:ext cx="4642594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180 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  <a:cs typeface="Arial"/>
            </a:endParaRPr>
          </a:p>
        </p:txBody>
      </p:sp>
      <p:pic>
        <p:nvPicPr>
          <p:cNvPr id="8" name="Рисунок 7" descr="C:\Users\ecolog\AppData\Local\Microsoft\Windows\INetCache\Content.Word\DSC_254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591" y="1200293"/>
            <a:ext cx="3404183" cy="21566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2" descr="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511591" y="3527645"/>
            <a:ext cx="3416700" cy="21716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1743dbe0c2570db4e5dcbd9c18deac4e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16011" y="3535340"/>
            <a:ext cx="3282463" cy="21676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7bc65325b3b98fcc331d8238036491d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671" y="1194696"/>
            <a:ext cx="3304753" cy="21606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объект 20">
            <a:extLst>
              <a:ext uri="{FF2B5EF4-FFF2-40B4-BE49-F238E27FC236}">
                <a16:creationId xmlns:a16="http://schemas.microsoft.com/office/drawing/2014/main" xmlns="" id="{2306528A-EF2E-492E-846A-8645AF605E9C}"/>
              </a:ext>
            </a:extLst>
          </p:cNvPr>
          <p:cNvSpPr txBox="1"/>
          <p:nvPr/>
        </p:nvSpPr>
        <p:spPr bwMode="white">
          <a:xfrm>
            <a:off x="114275" y="2585180"/>
            <a:ext cx="4642594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1,4 млн.</a:t>
            </a: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venir Black"/>
              </a:rPr>
              <a:t> </a:t>
            </a: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venir Black"/>
              </a:rPr>
              <a:t>₽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 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13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14275" y="1874116"/>
            <a:ext cx="4700229" cy="739690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218814" y="1877354"/>
            <a:ext cx="4814665" cy="988705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17195" indent="0" algn="ctr">
              <a:lnSpc>
                <a:spcPct val="1071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1800" i="1" spc="-15" dirty="0" smtClean="0">
                <a:solidFill>
                  <a:schemeClr val="bg1"/>
                </a:solidFill>
                <a:cs typeface="Arial"/>
              </a:rPr>
              <a:t>рейдовых </a:t>
            </a:r>
            <a:r>
              <a:rPr lang="ru-RU" sz="1800" i="1" spc="-15" dirty="0">
                <a:solidFill>
                  <a:schemeClr val="bg1"/>
                </a:solidFill>
                <a:cs typeface="Arial"/>
              </a:rPr>
              <a:t>мероприятий по выявлению нарушений Правил благоустройства</a:t>
            </a:r>
          </a:p>
        </p:txBody>
      </p:sp>
      <p:sp>
        <p:nvSpPr>
          <p:cNvPr id="16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215390" y="4950941"/>
            <a:ext cx="4700229" cy="739690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17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14274" y="3435431"/>
            <a:ext cx="4700229" cy="739690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14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230393" y="3474230"/>
            <a:ext cx="4854634" cy="704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17195" indent="0" algn="ctr">
              <a:lnSpc>
                <a:spcPct val="1071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1800" i="1" spc="-5" dirty="0">
                <a:solidFill>
                  <a:srgbClr val="FFFFFF"/>
                </a:solidFill>
                <a:cs typeface="Arial"/>
              </a:rPr>
              <a:t>Вынесено административных штрафов</a:t>
            </a:r>
            <a:endParaRPr lang="ru-RU" sz="1800" i="1" spc="-15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19" name="объект 20">
            <a:extLst>
              <a:ext uri="{FF2B5EF4-FFF2-40B4-BE49-F238E27FC236}">
                <a16:creationId xmlns:a16="http://schemas.microsoft.com/office/drawing/2014/main" xmlns="" id="{2306528A-EF2E-492E-846A-8645AF605E9C}"/>
              </a:ext>
            </a:extLst>
          </p:cNvPr>
          <p:cNvSpPr txBox="1"/>
          <p:nvPr/>
        </p:nvSpPr>
        <p:spPr bwMode="white">
          <a:xfrm>
            <a:off x="59908" y="4135746"/>
            <a:ext cx="4642594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177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20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161377" y="4990264"/>
            <a:ext cx="4854634" cy="704823"/>
          </a:xfrm>
          <a:prstGeom prst="rect">
            <a:avLst/>
          </a:prstGeom>
        </p:spPr>
        <p:txBody>
          <a:bodyPr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5000"/>
              </a:lnSpc>
              <a:buClr>
                <a:schemeClr val="accent1"/>
              </a:buClr>
              <a:buNone/>
            </a:pPr>
            <a:r>
              <a:rPr lang="ru-RU" sz="1800" i="1" dirty="0" smtClean="0">
                <a:solidFill>
                  <a:schemeClr val="bg1"/>
                </a:solidFill>
                <a:cs typeface="Arial"/>
              </a:rPr>
              <a:t>Разрешений выдано </a:t>
            </a:r>
            <a:r>
              <a:rPr lang="ru-RU" sz="1800" i="1" dirty="0">
                <a:solidFill>
                  <a:schemeClr val="bg1"/>
                </a:solidFill>
                <a:cs typeface="Arial"/>
              </a:rPr>
              <a:t>на производство земляных работ.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99072" y="5789071"/>
            <a:ext cx="10769600" cy="1012089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Текст 5">
            <a:extLst>
              <a:ext uri="{FF2B5EF4-FFF2-40B4-BE49-F238E27FC236}">
                <a16:creationId xmlns:a16="http://schemas.microsoft.com/office/drawing/2014/main" xmlns="" id="{38A73375-FA03-4191-8AD5-B40CD9B59B94}"/>
              </a:ext>
            </a:extLst>
          </p:cNvPr>
          <p:cNvSpPr txBox="1">
            <a:spLocks/>
          </p:cNvSpPr>
          <p:nvPr/>
        </p:nvSpPr>
        <p:spPr bwMode="white">
          <a:xfrm>
            <a:off x="263708" y="5871687"/>
            <a:ext cx="11664583" cy="674546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Инспекцией Административно-технического надзора, </a:t>
            </a:r>
            <a:r>
              <a:rPr lang="ru-RU" sz="1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Россельхознадзором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Ярославской области, </a:t>
            </a:r>
            <a:r>
              <a:rPr lang="ru-RU" sz="1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Росреестром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отмечено, что Управление муниципального контроля АТМР является перспективным подразделением АТМР в области муниципального контроля.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784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2EE24B5-652C-4DB5-B7C3-B5BBEC1280B1}" type="slidenum">
              <a:rPr lang="ru-RU" noProof="0" smtClean="0"/>
              <a:t>21</a:t>
            </a:fld>
            <a:endParaRPr lang="ru-RU" noProof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30628" y="-39372"/>
            <a:ext cx="11233432" cy="69091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объект 3" descr="Синий прямоугольник">
            <a:extLst>
              <a:ext uri="{FF2B5EF4-FFF2-40B4-BE49-F238E27FC236}">
                <a16:creationId xmlns:a16="http://schemas.microsoft.com/office/drawing/2014/main" xmlns="" id="{9206F938-D64B-410D-BE2D-847D78F81E42}"/>
              </a:ext>
            </a:extLst>
          </p:cNvPr>
          <p:cNvSpPr/>
          <p:nvPr/>
        </p:nvSpPr>
        <p:spPr>
          <a:xfrm>
            <a:off x="-130628" y="-39373"/>
            <a:ext cx="12322628" cy="6909127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26C5B371-F992-4547-B936-23F16F4488DA}"/>
              </a:ext>
            </a:extLst>
          </p:cNvPr>
          <p:cNvSpPr txBox="1">
            <a:spLocks/>
          </p:cNvSpPr>
          <p:nvPr/>
        </p:nvSpPr>
        <p:spPr>
          <a:xfrm>
            <a:off x="164812" y="323553"/>
            <a:ext cx="7026395" cy="1302111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БЕРЕЖЛИВОЕ УПРАВЛЕНИЕ</a:t>
            </a:r>
            <a:endParaRPr lang="ru-RU" dirty="0">
              <a:solidFill>
                <a:schemeClr val="bg1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4" name="объект 13" descr="Бежевый прямоугольник">
            <a:extLst>
              <a:ext uri="{FF2B5EF4-FFF2-40B4-BE49-F238E27FC236}">
                <a16:creationId xmlns:a16="http://schemas.microsoft.com/office/drawing/2014/main" xmlns="" id="{DFB86A96-0959-48CB-911E-06E243290C23}"/>
              </a:ext>
            </a:extLst>
          </p:cNvPr>
          <p:cNvSpPr/>
          <p:nvPr/>
        </p:nvSpPr>
        <p:spPr>
          <a:xfrm flipV="1">
            <a:off x="290269" y="760291"/>
            <a:ext cx="5742396" cy="70980"/>
          </a:xfrm>
          <a:custGeom>
            <a:avLst/>
            <a:gdLst/>
            <a:ahLst/>
            <a:cxnLst/>
            <a:rect l="l" t="t" r="r" b="b"/>
            <a:pathLst>
              <a:path w="2694304">
                <a:moveTo>
                  <a:pt x="0" y="0"/>
                </a:moveTo>
                <a:lnTo>
                  <a:pt x="2694127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24600" y="-39373"/>
            <a:ext cx="5867400" cy="6909127"/>
          </a:xfrm>
          <a:prstGeom prst="rect">
            <a:avLst/>
          </a:prstGeom>
          <a:solidFill>
            <a:schemeClr val="accent3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Значок галочки">
            <a:extLst>
              <a:ext uri="{FF2B5EF4-FFF2-40B4-BE49-F238E27FC236}">
                <a16:creationId xmlns:a16="http://schemas.microsoft.com/office/drawing/2014/main" xmlns="" id="{2BB6FD49-92B0-4DC9-AC1D-17947DECCC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6393534" y="580558"/>
            <a:ext cx="576000" cy="576000"/>
          </a:xfrm>
          <a:prstGeom prst="rect">
            <a:avLst/>
          </a:prstGeom>
        </p:spPr>
      </p:pic>
      <p:pic>
        <p:nvPicPr>
          <p:cNvPr id="11" name="Рисунок 10" descr="Значок галочки">
            <a:extLst>
              <a:ext uri="{FF2B5EF4-FFF2-40B4-BE49-F238E27FC236}">
                <a16:creationId xmlns:a16="http://schemas.microsoft.com/office/drawing/2014/main" xmlns="" id="{2BB6FD49-92B0-4DC9-AC1D-17947DECCC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6411043" y="2326748"/>
            <a:ext cx="576000" cy="576000"/>
          </a:xfrm>
          <a:prstGeom prst="rect">
            <a:avLst/>
          </a:prstGeom>
        </p:spPr>
      </p:pic>
      <p:pic>
        <p:nvPicPr>
          <p:cNvPr id="12" name="Рисунок 11" descr="Значок галочки">
            <a:extLst>
              <a:ext uri="{FF2B5EF4-FFF2-40B4-BE49-F238E27FC236}">
                <a16:creationId xmlns:a16="http://schemas.microsoft.com/office/drawing/2014/main" xmlns="" id="{2BB6FD49-92B0-4DC9-AC1D-17947DECCC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6451683" y="4547564"/>
            <a:ext cx="576000" cy="576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956563" y="580557"/>
            <a:ext cx="2512557" cy="474250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53" y="1869440"/>
            <a:ext cx="5012267" cy="3759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6956563" y="2326748"/>
            <a:ext cx="5204957" cy="46102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987043" y="4547563"/>
            <a:ext cx="2278877" cy="504649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6957564" y="522886"/>
            <a:ext cx="4854634" cy="1764500"/>
          </a:xfrm>
          <a:prstGeom prst="rect">
            <a:avLst/>
          </a:prstGeom>
        </p:spPr>
        <p:txBody>
          <a:bodyPr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118 000 000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venir Black"/>
              </a:rPr>
              <a:t> ₽</a:t>
            </a:r>
            <a:endParaRPr lang="ru-RU" sz="2800" b="1" dirty="0" smtClean="0">
              <a:solidFill>
                <a:schemeClr val="bg1"/>
              </a:solidFill>
              <a:latin typeface="+mj-lt"/>
            </a:endParaRPr>
          </a:p>
          <a:p>
            <a:pPr marL="0" marR="417195" indent="0">
              <a:lnSpc>
                <a:spcPct val="1071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400" i="1" spc="-15" dirty="0" smtClean="0">
                <a:solidFill>
                  <a:schemeClr val="bg2">
                    <a:lumMod val="20000"/>
                    <a:lumOff val="80000"/>
                  </a:schemeClr>
                </a:solidFill>
                <a:cs typeface="Arial"/>
              </a:rPr>
              <a:t>75 проектов и работ АТМР успешно реализованы и завершены в 2019 году.</a:t>
            </a:r>
            <a:endParaRPr lang="ru-RU" sz="2400" i="1" spc="-15" dirty="0">
              <a:solidFill>
                <a:schemeClr val="bg2">
                  <a:lumMod val="20000"/>
                  <a:lumOff val="80000"/>
                </a:schemeClr>
              </a:solidFill>
              <a:cs typeface="Arial"/>
            </a:endParaRPr>
          </a:p>
        </p:txBody>
      </p:sp>
      <p:sp>
        <p:nvSpPr>
          <p:cNvPr id="10" name="Текст 10">
            <a:extLst>
              <a:ext uri="{FF2B5EF4-FFF2-40B4-BE49-F238E27FC236}">
                <a16:creationId xmlns:a16="http://schemas.microsoft.com/office/drawing/2014/main" xmlns="" id="{81D93562-F631-4ADB-AB50-4D5ECF40F8A1}"/>
              </a:ext>
            </a:extLst>
          </p:cNvPr>
          <p:cNvSpPr txBox="1">
            <a:spLocks/>
          </p:cNvSpPr>
          <p:nvPr/>
        </p:nvSpPr>
        <p:spPr bwMode="ltGray">
          <a:xfrm>
            <a:off x="6956563" y="2326748"/>
            <a:ext cx="5591508" cy="2008976"/>
          </a:xfrm>
          <a:prstGeom prst="rect">
            <a:avLst/>
          </a:prstGeom>
        </p:spPr>
        <p:txBody>
          <a:bodyPr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 место «Проектный Олимп»</a:t>
            </a:r>
          </a:p>
          <a:p>
            <a:pPr marL="0" marR="417195" indent="0">
              <a:lnSpc>
                <a:spcPct val="1071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600" i="1" spc="-15" dirty="0" smtClean="0">
                <a:solidFill>
                  <a:schemeClr val="bg2">
                    <a:lumMod val="20000"/>
                    <a:lumOff val="80000"/>
                  </a:schemeClr>
                </a:solidFill>
                <a:cs typeface="Arial"/>
              </a:rPr>
              <a:t>Конкурс профессионального управления проектной деятельностью, номинация «Системы управления проектной деятельностью организации».</a:t>
            </a:r>
            <a:endParaRPr lang="ru-RU" sz="2600" i="1" spc="-15" dirty="0">
              <a:solidFill>
                <a:schemeClr val="bg2">
                  <a:lumMod val="20000"/>
                  <a:lumOff val="80000"/>
                </a:schemeClr>
              </a:solidFill>
              <a:cs typeface="Arial"/>
            </a:endParaRP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F254C44F-43DD-4310-BB15-9C29C646DB24}"/>
              </a:ext>
            </a:extLst>
          </p:cNvPr>
          <p:cNvSpPr txBox="1">
            <a:spLocks/>
          </p:cNvSpPr>
          <p:nvPr/>
        </p:nvSpPr>
        <p:spPr bwMode="ltGray">
          <a:xfrm>
            <a:off x="6979694" y="4547565"/>
            <a:ext cx="4776956" cy="1768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Система 5С</a:t>
            </a:r>
          </a:p>
          <a:p>
            <a:pPr marL="0" marR="417195" indent="0">
              <a:lnSpc>
                <a:spcPct val="1071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2400" i="1" spc="-15" dirty="0" smtClean="0">
                <a:solidFill>
                  <a:schemeClr val="bg2">
                    <a:lumMod val="20000"/>
                    <a:lumOff val="80000"/>
                  </a:schemeClr>
                </a:solidFill>
                <a:cs typeface="Arial"/>
              </a:rPr>
              <a:t>Внедрение системы «Бережливого управления» и «5С» в АТМР.</a:t>
            </a:r>
            <a:endParaRPr lang="ru-RU" sz="2400" i="1" spc="-15" dirty="0">
              <a:solidFill>
                <a:schemeClr val="bg2">
                  <a:lumMod val="20000"/>
                  <a:lumOff val="80000"/>
                </a:schemeClr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410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объект 3" descr="Синий прямоугольник">
            <a:extLst>
              <a:ext uri="{FF2B5EF4-FFF2-40B4-BE49-F238E27FC236}">
                <a16:creationId xmlns:a16="http://schemas.microsoft.com/office/drawing/2014/main" xmlns="" id="{9206F938-D64B-410D-BE2D-847D78F81E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42" name="Заголовок 3">
            <a:extLst>
              <a:ext uri="{FF2B5EF4-FFF2-40B4-BE49-F238E27FC236}">
                <a16:creationId xmlns:a16="http://schemas.microsoft.com/office/drawing/2014/main" xmlns="" id="{0558CBCC-46BE-4654-9B01-07B35CF17C32}"/>
              </a:ext>
            </a:extLst>
          </p:cNvPr>
          <p:cNvSpPr txBox="1">
            <a:spLocks/>
          </p:cNvSpPr>
          <p:nvPr/>
        </p:nvSpPr>
        <p:spPr bwMode="ltGray">
          <a:xfrm>
            <a:off x="356718" y="259753"/>
            <a:ext cx="10515600" cy="1325563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ИНФОРМАЦИОННЫЙ ЦЕНТР «БЕРЕГА»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объект 5" descr="Бежевый прямоугольник">
            <a:extLst>
              <a:ext uri="{FF2B5EF4-FFF2-40B4-BE49-F238E27FC236}">
                <a16:creationId xmlns:a16="http://schemas.microsoft.com/office/drawing/2014/main" xmlns="" id="{890F7762-BD37-4D33-9F80-1DA07B5E172E}"/>
              </a:ext>
            </a:extLst>
          </p:cNvPr>
          <p:cNvSpPr/>
          <p:nvPr/>
        </p:nvSpPr>
        <p:spPr>
          <a:xfrm flipV="1">
            <a:off x="457952" y="628509"/>
            <a:ext cx="8058500" cy="119636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44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167086" y="1517222"/>
            <a:ext cx="9524010" cy="652234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grpSp>
        <p:nvGrpSpPr>
          <p:cNvPr id="49" name="Группа 48"/>
          <p:cNvGrpSpPr/>
          <p:nvPr/>
        </p:nvGrpSpPr>
        <p:grpSpPr>
          <a:xfrm>
            <a:off x="977226" y="861954"/>
            <a:ext cx="929228" cy="929228"/>
            <a:chOff x="956403" y="4522906"/>
            <a:chExt cx="929228" cy="929228"/>
          </a:xfrm>
        </p:grpSpPr>
        <p:sp>
          <p:nvSpPr>
            <p:cNvPr id="50" name="Овал 49">
              <a:extLst>
                <a:ext uri="{FF2B5EF4-FFF2-40B4-BE49-F238E27FC236}">
                  <a16:creationId xmlns="" xmlns:a16="http://schemas.microsoft.com/office/drawing/2014/main" id="{E3EAFB8C-B68B-4DDE-875A-CD4EB5E2AFA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956403" y="4522906"/>
              <a:ext cx="929228" cy="929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grpSp>
          <p:nvGrpSpPr>
            <p:cNvPr id="51" name="Группа 50" descr="Это значок трех коробок. ">
              <a:extLst>
                <a:ext uri="{FF2B5EF4-FFF2-40B4-BE49-F238E27FC236}">
                  <a16:creationId xmlns="" xmlns:a16="http://schemas.microsoft.com/office/drawing/2014/main" id="{A5340DAF-B574-4E29-BCFD-75116FFA2F8E}"/>
                </a:ext>
              </a:extLst>
            </p:cNvPr>
            <p:cNvGrpSpPr/>
            <p:nvPr/>
          </p:nvGrpSpPr>
          <p:grpSpPr>
            <a:xfrm>
              <a:off x="1247178" y="4814641"/>
              <a:ext cx="347678" cy="345758"/>
              <a:chOff x="5465763" y="3068638"/>
              <a:chExt cx="287337" cy="285750"/>
            </a:xfrm>
            <a:solidFill>
              <a:srgbClr val="7F7F7F"/>
            </a:solidFill>
          </p:grpSpPr>
          <p:sp>
            <p:nvSpPr>
              <p:cNvPr id="52" name="Полилиния 617">
                <a:extLst>
                  <a:ext uri="{FF2B5EF4-FFF2-40B4-BE49-F238E27FC236}">
                    <a16:creationId xmlns="" xmlns:a16="http://schemas.microsoft.com/office/drawing/2014/main" id="{560F0304-DB18-4871-9394-DA353CAE4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4188" y="3068638"/>
                <a:ext cx="119063" cy="38100"/>
              </a:xfrm>
              <a:custGeom>
                <a:avLst/>
                <a:gdLst>
                  <a:gd name="T0" fmla="*/ 375 w 375"/>
                  <a:gd name="T1" fmla="*/ 62 h 120"/>
                  <a:gd name="T2" fmla="*/ 374 w 375"/>
                  <a:gd name="T3" fmla="*/ 62 h 120"/>
                  <a:gd name="T4" fmla="*/ 373 w 375"/>
                  <a:gd name="T5" fmla="*/ 61 h 120"/>
                  <a:gd name="T6" fmla="*/ 193 w 375"/>
                  <a:gd name="T7" fmla="*/ 1 h 120"/>
                  <a:gd name="T8" fmla="*/ 188 w 375"/>
                  <a:gd name="T9" fmla="*/ 0 h 120"/>
                  <a:gd name="T10" fmla="*/ 183 w 375"/>
                  <a:gd name="T11" fmla="*/ 1 h 120"/>
                  <a:gd name="T12" fmla="*/ 2 w 375"/>
                  <a:gd name="T13" fmla="*/ 61 h 120"/>
                  <a:gd name="T14" fmla="*/ 1 w 375"/>
                  <a:gd name="T15" fmla="*/ 62 h 120"/>
                  <a:gd name="T16" fmla="*/ 0 w 375"/>
                  <a:gd name="T17" fmla="*/ 62 h 120"/>
                  <a:gd name="T18" fmla="*/ 188 w 375"/>
                  <a:gd name="T19" fmla="*/ 120 h 120"/>
                  <a:gd name="T20" fmla="*/ 375 w 375"/>
                  <a:gd name="T21" fmla="*/ 6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5" h="120">
                    <a:moveTo>
                      <a:pt x="375" y="62"/>
                    </a:moveTo>
                    <a:lnTo>
                      <a:pt x="374" y="62"/>
                    </a:lnTo>
                    <a:lnTo>
                      <a:pt x="373" y="61"/>
                    </a:lnTo>
                    <a:lnTo>
                      <a:pt x="193" y="1"/>
                    </a:lnTo>
                    <a:lnTo>
                      <a:pt x="188" y="0"/>
                    </a:lnTo>
                    <a:lnTo>
                      <a:pt x="183" y="1"/>
                    </a:lnTo>
                    <a:lnTo>
                      <a:pt x="2" y="61"/>
                    </a:lnTo>
                    <a:lnTo>
                      <a:pt x="1" y="62"/>
                    </a:lnTo>
                    <a:lnTo>
                      <a:pt x="0" y="62"/>
                    </a:lnTo>
                    <a:lnTo>
                      <a:pt x="188" y="120"/>
                    </a:lnTo>
                    <a:lnTo>
                      <a:pt x="375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53" name="Полилиния 618">
                <a:extLst>
                  <a:ext uri="{FF2B5EF4-FFF2-40B4-BE49-F238E27FC236}">
                    <a16:creationId xmlns="" xmlns:a16="http://schemas.microsoft.com/office/drawing/2014/main" id="{F24D198E-92D9-4A19-8B75-61FB0D9B1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9275" y="3097213"/>
                <a:ext cx="57150" cy="93663"/>
              </a:xfrm>
              <a:custGeom>
                <a:avLst/>
                <a:gdLst>
                  <a:gd name="T0" fmla="*/ 181 w 181"/>
                  <a:gd name="T1" fmla="*/ 210 h 295"/>
                  <a:gd name="T2" fmla="*/ 181 w 181"/>
                  <a:gd name="T3" fmla="*/ 0 h 295"/>
                  <a:gd name="T4" fmla="*/ 0 w 181"/>
                  <a:gd name="T5" fmla="*/ 56 h 295"/>
                  <a:gd name="T6" fmla="*/ 0 w 181"/>
                  <a:gd name="T7" fmla="*/ 295 h 295"/>
                  <a:gd name="T8" fmla="*/ 171 w 181"/>
                  <a:gd name="T9" fmla="*/ 224 h 295"/>
                  <a:gd name="T10" fmla="*/ 174 w 181"/>
                  <a:gd name="T11" fmla="*/ 222 h 295"/>
                  <a:gd name="T12" fmla="*/ 178 w 181"/>
                  <a:gd name="T13" fmla="*/ 219 h 295"/>
                  <a:gd name="T14" fmla="*/ 180 w 181"/>
                  <a:gd name="T15" fmla="*/ 215 h 295"/>
                  <a:gd name="T16" fmla="*/ 181 w 181"/>
                  <a:gd name="T17" fmla="*/ 21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1" h="295">
                    <a:moveTo>
                      <a:pt x="181" y="210"/>
                    </a:moveTo>
                    <a:lnTo>
                      <a:pt x="181" y="0"/>
                    </a:lnTo>
                    <a:lnTo>
                      <a:pt x="0" y="56"/>
                    </a:lnTo>
                    <a:lnTo>
                      <a:pt x="0" y="295"/>
                    </a:lnTo>
                    <a:lnTo>
                      <a:pt x="171" y="224"/>
                    </a:lnTo>
                    <a:lnTo>
                      <a:pt x="174" y="222"/>
                    </a:lnTo>
                    <a:lnTo>
                      <a:pt x="178" y="219"/>
                    </a:lnTo>
                    <a:lnTo>
                      <a:pt x="180" y="215"/>
                    </a:lnTo>
                    <a:lnTo>
                      <a:pt x="181" y="2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54" name="Полилиния 619">
                <a:extLst>
                  <a:ext uri="{FF2B5EF4-FFF2-40B4-BE49-F238E27FC236}">
                    <a16:creationId xmlns="" xmlns:a16="http://schemas.microsoft.com/office/drawing/2014/main" id="{3B0BF256-8DAA-4CDF-8652-6DCD8C79F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2600" y="3097213"/>
                <a:ext cx="57150" cy="93663"/>
              </a:xfrm>
              <a:custGeom>
                <a:avLst/>
                <a:gdLst>
                  <a:gd name="T0" fmla="*/ 9 w 181"/>
                  <a:gd name="T1" fmla="*/ 224 h 295"/>
                  <a:gd name="T2" fmla="*/ 181 w 181"/>
                  <a:gd name="T3" fmla="*/ 295 h 295"/>
                  <a:gd name="T4" fmla="*/ 181 w 181"/>
                  <a:gd name="T5" fmla="*/ 56 h 295"/>
                  <a:gd name="T6" fmla="*/ 0 w 181"/>
                  <a:gd name="T7" fmla="*/ 0 h 295"/>
                  <a:gd name="T8" fmla="*/ 0 w 181"/>
                  <a:gd name="T9" fmla="*/ 210 h 295"/>
                  <a:gd name="T10" fmla="*/ 0 w 181"/>
                  <a:gd name="T11" fmla="*/ 215 h 295"/>
                  <a:gd name="T12" fmla="*/ 2 w 181"/>
                  <a:gd name="T13" fmla="*/ 219 h 295"/>
                  <a:gd name="T14" fmla="*/ 6 w 181"/>
                  <a:gd name="T15" fmla="*/ 222 h 295"/>
                  <a:gd name="T16" fmla="*/ 9 w 181"/>
                  <a:gd name="T17" fmla="*/ 224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1" h="295">
                    <a:moveTo>
                      <a:pt x="9" y="224"/>
                    </a:moveTo>
                    <a:lnTo>
                      <a:pt x="181" y="295"/>
                    </a:lnTo>
                    <a:lnTo>
                      <a:pt x="181" y="56"/>
                    </a:lnTo>
                    <a:lnTo>
                      <a:pt x="0" y="0"/>
                    </a:lnTo>
                    <a:lnTo>
                      <a:pt x="0" y="210"/>
                    </a:lnTo>
                    <a:lnTo>
                      <a:pt x="0" y="215"/>
                    </a:lnTo>
                    <a:lnTo>
                      <a:pt x="2" y="219"/>
                    </a:lnTo>
                    <a:lnTo>
                      <a:pt x="6" y="222"/>
                    </a:lnTo>
                    <a:lnTo>
                      <a:pt x="9" y="2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55" name="Полилиния 620">
                <a:extLst>
                  <a:ext uri="{FF2B5EF4-FFF2-40B4-BE49-F238E27FC236}">
                    <a16:creationId xmlns="" xmlns:a16="http://schemas.microsoft.com/office/drawing/2014/main" id="{686DAC32-9C84-4DC9-88C6-7E85E274D8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5475" y="3217863"/>
                <a:ext cx="47625" cy="77788"/>
              </a:xfrm>
              <a:custGeom>
                <a:avLst/>
                <a:gdLst>
                  <a:gd name="T0" fmla="*/ 0 w 150"/>
                  <a:gd name="T1" fmla="*/ 67 h 249"/>
                  <a:gd name="T2" fmla="*/ 0 w 150"/>
                  <a:gd name="T3" fmla="*/ 249 h 249"/>
                  <a:gd name="T4" fmla="*/ 141 w 150"/>
                  <a:gd name="T5" fmla="*/ 177 h 249"/>
                  <a:gd name="T6" fmla="*/ 146 w 150"/>
                  <a:gd name="T7" fmla="*/ 175 h 249"/>
                  <a:gd name="T8" fmla="*/ 148 w 150"/>
                  <a:gd name="T9" fmla="*/ 171 h 249"/>
                  <a:gd name="T10" fmla="*/ 149 w 150"/>
                  <a:gd name="T11" fmla="*/ 168 h 249"/>
                  <a:gd name="T12" fmla="*/ 150 w 150"/>
                  <a:gd name="T13" fmla="*/ 164 h 249"/>
                  <a:gd name="T14" fmla="*/ 150 w 150"/>
                  <a:gd name="T15" fmla="*/ 0 h 249"/>
                  <a:gd name="T16" fmla="*/ 0 w 150"/>
                  <a:gd name="T17" fmla="*/ 67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249">
                    <a:moveTo>
                      <a:pt x="0" y="67"/>
                    </a:moveTo>
                    <a:lnTo>
                      <a:pt x="0" y="249"/>
                    </a:lnTo>
                    <a:lnTo>
                      <a:pt x="141" y="177"/>
                    </a:lnTo>
                    <a:lnTo>
                      <a:pt x="146" y="175"/>
                    </a:lnTo>
                    <a:lnTo>
                      <a:pt x="148" y="171"/>
                    </a:lnTo>
                    <a:lnTo>
                      <a:pt x="149" y="168"/>
                    </a:lnTo>
                    <a:lnTo>
                      <a:pt x="150" y="164"/>
                    </a:lnTo>
                    <a:lnTo>
                      <a:pt x="150" y="0"/>
                    </a:lnTo>
                    <a:lnTo>
                      <a:pt x="0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56" name="Полилиния 621">
                <a:extLst>
                  <a:ext uri="{FF2B5EF4-FFF2-40B4-BE49-F238E27FC236}">
                    <a16:creationId xmlns="" xmlns:a16="http://schemas.microsoft.com/office/drawing/2014/main" id="{433A1745-F3E6-4D9F-AE78-D0669E7362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6263" y="3192463"/>
                <a:ext cx="88900" cy="38100"/>
              </a:xfrm>
              <a:custGeom>
                <a:avLst/>
                <a:gdLst>
                  <a:gd name="T0" fmla="*/ 146 w 281"/>
                  <a:gd name="T1" fmla="*/ 2 h 120"/>
                  <a:gd name="T2" fmla="*/ 143 w 281"/>
                  <a:gd name="T3" fmla="*/ 0 h 120"/>
                  <a:gd name="T4" fmla="*/ 141 w 281"/>
                  <a:gd name="T5" fmla="*/ 0 h 120"/>
                  <a:gd name="T6" fmla="*/ 138 w 281"/>
                  <a:gd name="T7" fmla="*/ 0 h 120"/>
                  <a:gd name="T8" fmla="*/ 134 w 281"/>
                  <a:gd name="T9" fmla="*/ 2 h 120"/>
                  <a:gd name="T10" fmla="*/ 0 w 281"/>
                  <a:gd name="T11" fmla="*/ 55 h 120"/>
                  <a:gd name="T12" fmla="*/ 141 w 281"/>
                  <a:gd name="T13" fmla="*/ 120 h 120"/>
                  <a:gd name="T14" fmla="*/ 281 w 281"/>
                  <a:gd name="T15" fmla="*/ 55 h 120"/>
                  <a:gd name="T16" fmla="*/ 146 w 281"/>
                  <a:gd name="T17" fmla="*/ 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1" h="120">
                    <a:moveTo>
                      <a:pt x="146" y="2"/>
                    </a:moveTo>
                    <a:lnTo>
                      <a:pt x="143" y="0"/>
                    </a:lnTo>
                    <a:lnTo>
                      <a:pt x="141" y="0"/>
                    </a:lnTo>
                    <a:lnTo>
                      <a:pt x="138" y="0"/>
                    </a:lnTo>
                    <a:lnTo>
                      <a:pt x="134" y="2"/>
                    </a:lnTo>
                    <a:lnTo>
                      <a:pt x="0" y="55"/>
                    </a:lnTo>
                    <a:lnTo>
                      <a:pt x="141" y="120"/>
                    </a:lnTo>
                    <a:lnTo>
                      <a:pt x="281" y="55"/>
                    </a:lnTo>
                    <a:lnTo>
                      <a:pt x="14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57" name="Полилиния 622">
                <a:extLst>
                  <a:ext uri="{FF2B5EF4-FFF2-40B4-BE49-F238E27FC236}">
                    <a16:creationId xmlns="" xmlns:a16="http://schemas.microsoft.com/office/drawing/2014/main" id="{CF743A6A-34E4-4283-A2FA-73DA2A8E7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8325" y="3217863"/>
                <a:ext cx="47625" cy="77788"/>
              </a:xfrm>
              <a:custGeom>
                <a:avLst/>
                <a:gdLst>
                  <a:gd name="T0" fmla="*/ 0 w 151"/>
                  <a:gd name="T1" fmla="*/ 164 h 249"/>
                  <a:gd name="T2" fmla="*/ 1 w 151"/>
                  <a:gd name="T3" fmla="*/ 167 h 249"/>
                  <a:gd name="T4" fmla="*/ 2 w 151"/>
                  <a:gd name="T5" fmla="*/ 171 h 249"/>
                  <a:gd name="T6" fmla="*/ 5 w 151"/>
                  <a:gd name="T7" fmla="*/ 175 h 249"/>
                  <a:gd name="T8" fmla="*/ 8 w 151"/>
                  <a:gd name="T9" fmla="*/ 177 h 249"/>
                  <a:gd name="T10" fmla="*/ 151 w 151"/>
                  <a:gd name="T11" fmla="*/ 249 h 249"/>
                  <a:gd name="T12" fmla="*/ 151 w 151"/>
                  <a:gd name="T13" fmla="*/ 67 h 249"/>
                  <a:gd name="T14" fmla="*/ 0 w 151"/>
                  <a:gd name="T15" fmla="*/ 0 h 249"/>
                  <a:gd name="T16" fmla="*/ 0 w 151"/>
                  <a:gd name="T17" fmla="*/ 16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249">
                    <a:moveTo>
                      <a:pt x="0" y="164"/>
                    </a:moveTo>
                    <a:lnTo>
                      <a:pt x="1" y="167"/>
                    </a:lnTo>
                    <a:lnTo>
                      <a:pt x="2" y="171"/>
                    </a:lnTo>
                    <a:lnTo>
                      <a:pt x="5" y="175"/>
                    </a:lnTo>
                    <a:lnTo>
                      <a:pt x="8" y="177"/>
                    </a:lnTo>
                    <a:lnTo>
                      <a:pt x="151" y="249"/>
                    </a:lnTo>
                    <a:lnTo>
                      <a:pt x="151" y="67"/>
                    </a:lnTo>
                    <a:lnTo>
                      <a:pt x="0" y="0"/>
                    </a:lnTo>
                    <a:lnTo>
                      <a:pt x="0" y="1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58" name="Полилиния 623">
                <a:extLst>
                  <a:ext uri="{FF2B5EF4-FFF2-40B4-BE49-F238E27FC236}">
                    <a16:creationId xmlns="" xmlns:a16="http://schemas.microsoft.com/office/drawing/2014/main" id="{EE7D9486-123C-45C9-BDB3-DA00258A9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288" y="3201988"/>
                <a:ext cx="144463" cy="47625"/>
              </a:xfrm>
              <a:custGeom>
                <a:avLst/>
                <a:gdLst>
                  <a:gd name="T0" fmla="*/ 231 w 452"/>
                  <a:gd name="T1" fmla="*/ 2 h 151"/>
                  <a:gd name="T2" fmla="*/ 225 w 452"/>
                  <a:gd name="T3" fmla="*/ 0 h 151"/>
                  <a:gd name="T4" fmla="*/ 221 w 452"/>
                  <a:gd name="T5" fmla="*/ 2 h 151"/>
                  <a:gd name="T6" fmla="*/ 0 w 452"/>
                  <a:gd name="T7" fmla="*/ 70 h 151"/>
                  <a:gd name="T8" fmla="*/ 225 w 452"/>
                  <a:gd name="T9" fmla="*/ 151 h 151"/>
                  <a:gd name="T10" fmla="*/ 452 w 452"/>
                  <a:gd name="T11" fmla="*/ 70 h 151"/>
                  <a:gd name="T12" fmla="*/ 231 w 452"/>
                  <a:gd name="T13" fmla="*/ 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2" h="151">
                    <a:moveTo>
                      <a:pt x="231" y="2"/>
                    </a:moveTo>
                    <a:lnTo>
                      <a:pt x="225" y="0"/>
                    </a:lnTo>
                    <a:lnTo>
                      <a:pt x="221" y="2"/>
                    </a:lnTo>
                    <a:lnTo>
                      <a:pt x="0" y="70"/>
                    </a:lnTo>
                    <a:lnTo>
                      <a:pt x="225" y="151"/>
                    </a:lnTo>
                    <a:lnTo>
                      <a:pt x="452" y="70"/>
                    </a:lnTo>
                    <a:lnTo>
                      <a:pt x="23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59" name="Полилиния 624">
                <a:extLst>
                  <a:ext uri="{FF2B5EF4-FFF2-40B4-BE49-F238E27FC236}">
                    <a16:creationId xmlns="" xmlns:a16="http://schemas.microsoft.com/office/drawing/2014/main" id="{B5DFBDB0-3DFF-4D8F-BEC2-904636867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5763" y="3230563"/>
                <a:ext cx="76200" cy="123825"/>
              </a:xfrm>
              <a:custGeom>
                <a:avLst/>
                <a:gdLst>
                  <a:gd name="T0" fmla="*/ 0 w 240"/>
                  <a:gd name="T1" fmla="*/ 285 h 386"/>
                  <a:gd name="T2" fmla="*/ 1 w 240"/>
                  <a:gd name="T3" fmla="*/ 289 h 386"/>
                  <a:gd name="T4" fmla="*/ 2 w 240"/>
                  <a:gd name="T5" fmla="*/ 294 h 386"/>
                  <a:gd name="T6" fmla="*/ 5 w 240"/>
                  <a:gd name="T7" fmla="*/ 297 h 386"/>
                  <a:gd name="T8" fmla="*/ 10 w 240"/>
                  <a:gd name="T9" fmla="*/ 299 h 386"/>
                  <a:gd name="T10" fmla="*/ 240 w 240"/>
                  <a:gd name="T11" fmla="*/ 386 h 386"/>
                  <a:gd name="T12" fmla="*/ 240 w 240"/>
                  <a:gd name="T13" fmla="*/ 84 h 386"/>
                  <a:gd name="T14" fmla="*/ 0 w 240"/>
                  <a:gd name="T15" fmla="*/ 0 h 386"/>
                  <a:gd name="T16" fmla="*/ 0 w 240"/>
                  <a:gd name="T17" fmla="*/ 285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0" h="386">
                    <a:moveTo>
                      <a:pt x="0" y="285"/>
                    </a:moveTo>
                    <a:lnTo>
                      <a:pt x="1" y="289"/>
                    </a:lnTo>
                    <a:lnTo>
                      <a:pt x="2" y="294"/>
                    </a:lnTo>
                    <a:lnTo>
                      <a:pt x="5" y="297"/>
                    </a:lnTo>
                    <a:lnTo>
                      <a:pt x="10" y="299"/>
                    </a:lnTo>
                    <a:lnTo>
                      <a:pt x="240" y="386"/>
                    </a:lnTo>
                    <a:lnTo>
                      <a:pt x="240" y="84"/>
                    </a:lnTo>
                    <a:lnTo>
                      <a:pt x="0" y="0"/>
                    </a:lnTo>
                    <a:lnTo>
                      <a:pt x="0" y="2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60" name="Полилиния 625">
                <a:extLst>
                  <a:ext uri="{FF2B5EF4-FFF2-40B4-BE49-F238E27FC236}">
                    <a16:creationId xmlns="" xmlns:a16="http://schemas.microsoft.com/office/drawing/2014/main" id="{94374C16-9B1D-4DD6-A4B6-930D71F94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3075" y="3230563"/>
                <a:ext cx="76200" cy="123825"/>
              </a:xfrm>
              <a:custGeom>
                <a:avLst/>
                <a:gdLst>
                  <a:gd name="T0" fmla="*/ 0 w 241"/>
                  <a:gd name="T1" fmla="*/ 386 h 386"/>
                  <a:gd name="T2" fmla="*/ 231 w 241"/>
                  <a:gd name="T3" fmla="*/ 299 h 386"/>
                  <a:gd name="T4" fmla="*/ 235 w 241"/>
                  <a:gd name="T5" fmla="*/ 297 h 386"/>
                  <a:gd name="T6" fmla="*/ 238 w 241"/>
                  <a:gd name="T7" fmla="*/ 294 h 386"/>
                  <a:gd name="T8" fmla="*/ 239 w 241"/>
                  <a:gd name="T9" fmla="*/ 289 h 386"/>
                  <a:gd name="T10" fmla="*/ 241 w 241"/>
                  <a:gd name="T11" fmla="*/ 285 h 386"/>
                  <a:gd name="T12" fmla="*/ 241 w 241"/>
                  <a:gd name="T13" fmla="*/ 0 h 386"/>
                  <a:gd name="T14" fmla="*/ 0 w 241"/>
                  <a:gd name="T15" fmla="*/ 84 h 386"/>
                  <a:gd name="T16" fmla="*/ 0 w 241"/>
                  <a:gd name="T17" fmla="*/ 386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1" h="386">
                    <a:moveTo>
                      <a:pt x="0" y="386"/>
                    </a:moveTo>
                    <a:lnTo>
                      <a:pt x="231" y="299"/>
                    </a:lnTo>
                    <a:lnTo>
                      <a:pt x="235" y="297"/>
                    </a:lnTo>
                    <a:lnTo>
                      <a:pt x="238" y="294"/>
                    </a:lnTo>
                    <a:lnTo>
                      <a:pt x="239" y="289"/>
                    </a:lnTo>
                    <a:lnTo>
                      <a:pt x="241" y="285"/>
                    </a:lnTo>
                    <a:lnTo>
                      <a:pt x="241" y="0"/>
                    </a:lnTo>
                    <a:lnTo>
                      <a:pt x="0" y="84"/>
                    </a:lnTo>
                    <a:lnTo>
                      <a:pt x="0" y="3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</p:grpSp>
      <p:sp>
        <p:nvSpPr>
          <p:cNvPr id="77" name="Прямоугольник 76"/>
          <p:cNvSpPr/>
          <p:nvPr/>
        </p:nvSpPr>
        <p:spPr>
          <a:xfrm>
            <a:off x="6800955" y="1359652"/>
            <a:ext cx="2150005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1970871" y="1358936"/>
            <a:ext cx="1889929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/>
          <p:nvPr/>
        </p:nvSpPr>
        <p:spPr>
          <a:xfrm>
            <a:off x="3989401" y="1916515"/>
            <a:ext cx="1872919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7422192" y="2192131"/>
            <a:ext cx="1640528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/>
          <p:nvPr/>
        </p:nvSpPr>
        <p:spPr>
          <a:xfrm>
            <a:off x="3161517" y="3002943"/>
            <a:ext cx="1827043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3989401" y="4376386"/>
            <a:ext cx="3511327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5058223" y="5315001"/>
            <a:ext cx="2165537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/>
          <p:nvPr/>
        </p:nvSpPr>
        <p:spPr>
          <a:xfrm>
            <a:off x="3774109" y="5580663"/>
            <a:ext cx="1641171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517714" y="5254546"/>
            <a:ext cx="9524010" cy="652234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Выстроена коммуникация с Правительством Ярославской области </a:t>
            </a:r>
          </a:p>
          <a:p>
            <a:pPr lvl="0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для получения официальной информации.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830132" y="2939726"/>
            <a:ext cx="6310626" cy="652234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видео-контента для информирования жителей.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52513" y="4044406"/>
            <a:ext cx="9524010" cy="652234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 smtClean="0"/>
              <a:t> 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Подача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информации в газете «Берега» стала в виде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новостного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дайджеста с телевизионной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программой.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356718" y="1849708"/>
            <a:ext cx="9782237" cy="652234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сообщество «Берега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Online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во всех социальных сетях, 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разработан стратегический контент-план, получена верификация.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Объект 4">
            <a:extLst>
              <a:ext uri="{FF2B5EF4-FFF2-40B4-BE49-F238E27FC236}">
                <a16:creationId xmlns:a16="http://schemas.microsoft.com/office/drawing/2014/main" xmlns="" id="{6DEAD4F2-C5CC-44E9-A092-76413D5CA7F4}"/>
              </a:ext>
            </a:extLst>
          </p:cNvPr>
          <p:cNvSpPr txBox="1">
            <a:spLocks/>
          </p:cNvSpPr>
          <p:nvPr/>
        </p:nvSpPr>
        <p:spPr bwMode="white">
          <a:xfrm>
            <a:off x="1929504" y="910223"/>
            <a:ext cx="9245114" cy="874106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5000"/>
              </a:lnSpc>
              <a:spcBef>
                <a:spcPts val="0"/>
              </a:spcBef>
              <a:buClr>
                <a:schemeClr val="accent1"/>
              </a:buClr>
              <a:buNone/>
            </a:pPr>
            <a:r>
              <a:rPr lang="ru-RU" sz="1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Выстроена работа </a:t>
            </a: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 структурными подразделениями </a:t>
            </a:r>
            <a:r>
              <a:rPr lang="ru-RU" sz="1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АТМР. </a:t>
            </a:r>
          </a:p>
          <a:p>
            <a:pPr marL="0" lvl="0" indent="0">
              <a:lnSpc>
                <a:spcPct val="125000"/>
              </a:lnSpc>
              <a:spcBef>
                <a:spcPts val="0"/>
              </a:spcBef>
              <a:buClr>
                <a:schemeClr val="accent1"/>
              </a:buClr>
              <a:buNone/>
            </a:pPr>
            <a:r>
              <a:rPr lang="ru-RU" sz="1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жителям на вопросы составляет не более 3 часов.</a:t>
            </a:r>
          </a:p>
          <a:p>
            <a:pPr>
              <a:lnSpc>
                <a:spcPct val="125000"/>
              </a:lnSpc>
              <a:buClr>
                <a:schemeClr val="accent1"/>
              </a:buClr>
            </a:pPr>
            <a:endParaRPr lang="ru-RU" sz="1400" i="1" dirty="0" smtClean="0">
              <a:solidFill>
                <a:srgbClr val="FFFFFF"/>
              </a:solidFill>
              <a:cs typeface="Arial"/>
            </a:endParaRPr>
          </a:p>
        </p:txBody>
      </p:sp>
      <p:sp>
        <p:nvSpPr>
          <p:cNvPr id="63" name="Овал 62">
            <a:extLst>
              <a:ext uri="{FF2B5EF4-FFF2-40B4-BE49-F238E27FC236}">
                <a16:creationId xmlns="" xmlns:a16="http://schemas.microsoft.com/office/drawing/2014/main" id="{2EDD0A13-925F-4A1B-ABFB-3C67C135796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475775" y="1797551"/>
            <a:ext cx="933470" cy="9221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62" name="Полилиния 1671" descr="Значок галочки. ">
            <a:extLst>
              <a:ext uri="{FF2B5EF4-FFF2-40B4-BE49-F238E27FC236}">
                <a16:creationId xmlns="" xmlns:a16="http://schemas.microsoft.com/office/drawing/2014/main" id="{1A4AFC64-5C16-40F4-BDFA-E62EE3AAEA23}"/>
              </a:ext>
            </a:extLst>
          </p:cNvPr>
          <p:cNvSpPr>
            <a:spLocks noEditPoints="1"/>
          </p:cNvSpPr>
          <p:nvPr/>
        </p:nvSpPr>
        <p:spPr bwMode="auto">
          <a:xfrm>
            <a:off x="645592" y="1947867"/>
            <a:ext cx="633934" cy="614410"/>
          </a:xfrm>
          <a:custGeom>
            <a:avLst/>
            <a:gdLst>
              <a:gd name="T0" fmla="*/ 279 w 719"/>
              <a:gd name="T1" fmla="*/ 477 h 719"/>
              <a:gd name="T2" fmla="*/ 197 w 719"/>
              <a:gd name="T3" fmla="*/ 387 h 719"/>
              <a:gd name="T4" fmla="*/ 217 w 719"/>
              <a:gd name="T5" fmla="*/ 382 h 719"/>
              <a:gd name="T6" fmla="*/ 515 w 719"/>
              <a:gd name="T7" fmla="*/ 243 h 719"/>
              <a:gd name="T8" fmla="*/ 519 w 719"/>
              <a:gd name="T9" fmla="*/ 263 h 719"/>
              <a:gd name="T10" fmla="*/ 709 w 719"/>
              <a:gd name="T11" fmla="*/ 323 h 719"/>
              <a:gd name="T12" fmla="*/ 687 w 719"/>
              <a:gd name="T13" fmla="*/ 289 h 719"/>
              <a:gd name="T14" fmla="*/ 696 w 719"/>
              <a:gd name="T15" fmla="*/ 243 h 719"/>
              <a:gd name="T16" fmla="*/ 675 w 719"/>
              <a:gd name="T17" fmla="*/ 199 h 719"/>
              <a:gd name="T18" fmla="*/ 631 w 719"/>
              <a:gd name="T19" fmla="*/ 179 h 719"/>
              <a:gd name="T20" fmla="*/ 630 w 719"/>
              <a:gd name="T21" fmla="*/ 131 h 719"/>
              <a:gd name="T22" fmla="*/ 603 w 719"/>
              <a:gd name="T23" fmla="*/ 98 h 719"/>
              <a:gd name="T24" fmla="*/ 569 w 719"/>
              <a:gd name="T25" fmla="*/ 87 h 719"/>
              <a:gd name="T26" fmla="*/ 536 w 719"/>
              <a:gd name="T27" fmla="*/ 70 h 719"/>
              <a:gd name="T28" fmla="*/ 507 w 719"/>
              <a:gd name="T29" fmla="*/ 34 h 719"/>
              <a:gd name="T30" fmla="*/ 458 w 719"/>
              <a:gd name="T31" fmla="*/ 25 h 719"/>
              <a:gd name="T32" fmla="*/ 418 w 719"/>
              <a:gd name="T33" fmla="*/ 31 h 719"/>
              <a:gd name="T34" fmla="*/ 380 w 719"/>
              <a:gd name="T35" fmla="*/ 4 h 719"/>
              <a:gd name="T36" fmla="*/ 331 w 719"/>
              <a:gd name="T37" fmla="*/ 7 h 719"/>
              <a:gd name="T38" fmla="*/ 296 w 719"/>
              <a:gd name="T39" fmla="*/ 39 h 719"/>
              <a:gd name="T40" fmla="*/ 251 w 719"/>
              <a:gd name="T41" fmla="*/ 24 h 719"/>
              <a:gd name="T42" fmla="*/ 205 w 719"/>
              <a:gd name="T43" fmla="*/ 39 h 719"/>
              <a:gd name="T44" fmla="*/ 180 w 719"/>
              <a:gd name="T45" fmla="*/ 79 h 719"/>
              <a:gd name="T46" fmla="*/ 142 w 719"/>
              <a:gd name="T47" fmla="*/ 88 h 719"/>
              <a:gd name="T48" fmla="*/ 111 w 719"/>
              <a:gd name="T49" fmla="*/ 102 h 719"/>
              <a:gd name="T50" fmla="*/ 86 w 719"/>
              <a:gd name="T51" fmla="*/ 141 h 719"/>
              <a:gd name="T52" fmla="*/ 78 w 719"/>
              <a:gd name="T53" fmla="*/ 180 h 719"/>
              <a:gd name="T54" fmla="*/ 37 w 719"/>
              <a:gd name="T55" fmla="*/ 207 h 719"/>
              <a:gd name="T56" fmla="*/ 22 w 719"/>
              <a:gd name="T57" fmla="*/ 252 h 719"/>
              <a:gd name="T58" fmla="*/ 38 w 719"/>
              <a:gd name="T59" fmla="*/ 296 h 719"/>
              <a:gd name="T60" fmla="*/ 6 w 719"/>
              <a:gd name="T61" fmla="*/ 332 h 719"/>
              <a:gd name="T62" fmla="*/ 3 w 719"/>
              <a:gd name="T63" fmla="*/ 380 h 719"/>
              <a:gd name="T64" fmla="*/ 31 w 719"/>
              <a:gd name="T65" fmla="*/ 420 h 719"/>
              <a:gd name="T66" fmla="*/ 23 w 719"/>
              <a:gd name="T67" fmla="*/ 460 h 719"/>
              <a:gd name="T68" fmla="*/ 32 w 719"/>
              <a:gd name="T69" fmla="*/ 507 h 719"/>
              <a:gd name="T70" fmla="*/ 68 w 719"/>
              <a:gd name="T71" fmla="*/ 538 h 719"/>
              <a:gd name="T72" fmla="*/ 85 w 719"/>
              <a:gd name="T73" fmla="*/ 571 h 719"/>
              <a:gd name="T74" fmla="*/ 106 w 719"/>
              <a:gd name="T75" fmla="*/ 615 h 719"/>
              <a:gd name="T76" fmla="*/ 135 w 719"/>
              <a:gd name="T77" fmla="*/ 633 h 719"/>
              <a:gd name="T78" fmla="*/ 177 w 719"/>
              <a:gd name="T79" fmla="*/ 633 h 719"/>
              <a:gd name="T80" fmla="*/ 197 w 719"/>
              <a:gd name="T81" fmla="*/ 676 h 719"/>
              <a:gd name="T82" fmla="*/ 242 w 719"/>
              <a:gd name="T83" fmla="*/ 698 h 719"/>
              <a:gd name="T84" fmla="*/ 288 w 719"/>
              <a:gd name="T85" fmla="*/ 687 h 719"/>
              <a:gd name="T86" fmla="*/ 322 w 719"/>
              <a:gd name="T87" fmla="*/ 709 h 719"/>
              <a:gd name="T88" fmla="*/ 370 w 719"/>
              <a:gd name="T89" fmla="*/ 719 h 719"/>
              <a:gd name="T90" fmla="*/ 412 w 719"/>
              <a:gd name="T91" fmla="*/ 697 h 719"/>
              <a:gd name="T92" fmla="*/ 449 w 719"/>
              <a:gd name="T93" fmla="*/ 695 h 719"/>
              <a:gd name="T94" fmla="*/ 497 w 719"/>
              <a:gd name="T95" fmla="*/ 693 h 719"/>
              <a:gd name="T96" fmla="*/ 533 w 719"/>
              <a:gd name="T97" fmla="*/ 661 h 719"/>
              <a:gd name="T98" fmla="*/ 563 w 719"/>
              <a:gd name="T99" fmla="*/ 635 h 719"/>
              <a:gd name="T100" fmla="*/ 597 w 719"/>
              <a:gd name="T101" fmla="*/ 628 h 719"/>
              <a:gd name="T102" fmla="*/ 626 w 719"/>
              <a:gd name="T103" fmla="*/ 599 h 719"/>
              <a:gd name="T104" fmla="*/ 634 w 719"/>
              <a:gd name="T105" fmla="*/ 551 h 719"/>
              <a:gd name="T106" fmla="*/ 668 w 719"/>
              <a:gd name="T107" fmla="*/ 528 h 719"/>
              <a:gd name="T108" fmla="*/ 694 w 719"/>
              <a:gd name="T109" fmla="*/ 488 h 719"/>
              <a:gd name="T110" fmla="*/ 691 w 719"/>
              <a:gd name="T111" fmla="*/ 441 h 719"/>
              <a:gd name="T112" fmla="*/ 703 w 719"/>
              <a:gd name="T113" fmla="*/ 406 h 719"/>
              <a:gd name="T114" fmla="*/ 719 w 719"/>
              <a:gd name="T115" fmla="*/ 36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19" h="719">
                <a:moveTo>
                  <a:pt x="519" y="263"/>
                </a:moveTo>
                <a:lnTo>
                  <a:pt x="292" y="475"/>
                </a:lnTo>
                <a:lnTo>
                  <a:pt x="288" y="477"/>
                </a:lnTo>
                <a:lnTo>
                  <a:pt x="285" y="479"/>
                </a:lnTo>
                <a:lnTo>
                  <a:pt x="279" y="477"/>
                </a:lnTo>
                <a:lnTo>
                  <a:pt x="276" y="475"/>
                </a:lnTo>
                <a:lnTo>
                  <a:pt x="200" y="400"/>
                </a:lnTo>
                <a:lnTo>
                  <a:pt x="197" y="396"/>
                </a:lnTo>
                <a:lnTo>
                  <a:pt x="196" y="391"/>
                </a:lnTo>
                <a:lnTo>
                  <a:pt x="197" y="387"/>
                </a:lnTo>
                <a:lnTo>
                  <a:pt x="200" y="382"/>
                </a:lnTo>
                <a:lnTo>
                  <a:pt x="204" y="380"/>
                </a:lnTo>
                <a:lnTo>
                  <a:pt x="208" y="379"/>
                </a:lnTo>
                <a:lnTo>
                  <a:pt x="213" y="380"/>
                </a:lnTo>
                <a:lnTo>
                  <a:pt x="217" y="382"/>
                </a:lnTo>
                <a:lnTo>
                  <a:pt x="285" y="450"/>
                </a:lnTo>
                <a:lnTo>
                  <a:pt x="502" y="247"/>
                </a:lnTo>
                <a:lnTo>
                  <a:pt x="507" y="243"/>
                </a:lnTo>
                <a:lnTo>
                  <a:pt x="511" y="243"/>
                </a:lnTo>
                <a:lnTo>
                  <a:pt x="515" y="243"/>
                </a:lnTo>
                <a:lnTo>
                  <a:pt x="520" y="247"/>
                </a:lnTo>
                <a:lnTo>
                  <a:pt x="522" y="251"/>
                </a:lnTo>
                <a:lnTo>
                  <a:pt x="523" y="255"/>
                </a:lnTo>
                <a:lnTo>
                  <a:pt x="522" y="260"/>
                </a:lnTo>
                <a:lnTo>
                  <a:pt x="519" y="263"/>
                </a:lnTo>
                <a:close/>
                <a:moveTo>
                  <a:pt x="719" y="360"/>
                </a:moveTo>
                <a:lnTo>
                  <a:pt x="719" y="350"/>
                </a:lnTo>
                <a:lnTo>
                  <a:pt x="716" y="341"/>
                </a:lnTo>
                <a:lnTo>
                  <a:pt x="713" y="332"/>
                </a:lnTo>
                <a:lnTo>
                  <a:pt x="709" y="323"/>
                </a:lnTo>
                <a:lnTo>
                  <a:pt x="703" y="315"/>
                </a:lnTo>
                <a:lnTo>
                  <a:pt x="696" y="308"/>
                </a:lnTo>
                <a:lnTo>
                  <a:pt x="689" y="302"/>
                </a:lnTo>
                <a:lnTo>
                  <a:pt x="681" y="296"/>
                </a:lnTo>
                <a:lnTo>
                  <a:pt x="687" y="289"/>
                </a:lnTo>
                <a:lnTo>
                  <a:pt x="691" y="280"/>
                </a:lnTo>
                <a:lnTo>
                  <a:pt x="694" y="271"/>
                </a:lnTo>
                <a:lnTo>
                  <a:pt x="696" y="262"/>
                </a:lnTo>
                <a:lnTo>
                  <a:pt x="696" y="252"/>
                </a:lnTo>
                <a:lnTo>
                  <a:pt x="696" y="243"/>
                </a:lnTo>
                <a:lnTo>
                  <a:pt x="694" y="233"/>
                </a:lnTo>
                <a:lnTo>
                  <a:pt x="692" y="223"/>
                </a:lnTo>
                <a:lnTo>
                  <a:pt x="688" y="215"/>
                </a:lnTo>
                <a:lnTo>
                  <a:pt x="682" y="207"/>
                </a:lnTo>
                <a:lnTo>
                  <a:pt x="675" y="199"/>
                </a:lnTo>
                <a:lnTo>
                  <a:pt x="668" y="193"/>
                </a:lnTo>
                <a:lnTo>
                  <a:pt x="660" y="188"/>
                </a:lnTo>
                <a:lnTo>
                  <a:pt x="651" y="184"/>
                </a:lnTo>
                <a:lnTo>
                  <a:pt x="641" y="180"/>
                </a:lnTo>
                <a:lnTo>
                  <a:pt x="631" y="179"/>
                </a:lnTo>
                <a:lnTo>
                  <a:pt x="634" y="169"/>
                </a:lnTo>
                <a:lnTo>
                  <a:pt x="635" y="161"/>
                </a:lnTo>
                <a:lnTo>
                  <a:pt x="635" y="151"/>
                </a:lnTo>
                <a:lnTo>
                  <a:pt x="632" y="141"/>
                </a:lnTo>
                <a:lnTo>
                  <a:pt x="630" y="131"/>
                </a:lnTo>
                <a:lnTo>
                  <a:pt x="626" y="122"/>
                </a:lnTo>
                <a:lnTo>
                  <a:pt x="620" y="114"/>
                </a:lnTo>
                <a:lnTo>
                  <a:pt x="614" y="106"/>
                </a:lnTo>
                <a:lnTo>
                  <a:pt x="608" y="102"/>
                </a:lnTo>
                <a:lnTo>
                  <a:pt x="603" y="98"/>
                </a:lnTo>
                <a:lnTo>
                  <a:pt x="597" y="94"/>
                </a:lnTo>
                <a:lnTo>
                  <a:pt x="590" y="91"/>
                </a:lnTo>
                <a:lnTo>
                  <a:pt x="584" y="89"/>
                </a:lnTo>
                <a:lnTo>
                  <a:pt x="577" y="88"/>
                </a:lnTo>
                <a:lnTo>
                  <a:pt x="569" y="87"/>
                </a:lnTo>
                <a:lnTo>
                  <a:pt x="563" y="85"/>
                </a:lnTo>
                <a:lnTo>
                  <a:pt x="552" y="87"/>
                </a:lnTo>
                <a:lnTo>
                  <a:pt x="542" y="89"/>
                </a:lnTo>
                <a:lnTo>
                  <a:pt x="540" y="79"/>
                </a:lnTo>
                <a:lnTo>
                  <a:pt x="536" y="70"/>
                </a:lnTo>
                <a:lnTo>
                  <a:pt x="533" y="61"/>
                </a:lnTo>
                <a:lnTo>
                  <a:pt x="528" y="53"/>
                </a:lnTo>
                <a:lnTo>
                  <a:pt x="522" y="46"/>
                </a:lnTo>
                <a:lnTo>
                  <a:pt x="514" y="39"/>
                </a:lnTo>
                <a:lnTo>
                  <a:pt x="507" y="34"/>
                </a:lnTo>
                <a:lnTo>
                  <a:pt x="497" y="28"/>
                </a:lnTo>
                <a:lnTo>
                  <a:pt x="488" y="26"/>
                </a:lnTo>
                <a:lnTo>
                  <a:pt x="478" y="24"/>
                </a:lnTo>
                <a:lnTo>
                  <a:pt x="468" y="24"/>
                </a:lnTo>
                <a:lnTo>
                  <a:pt x="458" y="25"/>
                </a:lnTo>
                <a:lnTo>
                  <a:pt x="449" y="27"/>
                </a:lnTo>
                <a:lnTo>
                  <a:pt x="440" y="29"/>
                </a:lnTo>
                <a:lnTo>
                  <a:pt x="431" y="34"/>
                </a:lnTo>
                <a:lnTo>
                  <a:pt x="424" y="39"/>
                </a:lnTo>
                <a:lnTo>
                  <a:pt x="418" y="31"/>
                </a:lnTo>
                <a:lnTo>
                  <a:pt x="412" y="24"/>
                </a:lnTo>
                <a:lnTo>
                  <a:pt x="405" y="17"/>
                </a:lnTo>
                <a:lnTo>
                  <a:pt x="397" y="11"/>
                </a:lnTo>
                <a:lnTo>
                  <a:pt x="388" y="7"/>
                </a:lnTo>
                <a:lnTo>
                  <a:pt x="380" y="4"/>
                </a:lnTo>
                <a:lnTo>
                  <a:pt x="370" y="2"/>
                </a:lnTo>
                <a:lnTo>
                  <a:pt x="360" y="0"/>
                </a:lnTo>
                <a:lnTo>
                  <a:pt x="350" y="2"/>
                </a:lnTo>
                <a:lnTo>
                  <a:pt x="340" y="4"/>
                </a:lnTo>
                <a:lnTo>
                  <a:pt x="331" y="7"/>
                </a:lnTo>
                <a:lnTo>
                  <a:pt x="322" y="11"/>
                </a:lnTo>
                <a:lnTo>
                  <a:pt x="314" y="17"/>
                </a:lnTo>
                <a:lnTo>
                  <a:pt x="307" y="24"/>
                </a:lnTo>
                <a:lnTo>
                  <a:pt x="301" y="31"/>
                </a:lnTo>
                <a:lnTo>
                  <a:pt x="296" y="39"/>
                </a:lnTo>
                <a:lnTo>
                  <a:pt x="288" y="34"/>
                </a:lnTo>
                <a:lnTo>
                  <a:pt x="279" y="29"/>
                </a:lnTo>
                <a:lnTo>
                  <a:pt x="270" y="27"/>
                </a:lnTo>
                <a:lnTo>
                  <a:pt x="260" y="25"/>
                </a:lnTo>
                <a:lnTo>
                  <a:pt x="251" y="24"/>
                </a:lnTo>
                <a:lnTo>
                  <a:pt x="242" y="24"/>
                </a:lnTo>
                <a:lnTo>
                  <a:pt x="232" y="26"/>
                </a:lnTo>
                <a:lnTo>
                  <a:pt x="222" y="28"/>
                </a:lnTo>
                <a:lnTo>
                  <a:pt x="213" y="34"/>
                </a:lnTo>
                <a:lnTo>
                  <a:pt x="205" y="39"/>
                </a:lnTo>
                <a:lnTo>
                  <a:pt x="197" y="46"/>
                </a:lnTo>
                <a:lnTo>
                  <a:pt x="192" y="52"/>
                </a:lnTo>
                <a:lnTo>
                  <a:pt x="186" y="61"/>
                </a:lnTo>
                <a:lnTo>
                  <a:pt x="182" y="69"/>
                </a:lnTo>
                <a:lnTo>
                  <a:pt x="180" y="79"/>
                </a:lnTo>
                <a:lnTo>
                  <a:pt x="177" y="89"/>
                </a:lnTo>
                <a:lnTo>
                  <a:pt x="168" y="87"/>
                </a:lnTo>
                <a:lnTo>
                  <a:pt x="156" y="85"/>
                </a:lnTo>
                <a:lnTo>
                  <a:pt x="149" y="87"/>
                </a:lnTo>
                <a:lnTo>
                  <a:pt x="142" y="88"/>
                </a:lnTo>
                <a:lnTo>
                  <a:pt x="135" y="89"/>
                </a:lnTo>
                <a:lnTo>
                  <a:pt x="129" y="91"/>
                </a:lnTo>
                <a:lnTo>
                  <a:pt x="122" y="94"/>
                </a:lnTo>
                <a:lnTo>
                  <a:pt x="117" y="98"/>
                </a:lnTo>
                <a:lnTo>
                  <a:pt x="111" y="102"/>
                </a:lnTo>
                <a:lnTo>
                  <a:pt x="106" y="106"/>
                </a:lnTo>
                <a:lnTo>
                  <a:pt x="99" y="114"/>
                </a:lnTo>
                <a:lnTo>
                  <a:pt x="94" y="122"/>
                </a:lnTo>
                <a:lnTo>
                  <a:pt x="89" y="131"/>
                </a:lnTo>
                <a:lnTo>
                  <a:pt x="86" y="141"/>
                </a:lnTo>
                <a:lnTo>
                  <a:pt x="85" y="151"/>
                </a:lnTo>
                <a:lnTo>
                  <a:pt x="85" y="161"/>
                </a:lnTo>
                <a:lnTo>
                  <a:pt x="85" y="169"/>
                </a:lnTo>
                <a:lnTo>
                  <a:pt x="87" y="179"/>
                </a:lnTo>
                <a:lnTo>
                  <a:pt x="78" y="180"/>
                </a:lnTo>
                <a:lnTo>
                  <a:pt x="68" y="184"/>
                </a:lnTo>
                <a:lnTo>
                  <a:pt x="59" y="188"/>
                </a:lnTo>
                <a:lnTo>
                  <a:pt x="52" y="193"/>
                </a:lnTo>
                <a:lnTo>
                  <a:pt x="44" y="199"/>
                </a:lnTo>
                <a:lnTo>
                  <a:pt x="37" y="207"/>
                </a:lnTo>
                <a:lnTo>
                  <a:pt x="32" y="215"/>
                </a:lnTo>
                <a:lnTo>
                  <a:pt x="27" y="223"/>
                </a:lnTo>
                <a:lnTo>
                  <a:pt x="24" y="233"/>
                </a:lnTo>
                <a:lnTo>
                  <a:pt x="23" y="243"/>
                </a:lnTo>
                <a:lnTo>
                  <a:pt x="22" y="252"/>
                </a:lnTo>
                <a:lnTo>
                  <a:pt x="23" y="262"/>
                </a:lnTo>
                <a:lnTo>
                  <a:pt x="25" y="271"/>
                </a:lnTo>
                <a:lnTo>
                  <a:pt x="28" y="280"/>
                </a:lnTo>
                <a:lnTo>
                  <a:pt x="33" y="289"/>
                </a:lnTo>
                <a:lnTo>
                  <a:pt x="38" y="296"/>
                </a:lnTo>
                <a:lnTo>
                  <a:pt x="31" y="302"/>
                </a:lnTo>
                <a:lnTo>
                  <a:pt x="23" y="308"/>
                </a:lnTo>
                <a:lnTo>
                  <a:pt x="16" y="315"/>
                </a:lnTo>
                <a:lnTo>
                  <a:pt x="11" y="323"/>
                </a:lnTo>
                <a:lnTo>
                  <a:pt x="6" y="332"/>
                </a:lnTo>
                <a:lnTo>
                  <a:pt x="3" y="341"/>
                </a:lnTo>
                <a:lnTo>
                  <a:pt x="1" y="350"/>
                </a:lnTo>
                <a:lnTo>
                  <a:pt x="0" y="360"/>
                </a:lnTo>
                <a:lnTo>
                  <a:pt x="1" y="370"/>
                </a:lnTo>
                <a:lnTo>
                  <a:pt x="3" y="380"/>
                </a:lnTo>
                <a:lnTo>
                  <a:pt x="6" y="389"/>
                </a:lnTo>
                <a:lnTo>
                  <a:pt x="11" y="398"/>
                </a:lnTo>
                <a:lnTo>
                  <a:pt x="16" y="406"/>
                </a:lnTo>
                <a:lnTo>
                  <a:pt x="23" y="413"/>
                </a:lnTo>
                <a:lnTo>
                  <a:pt x="31" y="420"/>
                </a:lnTo>
                <a:lnTo>
                  <a:pt x="38" y="424"/>
                </a:lnTo>
                <a:lnTo>
                  <a:pt x="33" y="433"/>
                </a:lnTo>
                <a:lnTo>
                  <a:pt x="28" y="441"/>
                </a:lnTo>
                <a:lnTo>
                  <a:pt x="25" y="450"/>
                </a:lnTo>
                <a:lnTo>
                  <a:pt x="23" y="460"/>
                </a:lnTo>
                <a:lnTo>
                  <a:pt x="22" y="470"/>
                </a:lnTo>
                <a:lnTo>
                  <a:pt x="23" y="479"/>
                </a:lnTo>
                <a:lnTo>
                  <a:pt x="24" y="488"/>
                </a:lnTo>
                <a:lnTo>
                  <a:pt x="27" y="498"/>
                </a:lnTo>
                <a:lnTo>
                  <a:pt x="32" y="507"/>
                </a:lnTo>
                <a:lnTo>
                  <a:pt x="37" y="515"/>
                </a:lnTo>
                <a:lnTo>
                  <a:pt x="44" y="523"/>
                </a:lnTo>
                <a:lnTo>
                  <a:pt x="52" y="528"/>
                </a:lnTo>
                <a:lnTo>
                  <a:pt x="59" y="534"/>
                </a:lnTo>
                <a:lnTo>
                  <a:pt x="68" y="538"/>
                </a:lnTo>
                <a:lnTo>
                  <a:pt x="78" y="540"/>
                </a:lnTo>
                <a:lnTo>
                  <a:pt x="87" y="543"/>
                </a:lnTo>
                <a:lnTo>
                  <a:pt x="85" y="551"/>
                </a:lnTo>
                <a:lnTo>
                  <a:pt x="85" y="561"/>
                </a:lnTo>
                <a:lnTo>
                  <a:pt x="85" y="571"/>
                </a:lnTo>
                <a:lnTo>
                  <a:pt x="86" y="580"/>
                </a:lnTo>
                <a:lnTo>
                  <a:pt x="89" y="590"/>
                </a:lnTo>
                <a:lnTo>
                  <a:pt x="94" y="599"/>
                </a:lnTo>
                <a:lnTo>
                  <a:pt x="99" y="608"/>
                </a:lnTo>
                <a:lnTo>
                  <a:pt x="106" y="615"/>
                </a:lnTo>
                <a:lnTo>
                  <a:pt x="111" y="620"/>
                </a:lnTo>
                <a:lnTo>
                  <a:pt x="117" y="624"/>
                </a:lnTo>
                <a:lnTo>
                  <a:pt x="122" y="628"/>
                </a:lnTo>
                <a:lnTo>
                  <a:pt x="129" y="631"/>
                </a:lnTo>
                <a:lnTo>
                  <a:pt x="135" y="633"/>
                </a:lnTo>
                <a:lnTo>
                  <a:pt x="142" y="634"/>
                </a:lnTo>
                <a:lnTo>
                  <a:pt x="149" y="635"/>
                </a:lnTo>
                <a:lnTo>
                  <a:pt x="156" y="635"/>
                </a:lnTo>
                <a:lnTo>
                  <a:pt x="168" y="635"/>
                </a:lnTo>
                <a:lnTo>
                  <a:pt x="177" y="633"/>
                </a:lnTo>
                <a:lnTo>
                  <a:pt x="180" y="643"/>
                </a:lnTo>
                <a:lnTo>
                  <a:pt x="182" y="652"/>
                </a:lnTo>
                <a:lnTo>
                  <a:pt x="186" y="661"/>
                </a:lnTo>
                <a:lnTo>
                  <a:pt x="192" y="668"/>
                </a:lnTo>
                <a:lnTo>
                  <a:pt x="197" y="676"/>
                </a:lnTo>
                <a:lnTo>
                  <a:pt x="205" y="683"/>
                </a:lnTo>
                <a:lnTo>
                  <a:pt x="213" y="688"/>
                </a:lnTo>
                <a:lnTo>
                  <a:pt x="222" y="693"/>
                </a:lnTo>
                <a:lnTo>
                  <a:pt x="232" y="696"/>
                </a:lnTo>
                <a:lnTo>
                  <a:pt x="242" y="698"/>
                </a:lnTo>
                <a:lnTo>
                  <a:pt x="251" y="698"/>
                </a:lnTo>
                <a:lnTo>
                  <a:pt x="260" y="697"/>
                </a:lnTo>
                <a:lnTo>
                  <a:pt x="270" y="695"/>
                </a:lnTo>
                <a:lnTo>
                  <a:pt x="279" y="692"/>
                </a:lnTo>
                <a:lnTo>
                  <a:pt x="288" y="687"/>
                </a:lnTo>
                <a:lnTo>
                  <a:pt x="296" y="682"/>
                </a:lnTo>
                <a:lnTo>
                  <a:pt x="301" y="689"/>
                </a:lnTo>
                <a:lnTo>
                  <a:pt x="307" y="697"/>
                </a:lnTo>
                <a:lnTo>
                  <a:pt x="314" y="704"/>
                </a:lnTo>
                <a:lnTo>
                  <a:pt x="322" y="709"/>
                </a:lnTo>
                <a:lnTo>
                  <a:pt x="331" y="714"/>
                </a:lnTo>
                <a:lnTo>
                  <a:pt x="340" y="717"/>
                </a:lnTo>
                <a:lnTo>
                  <a:pt x="350" y="719"/>
                </a:lnTo>
                <a:lnTo>
                  <a:pt x="360" y="719"/>
                </a:lnTo>
                <a:lnTo>
                  <a:pt x="370" y="719"/>
                </a:lnTo>
                <a:lnTo>
                  <a:pt x="380" y="717"/>
                </a:lnTo>
                <a:lnTo>
                  <a:pt x="388" y="714"/>
                </a:lnTo>
                <a:lnTo>
                  <a:pt x="397" y="709"/>
                </a:lnTo>
                <a:lnTo>
                  <a:pt x="405" y="704"/>
                </a:lnTo>
                <a:lnTo>
                  <a:pt x="412" y="697"/>
                </a:lnTo>
                <a:lnTo>
                  <a:pt x="418" y="689"/>
                </a:lnTo>
                <a:lnTo>
                  <a:pt x="424" y="682"/>
                </a:lnTo>
                <a:lnTo>
                  <a:pt x="431" y="687"/>
                </a:lnTo>
                <a:lnTo>
                  <a:pt x="440" y="692"/>
                </a:lnTo>
                <a:lnTo>
                  <a:pt x="449" y="695"/>
                </a:lnTo>
                <a:lnTo>
                  <a:pt x="458" y="697"/>
                </a:lnTo>
                <a:lnTo>
                  <a:pt x="468" y="698"/>
                </a:lnTo>
                <a:lnTo>
                  <a:pt x="478" y="698"/>
                </a:lnTo>
                <a:lnTo>
                  <a:pt x="488" y="696"/>
                </a:lnTo>
                <a:lnTo>
                  <a:pt x="497" y="693"/>
                </a:lnTo>
                <a:lnTo>
                  <a:pt x="507" y="688"/>
                </a:lnTo>
                <a:lnTo>
                  <a:pt x="514" y="683"/>
                </a:lnTo>
                <a:lnTo>
                  <a:pt x="522" y="676"/>
                </a:lnTo>
                <a:lnTo>
                  <a:pt x="528" y="668"/>
                </a:lnTo>
                <a:lnTo>
                  <a:pt x="533" y="661"/>
                </a:lnTo>
                <a:lnTo>
                  <a:pt x="536" y="652"/>
                </a:lnTo>
                <a:lnTo>
                  <a:pt x="540" y="643"/>
                </a:lnTo>
                <a:lnTo>
                  <a:pt x="541" y="633"/>
                </a:lnTo>
                <a:lnTo>
                  <a:pt x="552" y="635"/>
                </a:lnTo>
                <a:lnTo>
                  <a:pt x="563" y="635"/>
                </a:lnTo>
                <a:lnTo>
                  <a:pt x="569" y="635"/>
                </a:lnTo>
                <a:lnTo>
                  <a:pt x="577" y="634"/>
                </a:lnTo>
                <a:lnTo>
                  <a:pt x="584" y="633"/>
                </a:lnTo>
                <a:lnTo>
                  <a:pt x="590" y="631"/>
                </a:lnTo>
                <a:lnTo>
                  <a:pt x="597" y="628"/>
                </a:lnTo>
                <a:lnTo>
                  <a:pt x="603" y="624"/>
                </a:lnTo>
                <a:lnTo>
                  <a:pt x="608" y="620"/>
                </a:lnTo>
                <a:lnTo>
                  <a:pt x="614" y="615"/>
                </a:lnTo>
                <a:lnTo>
                  <a:pt x="620" y="608"/>
                </a:lnTo>
                <a:lnTo>
                  <a:pt x="626" y="599"/>
                </a:lnTo>
                <a:lnTo>
                  <a:pt x="630" y="590"/>
                </a:lnTo>
                <a:lnTo>
                  <a:pt x="632" y="580"/>
                </a:lnTo>
                <a:lnTo>
                  <a:pt x="635" y="571"/>
                </a:lnTo>
                <a:lnTo>
                  <a:pt x="635" y="561"/>
                </a:lnTo>
                <a:lnTo>
                  <a:pt x="634" y="551"/>
                </a:lnTo>
                <a:lnTo>
                  <a:pt x="631" y="543"/>
                </a:lnTo>
                <a:lnTo>
                  <a:pt x="641" y="540"/>
                </a:lnTo>
                <a:lnTo>
                  <a:pt x="651" y="538"/>
                </a:lnTo>
                <a:lnTo>
                  <a:pt x="660" y="534"/>
                </a:lnTo>
                <a:lnTo>
                  <a:pt x="668" y="528"/>
                </a:lnTo>
                <a:lnTo>
                  <a:pt x="675" y="523"/>
                </a:lnTo>
                <a:lnTo>
                  <a:pt x="682" y="515"/>
                </a:lnTo>
                <a:lnTo>
                  <a:pt x="688" y="507"/>
                </a:lnTo>
                <a:lnTo>
                  <a:pt x="692" y="498"/>
                </a:lnTo>
                <a:lnTo>
                  <a:pt x="694" y="488"/>
                </a:lnTo>
                <a:lnTo>
                  <a:pt x="696" y="479"/>
                </a:lnTo>
                <a:lnTo>
                  <a:pt x="698" y="470"/>
                </a:lnTo>
                <a:lnTo>
                  <a:pt x="696" y="460"/>
                </a:lnTo>
                <a:lnTo>
                  <a:pt x="694" y="450"/>
                </a:lnTo>
                <a:lnTo>
                  <a:pt x="691" y="441"/>
                </a:lnTo>
                <a:lnTo>
                  <a:pt x="687" y="433"/>
                </a:lnTo>
                <a:lnTo>
                  <a:pt x="681" y="424"/>
                </a:lnTo>
                <a:lnTo>
                  <a:pt x="689" y="420"/>
                </a:lnTo>
                <a:lnTo>
                  <a:pt x="696" y="413"/>
                </a:lnTo>
                <a:lnTo>
                  <a:pt x="703" y="406"/>
                </a:lnTo>
                <a:lnTo>
                  <a:pt x="709" y="398"/>
                </a:lnTo>
                <a:lnTo>
                  <a:pt x="713" y="389"/>
                </a:lnTo>
                <a:lnTo>
                  <a:pt x="716" y="380"/>
                </a:lnTo>
                <a:lnTo>
                  <a:pt x="719" y="370"/>
                </a:lnTo>
                <a:lnTo>
                  <a:pt x="719" y="3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65" name="Овал 64">
            <a:extLst>
              <a:ext uri="{FF2B5EF4-FFF2-40B4-BE49-F238E27FC236}">
                <a16:creationId xmlns="" xmlns:a16="http://schemas.microsoft.com/office/drawing/2014/main" id="{2EDD0A13-925F-4A1B-ABFB-3C67C135796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1025331" y="2798014"/>
            <a:ext cx="933470" cy="9221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grpSp>
        <p:nvGrpSpPr>
          <p:cNvPr id="40" name="Группа 39"/>
          <p:cNvGrpSpPr/>
          <p:nvPr/>
        </p:nvGrpSpPr>
        <p:grpSpPr>
          <a:xfrm>
            <a:off x="7396379" y="2643176"/>
            <a:ext cx="4694021" cy="2553106"/>
            <a:chOff x="3684644" y="1484415"/>
            <a:chExt cx="7157528" cy="4242221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3684644" y="1484415"/>
              <a:ext cx="7157528" cy="4242221"/>
              <a:chOff x="3506513" y="1545599"/>
              <a:chExt cx="7923487" cy="4605002"/>
            </a:xfrm>
          </p:grpSpPr>
          <p:sp>
            <p:nvSpPr>
              <p:cNvPr id="17" name="Овал 16">
                <a:extLst>
                  <a:ext uri="{FF2B5EF4-FFF2-40B4-BE49-F238E27FC236}">
                    <a16:creationId xmlns="" xmlns:a16="http://schemas.microsoft.com/office/drawing/2014/main" id="{E4ED3DF7-870D-4095-B720-456252545CFA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3869988" y="1690904"/>
                <a:ext cx="3683936" cy="3683936"/>
              </a:xfrm>
              <a:prstGeom prst="ellipse">
                <a:avLst/>
              </a:pr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dirty="0"/>
              </a:p>
            </p:txBody>
          </p:sp>
          <p:sp>
            <p:nvSpPr>
              <p:cNvPr id="18" name="Овал 17">
                <a:extLst>
                  <a:ext uri="{FF2B5EF4-FFF2-40B4-BE49-F238E27FC236}">
                    <a16:creationId xmlns="" xmlns:a16="http://schemas.microsoft.com/office/drawing/2014/main" id="{397930D1-D889-4C98-9307-30DD9857B31B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3506513" y="3175486"/>
                <a:ext cx="714772" cy="714772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17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dirty="0"/>
              </a:p>
            </p:txBody>
          </p:sp>
          <p:sp>
            <p:nvSpPr>
              <p:cNvPr id="19" name="Овал 18">
                <a:extLst>
                  <a:ext uri="{FF2B5EF4-FFF2-40B4-BE49-F238E27FC236}">
                    <a16:creationId xmlns="" xmlns:a16="http://schemas.microsoft.com/office/drawing/2014/main" id="{6BCE0B65-EA3A-426C-85CA-4043448BB9C7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4341442" y="1656128"/>
                <a:ext cx="714772" cy="714772"/>
              </a:xfrm>
              <a:prstGeom prst="ellipse">
                <a:avLst/>
              </a:prstGeom>
              <a:solidFill>
                <a:schemeClr val="accent4"/>
              </a:solidFill>
              <a:ln w="317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dirty="0"/>
              </a:p>
            </p:txBody>
          </p:sp>
          <p:sp>
            <p:nvSpPr>
              <p:cNvPr id="20" name="Овал 19">
                <a:extLst>
                  <a:ext uri="{FF2B5EF4-FFF2-40B4-BE49-F238E27FC236}">
                    <a16:creationId xmlns="" xmlns:a16="http://schemas.microsoft.com/office/drawing/2014/main" id="{45D69285-EE6C-45DF-95AC-EBA566A5FA92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4341442" y="4694845"/>
                <a:ext cx="714772" cy="714772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 w="317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dirty="0"/>
              </a:p>
            </p:txBody>
          </p:sp>
          <p:sp>
            <p:nvSpPr>
              <p:cNvPr id="21" name="Полилиния 950" descr="Это значок листа бумаги.">
                <a:extLst>
                  <a:ext uri="{FF2B5EF4-FFF2-40B4-BE49-F238E27FC236}">
                    <a16:creationId xmlns="" xmlns:a16="http://schemas.microsoft.com/office/drawing/2014/main" id="{DF992E26-6825-42CE-8425-2CAA9340F6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3568" y="3389997"/>
                <a:ext cx="220663" cy="285750"/>
              </a:xfrm>
              <a:custGeom>
                <a:avLst/>
                <a:gdLst>
                  <a:gd name="T0" fmla="*/ 542 w 553"/>
                  <a:gd name="T1" fmla="*/ 205 h 722"/>
                  <a:gd name="T2" fmla="*/ 323 w 553"/>
                  <a:gd name="T3" fmla="*/ 313 h 722"/>
                  <a:gd name="T4" fmla="*/ 312 w 553"/>
                  <a:gd name="T5" fmla="*/ 306 h 722"/>
                  <a:gd name="T6" fmla="*/ 315 w 553"/>
                  <a:gd name="T7" fmla="*/ 293 h 722"/>
                  <a:gd name="T8" fmla="*/ 444 w 553"/>
                  <a:gd name="T9" fmla="*/ 289 h 722"/>
                  <a:gd name="T10" fmla="*/ 455 w 553"/>
                  <a:gd name="T11" fmla="*/ 297 h 722"/>
                  <a:gd name="T12" fmla="*/ 452 w 553"/>
                  <a:gd name="T13" fmla="*/ 310 h 722"/>
                  <a:gd name="T14" fmla="*/ 444 w 553"/>
                  <a:gd name="T15" fmla="*/ 433 h 722"/>
                  <a:gd name="T16" fmla="*/ 315 w 553"/>
                  <a:gd name="T17" fmla="*/ 430 h 722"/>
                  <a:gd name="T18" fmla="*/ 312 w 553"/>
                  <a:gd name="T19" fmla="*/ 417 h 722"/>
                  <a:gd name="T20" fmla="*/ 323 w 553"/>
                  <a:gd name="T21" fmla="*/ 409 h 722"/>
                  <a:gd name="T22" fmla="*/ 452 w 553"/>
                  <a:gd name="T23" fmla="*/ 413 h 722"/>
                  <a:gd name="T24" fmla="*/ 455 w 553"/>
                  <a:gd name="T25" fmla="*/ 426 h 722"/>
                  <a:gd name="T26" fmla="*/ 444 w 553"/>
                  <a:gd name="T27" fmla="*/ 433 h 722"/>
                  <a:gd name="T28" fmla="*/ 318 w 553"/>
                  <a:gd name="T29" fmla="*/ 577 h 722"/>
                  <a:gd name="T30" fmla="*/ 311 w 553"/>
                  <a:gd name="T31" fmla="*/ 566 h 722"/>
                  <a:gd name="T32" fmla="*/ 318 w 553"/>
                  <a:gd name="T33" fmla="*/ 555 h 722"/>
                  <a:gd name="T34" fmla="*/ 449 w 553"/>
                  <a:gd name="T35" fmla="*/ 555 h 722"/>
                  <a:gd name="T36" fmla="*/ 456 w 553"/>
                  <a:gd name="T37" fmla="*/ 566 h 722"/>
                  <a:gd name="T38" fmla="*/ 449 w 553"/>
                  <a:gd name="T39" fmla="*/ 577 h 722"/>
                  <a:gd name="T40" fmla="*/ 194 w 553"/>
                  <a:gd name="T41" fmla="*/ 325 h 722"/>
                  <a:gd name="T42" fmla="*/ 181 w 553"/>
                  <a:gd name="T43" fmla="*/ 327 h 722"/>
                  <a:gd name="T44" fmla="*/ 129 w 553"/>
                  <a:gd name="T45" fmla="*/ 275 h 722"/>
                  <a:gd name="T46" fmla="*/ 132 w 553"/>
                  <a:gd name="T47" fmla="*/ 262 h 722"/>
                  <a:gd name="T48" fmla="*/ 145 w 553"/>
                  <a:gd name="T49" fmla="*/ 260 h 722"/>
                  <a:gd name="T50" fmla="*/ 253 w 553"/>
                  <a:gd name="T51" fmla="*/ 232 h 722"/>
                  <a:gd name="T52" fmla="*/ 267 w 553"/>
                  <a:gd name="T53" fmla="*/ 230 h 722"/>
                  <a:gd name="T54" fmla="*/ 274 w 553"/>
                  <a:gd name="T55" fmla="*/ 240 h 722"/>
                  <a:gd name="T56" fmla="*/ 271 w 553"/>
                  <a:gd name="T57" fmla="*/ 386 h 722"/>
                  <a:gd name="T58" fmla="*/ 186 w 553"/>
                  <a:gd name="T59" fmla="*/ 465 h 722"/>
                  <a:gd name="T60" fmla="*/ 132 w 553"/>
                  <a:gd name="T61" fmla="*/ 415 h 722"/>
                  <a:gd name="T62" fmla="*/ 129 w 553"/>
                  <a:gd name="T63" fmla="*/ 403 h 722"/>
                  <a:gd name="T64" fmla="*/ 140 w 553"/>
                  <a:gd name="T65" fmla="*/ 395 h 722"/>
                  <a:gd name="T66" fmla="*/ 186 w 553"/>
                  <a:gd name="T67" fmla="*/ 436 h 722"/>
                  <a:gd name="T68" fmla="*/ 262 w 553"/>
                  <a:gd name="T69" fmla="*/ 365 h 722"/>
                  <a:gd name="T70" fmla="*/ 273 w 553"/>
                  <a:gd name="T71" fmla="*/ 372 h 722"/>
                  <a:gd name="T72" fmla="*/ 271 w 553"/>
                  <a:gd name="T73" fmla="*/ 386 h 722"/>
                  <a:gd name="T74" fmla="*/ 190 w 553"/>
                  <a:gd name="T75" fmla="*/ 601 h 722"/>
                  <a:gd name="T76" fmla="*/ 178 w 553"/>
                  <a:gd name="T77" fmla="*/ 599 h 722"/>
                  <a:gd name="T78" fmla="*/ 128 w 553"/>
                  <a:gd name="T79" fmla="*/ 545 h 722"/>
                  <a:gd name="T80" fmla="*/ 136 w 553"/>
                  <a:gd name="T81" fmla="*/ 533 h 722"/>
                  <a:gd name="T82" fmla="*/ 149 w 553"/>
                  <a:gd name="T83" fmla="*/ 535 h 722"/>
                  <a:gd name="T84" fmla="*/ 258 w 553"/>
                  <a:gd name="T85" fmla="*/ 502 h 722"/>
                  <a:gd name="T86" fmla="*/ 271 w 553"/>
                  <a:gd name="T87" fmla="*/ 505 h 722"/>
                  <a:gd name="T88" fmla="*/ 273 w 553"/>
                  <a:gd name="T89" fmla="*/ 518 h 722"/>
                  <a:gd name="T90" fmla="*/ 357 w 553"/>
                  <a:gd name="T91" fmla="*/ 3 h 722"/>
                  <a:gd name="T92" fmla="*/ 12 w 553"/>
                  <a:gd name="T93" fmla="*/ 0 h 722"/>
                  <a:gd name="T94" fmla="*/ 1 w 553"/>
                  <a:gd name="T95" fmla="*/ 7 h 722"/>
                  <a:gd name="T96" fmla="*/ 1 w 553"/>
                  <a:gd name="T97" fmla="*/ 715 h 722"/>
                  <a:gd name="T98" fmla="*/ 12 w 553"/>
                  <a:gd name="T99" fmla="*/ 722 h 722"/>
                  <a:gd name="T100" fmla="*/ 550 w 553"/>
                  <a:gd name="T101" fmla="*/ 719 h 722"/>
                  <a:gd name="T102" fmla="*/ 553 w 553"/>
                  <a:gd name="T103" fmla="*/ 205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53" h="722">
                    <a:moveTo>
                      <a:pt x="349" y="205"/>
                    </a:moveTo>
                    <a:lnTo>
                      <a:pt x="349" y="12"/>
                    </a:lnTo>
                    <a:lnTo>
                      <a:pt x="542" y="205"/>
                    </a:lnTo>
                    <a:lnTo>
                      <a:pt x="349" y="205"/>
                    </a:lnTo>
                    <a:close/>
                    <a:moveTo>
                      <a:pt x="444" y="313"/>
                    </a:moveTo>
                    <a:lnTo>
                      <a:pt x="323" y="313"/>
                    </a:lnTo>
                    <a:lnTo>
                      <a:pt x="318" y="312"/>
                    </a:lnTo>
                    <a:lnTo>
                      <a:pt x="315" y="310"/>
                    </a:lnTo>
                    <a:lnTo>
                      <a:pt x="312" y="306"/>
                    </a:lnTo>
                    <a:lnTo>
                      <a:pt x="311" y="301"/>
                    </a:lnTo>
                    <a:lnTo>
                      <a:pt x="312" y="297"/>
                    </a:lnTo>
                    <a:lnTo>
                      <a:pt x="315" y="293"/>
                    </a:lnTo>
                    <a:lnTo>
                      <a:pt x="318" y="290"/>
                    </a:lnTo>
                    <a:lnTo>
                      <a:pt x="323" y="289"/>
                    </a:lnTo>
                    <a:lnTo>
                      <a:pt x="444" y="289"/>
                    </a:lnTo>
                    <a:lnTo>
                      <a:pt x="449" y="290"/>
                    </a:lnTo>
                    <a:lnTo>
                      <a:pt x="452" y="293"/>
                    </a:lnTo>
                    <a:lnTo>
                      <a:pt x="455" y="297"/>
                    </a:lnTo>
                    <a:lnTo>
                      <a:pt x="456" y="301"/>
                    </a:lnTo>
                    <a:lnTo>
                      <a:pt x="455" y="306"/>
                    </a:lnTo>
                    <a:lnTo>
                      <a:pt x="452" y="310"/>
                    </a:lnTo>
                    <a:lnTo>
                      <a:pt x="449" y="312"/>
                    </a:lnTo>
                    <a:lnTo>
                      <a:pt x="444" y="313"/>
                    </a:lnTo>
                    <a:close/>
                    <a:moveTo>
                      <a:pt x="444" y="433"/>
                    </a:moveTo>
                    <a:lnTo>
                      <a:pt x="323" y="433"/>
                    </a:lnTo>
                    <a:lnTo>
                      <a:pt x="318" y="432"/>
                    </a:lnTo>
                    <a:lnTo>
                      <a:pt x="315" y="430"/>
                    </a:lnTo>
                    <a:lnTo>
                      <a:pt x="312" y="426"/>
                    </a:lnTo>
                    <a:lnTo>
                      <a:pt x="311" y="421"/>
                    </a:lnTo>
                    <a:lnTo>
                      <a:pt x="312" y="417"/>
                    </a:lnTo>
                    <a:lnTo>
                      <a:pt x="315" y="413"/>
                    </a:lnTo>
                    <a:lnTo>
                      <a:pt x="318" y="410"/>
                    </a:lnTo>
                    <a:lnTo>
                      <a:pt x="323" y="409"/>
                    </a:lnTo>
                    <a:lnTo>
                      <a:pt x="444" y="409"/>
                    </a:lnTo>
                    <a:lnTo>
                      <a:pt x="449" y="410"/>
                    </a:lnTo>
                    <a:lnTo>
                      <a:pt x="452" y="413"/>
                    </a:lnTo>
                    <a:lnTo>
                      <a:pt x="455" y="417"/>
                    </a:lnTo>
                    <a:lnTo>
                      <a:pt x="456" y="421"/>
                    </a:lnTo>
                    <a:lnTo>
                      <a:pt x="455" y="426"/>
                    </a:lnTo>
                    <a:lnTo>
                      <a:pt x="452" y="430"/>
                    </a:lnTo>
                    <a:lnTo>
                      <a:pt x="449" y="432"/>
                    </a:lnTo>
                    <a:lnTo>
                      <a:pt x="444" y="433"/>
                    </a:lnTo>
                    <a:close/>
                    <a:moveTo>
                      <a:pt x="444" y="578"/>
                    </a:moveTo>
                    <a:lnTo>
                      <a:pt x="323" y="578"/>
                    </a:lnTo>
                    <a:lnTo>
                      <a:pt x="318" y="577"/>
                    </a:lnTo>
                    <a:lnTo>
                      <a:pt x="315" y="574"/>
                    </a:lnTo>
                    <a:lnTo>
                      <a:pt x="312" y="571"/>
                    </a:lnTo>
                    <a:lnTo>
                      <a:pt x="311" y="566"/>
                    </a:lnTo>
                    <a:lnTo>
                      <a:pt x="312" y="561"/>
                    </a:lnTo>
                    <a:lnTo>
                      <a:pt x="315" y="558"/>
                    </a:lnTo>
                    <a:lnTo>
                      <a:pt x="318" y="555"/>
                    </a:lnTo>
                    <a:lnTo>
                      <a:pt x="323" y="554"/>
                    </a:lnTo>
                    <a:lnTo>
                      <a:pt x="444" y="554"/>
                    </a:lnTo>
                    <a:lnTo>
                      <a:pt x="449" y="555"/>
                    </a:lnTo>
                    <a:lnTo>
                      <a:pt x="452" y="558"/>
                    </a:lnTo>
                    <a:lnTo>
                      <a:pt x="455" y="561"/>
                    </a:lnTo>
                    <a:lnTo>
                      <a:pt x="456" y="566"/>
                    </a:lnTo>
                    <a:lnTo>
                      <a:pt x="455" y="571"/>
                    </a:lnTo>
                    <a:lnTo>
                      <a:pt x="452" y="574"/>
                    </a:lnTo>
                    <a:lnTo>
                      <a:pt x="449" y="577"/>
                    </a:lnTo>
                    <a:lnTo>
                      <a:pt x="444" y="578"/>
                    </a:lnTo>
                    <a:close/>
                    <a:moveTo>
                      <a:pt x="271" y="249"/>
                    </a:moveTo>
                    <a:lnTo>
                      <a:pt x="194" y="325"/>
                    </a:lnTo>
                    <a:lnTo>
                      <a:pt x="190" y="327"/>
                    </a:lnTo>
                    <a:lnTo>
                      <a:pt x="186" y="328"/>
                    </a:lnTo>
                    <a:lnTo>
                      <a:pt x="181" y="327"/>
                    </a:lnTo>
                    <a:lnTo>
                      <a:pt x="178" y="325"/>
                    </a:lnTo>
                    <a:lnTo>
                      <a:pt x="132" y="280"/>
                    </a:lnTo>
                    <a:lnTo>
                      <a:pt x="129" y="275"/>
                    </a:lnTo>
                    <a:lnTo>
                      <a:pt x="128" y="270"/>
                    </a:lnTo>
                    <a:lnTo>
                      <a:pt x="129" y="266"/>
                    </a:lnTo>
                    <a:lnTo>
                      <a:pt x="132" y="262"/>
                    </a:lnTo>
                    <a:lnTo>
                      <a:pt x="136" y="260"/>
                    </a:lnTo>
                    <a:lnTo>
                      <a:pt x="140" y="259"/>
                    </a:lnTo>
                    <a:lnTo>
                      <a:pt x="145" y="260"/>
                    </a:lnTo>
                    <a:lnTo>
                      <a:pt x="149" y="262"/>
                    </a:lnTo>
                    <a:lnTo>
                      <a:pt x="186" y="299"/>
                    </a:lnTo>
                    <a:lnTo>
                      <a:pt x="253" y="232"/>
                    </a:lnTo>
                    <a:lnTo>
                      <a:pt x="258" y="230"/>
                    </a:lnTo>
                    <a:lnTo>
                      <a:pt x="262" y="229"/>
                    </a:lnTo>
                    <a:lnTo>
                      <a:pt x="267" y="230"/>
                    </a:lnTo>
                    <a:lnTo>
                      <a:pt x="271" y="232"/>
                    </a:lnTo>
                    <a:lnTo>
                      <a:pt x="273" y="236"/>
                    </a:lnTo>
                    <a:lnTo>
                      <a:pt x="274" y="240"/>
                    </a:lnTo>
                    <a:lnTo>
                      <a:pt x="273" y="245"/>
                    </a:lnTo>
                    <a:lnTo>
                      <a:pt x="271" y="249"/>
                    </a:lnTo>
                    <a:close/>
                    <a:moveTo>
                      <a:pt x="271" y="386"/>
                    </a:moveTo>
                    <a:lnTo>
                      <a:pt x="194" y="461"/>
                    </a:lnTo>
                    <a:lnTo>
                      <a:pt x="190" y="464"/>
                    </a:lnTo>
                    <a:lnTo>
                      <a:pt x="186" y="465"/>
                    </a:lnTo>
                    <a:lnTo>
                      <a:pt x="181" y="464"/>
                    </a:lnTo>
                    <a:lnTo>
                      <a:pt x="178" y="461"/>
                    </a:lnTo>
                    <a:lnTo>
                      <a:pt x="132" y="415"/>
                    </a:lnTo>
                    <a:lnTo>
                      <a:pt x="129" y="411"/>
                    </a:lnTo>
                    <a:lnTo>
                      <a:pt x="128" y="407"/>
                    </a:lnTo>
                    <a:lnTo>
                      <a:pt x="129" y="403"/>
                    </a:lnTo>
                    <a:lnTo>
                      <a:pt x="132" y="399"/>
                    </a:lnTo>
                    <a:lnTo>
                      <a:pt x="136" y="396"/>
                    </a:lnTo>
                    <a:lnTo>
                      <a:pt x="140" y="395"/>
                    </a:lnTo>
                    <a:lnTo>
                      <a:pt x="145" y="396"/>
                    </a:lnTo>
                    <a:lnTo>
                      <a:pt x="149" y="399"/>
                    </a:lnTo>
                    <a:lnTo>
                      <a:pt x="186" y="436"/>
                    </a:lnTo>
                    <a:lnTo>
                      <a:pt x="253" y="368"/>
                    </a:lnTo>
                    <a:lnTo>
                      <a:pt x="258" y="365"/>
                    </a:lnTo>
                    <a:lnTo>
                      <a:pt x="262" y="365"/>
                    </a:lnTo>
                    <a:lnTo>
                      <a:pt x="267" y="365"/>
                    </a:lnTo>
                    <a:lnTo>
                      <a:pt x="271" y="368"/>
                    </a:lnTo>
                    <a:lnTo>
                      <a:pt x="273" y="372"/>
                    </a:lnTo>
                    <a:lnTo>
                      <a:pt x="274" y="376"/>
                    </a:lnTo>
                    <a:lnTo>
                      <a:pt x="273" y="381"/>
                    </a:lnTo>
                    <a:lnTo>
                      <a:pt x="271" y="386"/>
                    </a:lnTo>
                    <a:close/>
                    <a:moveTo>
                      <a:pt x="271" y="522"/>
                    </a:moveTo>
                    <a:lnTo>
                      <a:pt x="194" y="599"/>
                    </a:lnTo>
                    <a:lnTo>
                      <a:pt x="190" y="601"/>
                    </a:lnTo>
                    <a:lnTo>
                      <a:pt x="186" y="602"/>
                    </a:lnTo>
                    <a:lnTo>
                      <a:pt x="181" y="601"/>
                    </a:lnTo>
                    <a:lnTo>
                      <a:pt x="178" y="599"/>
                    </a:lnTo>
                    <a:lnTo>
                      <a:pt x="132" y="553"/>
                    </a:lnTo>
                    <a:lnTo>
                      <a:pt x="129" y="549"/>
                    </a:lnTo>
                    <a:lnTo>
                      <a:pt x="128" y="545"/>
                    </a:lnTo>
                    <a:lnTo>
                      <a:pt x="129" y="540"/>
                    </a:lnTo>
                    <a:lnTo>
                      <a:pt x="132" y="535"/>
                    </a:lnTo>
                    <a:lnTo>
                      <a:pt x="136" y="533"/>
                    </a:lnTo>
                    <a:lnTo>
                      <a:pt x="140" y="532"/>
                    </a:lnTo>
                    <a:lnTo>
                      <a:pt x="145" y="533"/>
                    </a:lnTo>
                    <a:lnTo>
                      <a:pt x="149" y="535"/>
                    </a:lnTo>
                    <a:lnTo>
                      <a:pt x="186" y="572"/>
                    </a:lnTo>
                    <a:lnTo>
                      <a:pt x="253" y="505"/>
                    </a:lnTo>
                    <a:lnTo>
                      <a:pt x="258" y="502"/>
                    </a:lnTo>
                    <a:lnTo>
                      <a:pt x="262" y="501"/>
                    </a:lnTo>
                    <a:lnTo>
                      <a:pt x="267" y="502"/>
                    </a:lnTo>
                    <a:lnTo>
                      <a:pt x="271" y="505"/>
                    </a:lnTo>
                    <a:lnTo>
                      <a:pt x="273" y="509"/>
                    </a:lnTo>
                    <a:lnTo>
                      <a:pt x="274" y="513"/>
                    </a:lnTo>
                    <a:lnTo>
                      <a:pt x="273" y="518"/>
                    </a:lnTo>
                    <a:lnTo>
                      <a:pt x="271" y="522"/>
                    </a:lnTo>
                    <a:close/>
                    <a:moveTo>
                      <a:pt x="550" y="196"/>
                    </a:moveTo>
                    <a:lnTo>
                      <a:pt x="357" y="3"/>
                    </a:lnTo>
                    <a:lnTo>
                      <a:pt x="353" y="1"/>
                    </a:lnTo>
                    <a:lnTo>
                      <a:pt x="349" y="0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4" y="3"/>
                    </a:lnTo>
                    <a:lnTo>
                      <a:pt x="1" y="7"/>
                    </a:lnTo>
                    <a:lnTo>
                      <a:pt x="0" y="12"/>
                    </a:lnTo>
                    <a:lnTo>
                      <a:pt x="0" y="711"/>
                    </a:lnTo>
                    <a:lnTo>
                      <a:pt x="1" y="715"/>
                    </a:lnTo>
                    <a:lnTo>
                      <a:pt x="4" y="719"/>
                    </a:lnTo>
                    <a:lnTo>
                      <a:pt x="7" y="721"/>
                    </a:lnTo>
                    <a:lnTo>
                      <a:pt x="12" y="722"/>
                    </a:lnTo>
                    <a:lnTo>
                      <a:pt x="542" y="722"/>
                    </a:lnTo>
                    <a:lnTo>
                      <a:pt x="546" y="721"/>
                    </a:lnTo>
                    <a:lnTo>
                      <a:pt x="550" y="719"/>
                    </a:lnTo>
                    <a:lnTo>
                      <a:pt x="552" y="715"/>
                    </a:lnTo>
                    <a:lnTo>
                      <a:pt x="553" y="711"/>
                    </a:lnTo>
                    <a:lnTo>
                      <a:pt x="553" y="205"/>
                    </a:lnTo>
                    <a:lnTo>
                      <a:pt x="552" y="200"/>
                    </a:lnTo>
                    <a:lnTo>
                      <a:pt x="550" y="1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grpSp>
            <p:nvGrpSpPr>
              <p:cNvPr id="22" name="Группа 21" descr="Это значок четырех листов бумаги.">
                <a:extLst>
                  <a:ext uri="{FF2B5EF4-FFF2-40B4-BE49-F238E27FC236}">
                    <a16:creationId xmlns="" xmlns:a16="http://schemas.microsoft.com/office/drawing/2014/main" id="{5B5B605F-F62A-49BA-9079-509C90781CCE}"/>
                  </a:ext>
                </a:extLst>
              </p:cNvPr>
              <p:cNvGrpSpPr/>
              <p:nvPr/>
            </p:nvGrpSpPr>
            <p:grpSpPr>
              <a:xfrm>
                <a:off x="4578972" y="4909356"/>
                <a:ext cx="239712" cy="285750"/>
                <a:chOff x="5494338" y="1370013"/>
                <a:chExt cx="239712" cy="285750"/>
              </a:xfrm>
              <a:solidFill>
                <a:schemeClr val="bg1"/>
              </a:solidFill>
            </p:grpSpPr>
            <p:sp>
              <p:nvSpPr>
                <p:cNvPr id="35" name="Полилиния 961">
                  <a:extLst>
                    <a:ext uri="{FF2B5EF4-FFF2-40B4-BE49-F238E27FC236}">
                      <a16:creationId xmlns="" xmlns:a16="http://schemas.microsoft.com/office/drawing/2014/main" id="{88ABE40A-D5B7-41C8-A83E-B94B790A1F5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629275" y="1370013"/>
                  <a:ext cx="104775" cy="133350"/>
                </a:xfrm>
                <a:custGeom>
                  <a:avLst/>
                  <a:gdLst>
                    <a:gd name="T0" fmla="*/ 156 w 265"/>
                    <a:gd name="T1" fmla="*/ 108 h 337"/>
                    <a:gd name="T2" fmla="*/ 156 w 265"/>
                    <a:gd name="T3" fmla="*/ 12 h 337"/>
                    <a:gd name="T4" fmla="*/ 252 w 265"/>
                    <a:gd name="T5" fmla="*/ 108 h 337"/>
                    <a:gd name="T6" fmla="*/ 156 w 265"/>
                    <a:gd name="T7" fmla="*/ 108 h 337"/>
                    <a:gd name="T8" fmla="*/ 261 w 265"/>
                    <a:gd name="T9" fmla="*/ 100 h 337"/>
                    <a:gd name="T10" fmla="*/ 165 w 265"/>
                    <a:gd name="T11" fmla="*/ 3 h 337"/>
                    <a:gd name="T12" fmla="*/ 161 w 265"/>
                    <a:gd name="T13" fmla="*/ 1 h 337"/>
                    <a:gd name="T14" fmla="*/ 156 w 265"/>
                    <a:gd name="T15" fmla="*/ 0 h 337"/>
                    <a:gd name="T16" fmla="*/ 12 w 265"/>
                    <a:gd name="T17" fmla="*/ 0 h 337"/>
                    <a:gd name="T18" fmla="*/ 7 w 265"/>
                    <a:gd name="T19" fmla="*/ 1 h 337"/>
                    <a:gd name="T20" fmla="*/ 3 w 265"/>
                    <a:gd name="T21" fmla="*/ 3 h 337"/>
                    <a:gd name="T22" fmla="*/ 1 w 265"/>
                    <a:gd name="T23" fmla="*/ 7 h 337"/>
                    <a:gd name="T24" fmla="*/ 0 w 265"/>
                    <a:gd name="T25" fmla="*/ 12 h 337"/>
                    <a:gd name="T26" fmla="*/ 0 w 265"/>
                    <a:gd name="T27" fmla="*/ 325 h 337"/>
                    <a:gd name="T28" fmla="*/ 1 w 265"/>
                    <a:gd name="T29" fmla="*/ 329 h 337"/>
                    <a:gd name="T30" fmla="*/ 3 w 265"/>
                    <a:gd name="T31" fmla="*/ 334 h 337"/>
                    <a:gd name="T32" fmla="*/ 7 w 265"/>
                    <a:gd name="T33" fmla="*/ 337 h 337"/>
                    <a:gd name="T34" fmla="*/ 12 w 265"/>
                    <a:gd name="T35" fmla="*/ 337 h 337"/>
                    <a:gd name="T36" fmla="*/ 253 w 265"/>
                    <a:gd name="T37" fmla="*/ 337 h 337"/>
                    <a:gd name="T38" fmla="*/ 258 w 265"/>
                    <a:gd name="T39" fmla="*/ 337 h 337"/>
                    <a:gd name="T40" fmla="*/ 261 w 265"/>
                    <a:gd name="T41" fmla="*/ 334 h 337"/>
                    <a:gd name="T42" fmla="*/ 264 w 265"/>
                    <a:gd name="T43" fmla="*/ 329 h 337"/>
                    <a:gd name="T44" fmla="*/ 265 w 265"/>
                    <a:gd name="T45" fmla="*/ 325 h 337"/>
                    <a:gd name="T46" fmla="*/ 265 w 265"/>
                    <a:gd name="T47" fmla="*/ 108 h 337"/>
                    <a:gd name="T48" fmla="*/ 264 w 265"/>
                    <a:gd name="T49" fmla="*/ 104 h 337"/>
                    <a:gd name="T50" fmla="*/ 261 w 265"/>
                    <a:gd name="T51" fmla="*/ 100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65" h="337">
                      <a:moveTo>
                        <a:pt x="156" y="108"/>
                      </a:moveTo>
                      <a:lnTo>
                        <a:pt x="156" y="12"/>
                      </a:lnTo>
                      <a:lnTo>
                        <a:pt x="252" y="108"/>
                      </a:lnTo>
                      <a:lnTo>
                        <a:pt x="156" y="108"/>
                      </a:lnTo>
                      <a:close/>
                      <a:moveTo>
                        <a:pt x="261" y="100"/>
                      </a:moveTo>
                      <a:lnTo>
                        <a:pt x="165" y="3"/>
                      </a:lnTo>
                      <a:lnTo>
                        <a:pt x="161" y="1"/>
                      </a:lnTo>
                      <a:lnTo>
                        <a:pt x="156" y="0"/>
                      </a:lnTo>
                      <a:lnTo>
                        <a:pt x="12" y="0"/>
                      </a:lnTo>
                      <a:lnTo>
                        <a:pt x="7" y="1"/>
                      </a:lnTo>
                      <a:lnTo>
                        <a:pt x="3" y="3"/>
                      </a:lnTo>
                      <a:lnTo>
                        <a:pt x="1" y="7"/>
                      </a:lnTo>
                      <a:lnTo>
                        <a:pt x="0" y="12"/>
                      </a:lnTo>
                      <a:lnTo>
                        <a:pt x="0" y="325"/>
                      </a:lnTo>
                      <a:lnTo>
                        <a:pt x="1" y="329"/>
                      </a:lnTo>
                      <a:lnTo>
                        <a:pt x="3" y="334"/>
                      </a:lnTo>
                      <a:lnTo>
                        <a:pt x="7" y="337"/>
                      </a:lnTo>
                      <a:lnTo>
                        <a:pt x="12" y="337"/>
                      </a:lnTo>
                      <a:lnTo>
                        <a:pt x="253" y="337"/>
                      </a:lnTo>
                      <a:lnTo>
                        <a:pt x="258" y="337"/>
                      </a:lnTo>
                      <a:lnTo>
                        <a:pt x="261" y="334"/>
                      </a:lnTo>
                      <a:lnTo>
                        <a:pt x="264" y="329"/>
                      </a:lnTo>
                      <a:lnTo>
                        <a:pt x="265" y="325"/>
                      </a:lnTo>
                      <a:lnTo>
                        <a:pt x="265" y="108"/>
                      </a:lnTo>
                      <a:lnTo>
                        <a:pt x="264" y="104"/>
                      </a:lnTo>
                      <a:lnTo>
                        <a:pt x="261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/>
                </a:p>
              </p:txBody>
            </p:sp>
            <p:sp>
              <p:nvSpPr>
                <p:cNvPr id="36" name="Полилиния 962">
                  <a:extLst>
                    <a:ext uri="{FF2B5EF4-FFF2-40B4-BE49-F238E27FC236}">
                      <a16:creationId xmlns="" xmlns:a16="http://schemas.microsoft.com/office/drawing/2014/main" id="{81A3E1A9-1805-4F8F-8A32-5756687F706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494338" y="1370013"/>
                  <a:ext cx="106363" cy="133350"/>
                </a:xfrm>
                <a:custGeom>
                  <a:avLst/>
                  <a:gdLst>
                    <a:gd name="T0" fmla="*/ 157 w 266"/>
                    <a:gd name="T1" fmla="*/ 108 h 337"/>
                    <a:gd name="T2" fmla="*/ 157 w 266"/>
                    <a:gd name="T3" fmla="*/ 12 h 337"/>
                    <a:gd name="T4" fmla="*/ 252 w 266"/>
                    <a:gd name="T5" fmla="*/ 108 h 337"/>
                    <a:gd name="T6" fmla="*/ 157 w 266"/>
                    <a:gd name="T7" fmla="*/ 108 h 337"/>
                    <a:gd name="T8" fmla="*/ 166 w 266"/>
                    <a:gd name="T9" fmla="*/ 3 h 337"/>
                    <a:gd name="T10" fmla="*/ 162 w 266"/>
                    <a:gd name="T11" fmla="*/ 1 h 337"/>
                    <a:gd name="T12" fmla="*/ 157 w 266"/>
                    <a:gd name="T13" fmla="*/ 0 h 337"/>
                    <a:gd name="T14" fmla="*/ 13 w 266"/>
                    <a:gd name="T15" fmla="*/ 0 h 337"/>
                    <a:gd name="T16" fmla="*/ 8 w 266"/>
                    <a:gd name="T17" fmla="*/ 1 h 337"/>
                    <a:gd name="T18" fmla="*/ 5 w 266"/>
                    <a:gd name="T19" fmla="*/ 3 h 337"/>
                    <a:gd name="T20" fmla="*/ 1 w 266"/>
                    <a:gd name="T21" fmla="*/ 7 h 337"/>
                    <a:gd name="T22" fmla="*/ 0 w 266"/>
                    <a:gd name="T23" fmla="*/ 12 h 337"/>
                    <a:gd name="T24" fmla="*/ 0 w 266"/>
                    <a:gd name="T25" fmla="*/ 325 h 337"/>
                    <a:gd name="T26" fmla="*/ 1 w 266"/>
                    <a:gd name="T27" fmla="*/ 329 h 337"/>
                    <a:gd name="T28" fmla="*/ 5 w 266"/>
                    <a:gd name="T29" fmla="*/ 334 h 337"/>
                    <a:gd name="T30" fmla="*/ 8 w 266"/>
                    <a:gd name="T31" fmla="*/ 337 h 337"/>
                    <a:gd name="T32" fmla="*/ 13 w 266"/>
                    <a:gd name="T33" fmla="*/ 337 h 337"/>
                    <a:gd name="T34" fmla="*/ 253 w 266"/>
                    <a:gd name="T35" fmla="*/ 337 h 337"/>
                    <a:gd name="T36" fmla="*/ 258 w 266"/>
                    <a:gd name="T37" fmla="*/ 337 h 337"/>
                    <a:gd name="T38" fmla="*/ 263 w 266"/>
                    <a:gd name="T39" fmla="*/ 334 h 337"/>
                    <a:gd name="T40" fmla="*/ 265 w 266"/>
                    <a:gd name="T41" fmla="*/ 329 h 337"/>
                    <a:gd name="T42" fmla="*/ 266 w 266"/>
                    <a:gd name="T43" fmla="*/ 325 h 337"/>
                    <a:gd name="T44" fmla="*/ 266 w 266"/>
                    <a:gd name="T45" fmla="*/ 108 h 337"/>
                    <a:gd name="T46" fmla="*/ 265 w 266"/>
                    <a:gd name="T47" fmla="*/ 104 h 337"/>
                    <a:gd name="T48" fmla="*/ 263 w 266"/>
                    <a:gd name="T49" fmla="*/ 100 h 337"/>
                    <a:gd name="T50" fmla="*/ 166 w 266"/>
                    <a:gd name="T51" fmla="*/ 3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66" h="337">
                      <a:moveTo>
                        <a:pt x="157" y="108"/>
                      </a:moveTo>
                      <a:lnTo>
                        <a:pt x="157" y="12"/>
                      </a:lnTo>
                      <a:lnTo>
                        <a:pt x="252" y="108"/>
                      </a:lnTo>
                      <a:lnTo>
                        <a:pt x="157" y="108"/>
                      </a:lnTo>
                      <a:close/>
                      <a:moveTo>
                        <a:pt x="166" y="3"/>
                      </a:moveTo>
                      <a:lnTo>
                        <a:pt x="162" y="1"/>
                      </a:lnTo>
                      <a:lnTo>
                        <a:pt x="157" y="0"/>
                      </a:lnTo>
                      <a:lnTo>
                        <a:pt x="13" y="0"/>
                      </a:lnTo>
                      <a:lnTo>
                        <a:pt x="8" y="1"/>
                      </a:lnTo>
                      <a:lnTo>
                        <a:pt x="5" y="3"/>
                      </a:lnTo>
                      <a:lnTo>
                        <a:pt x="1" y="7"/>
                      </a:lnTo>
                      <a:lnTo>
                        <a:pt x="0" y="12"/>
                      </a:lnTo>
                      <a:lnTo>
                        <a:pt x="0" y="325"/>
                      </a:lnTo>
                      <a:lnTo>
                        <a:pt x="1" y="329"/>
                      </a:lnTo>
                      <a:lnTo>
                        <a:pt x="5" y="334"/>
                      </a:lnTo>
                      <a:lnTo>
                        <a:pt x="8" y="337"/>
                      </a:lnTo>
                      <a:lnTo>
                        <a:pt x="13" y="337"/>
                      </a:lnTo>
                      <a:lnTo>
                        <a:pt x="253" y="337"/>
                      </a:lnTo>
                      <a:lnTo>
                        <a:pt x="258" y="337"/>
                      </a:lnTo>
                      <a:lnTo>
                        <a:pt x="263" y="334"/>
                      </a:lnTo>
                      <a:lnTo>
                        <a:pt x="265" y="329"/>
                      </a:lnTo>
                      <a:lnTo>
                        <a:pt x="266" y="325"/>
                      </a:lnTo>
                      <a:lnTo>
                        <a:pt x="266" y="108"/>
                      </a:lnTo>
                      <a:lnTo>
                        <a:pt x="265" y="104"/>
                      </a:lnTo>
                      <a:lnTo>
                        <a:pt x="263" y="100"/>
                      </a:lnTo>
                      <a:lnTo>
                        <a:pt x="166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/>
                </a:p>
              </p:txBody>
            </p:sp>
            <p:sp>
              <p:nvSpPr>
                <p:cNvPr id="37" name="Полилиния 963">
                  <a:extLst>
                    <a:ext uri="{FF2B5EF4-FFF2-40B4-BE49-F238E27FC236}">
                      <a16:creationId xmlns="" xmlns:a16="http://schemas.microsoft.com/office/drawing/2014/main" id="{456AA9B7-CAC7-4A57-946D-E42CF436F78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629275" y="1522413"/>
                  <a:ext cx="104775" cy="133350"/>
                </a:xfrm>
                <a:custGeom>
                  <a:avLst/>
                  <a:gdLst>
                    <a:gd name="T0" fmla="*/ 156 w 265"/>
                    <a:gd name="T1" fmla="*/ 108 h 336"/>
                    <a:gd name="T2" fmla="*/ 156 w 265"/>
                    <a:gd name="T3" fmla="*/ 11 h 336"/>
                    <a:gd name="T4" fmla="*/ 252 w 265"/>
                    <a:gd name="T5" fmla="*/ 108 h 336"/>
                    <a:gd name="T6" fmla="*/ 156 w 265"/>
                    <a:gd name="T7" fmla="*/ 108 h 336"/>
                    <a:gd name="T8" fmla="*/ 165 w 265"/>
                    <a:gd name="T9" fmla="*/ 3 h 336"/>
                    <a:gd name="T10" fmla="*/ 161 w 265"/>
                    <a:gd name="T11" fmla="*/ 1 h 336"/>
                    <a:gd name="T12" fmla="*/ 156 w 265"/>
                    <a:gd name="T13" fmla="*/ 0 h 336"/>
                    <a:gd name="T14" fmla="*/ 12 w 265"/>
                    <a:gd name="T15" fmla="*/ 0 h 336"/>
                    <a:gd name="T16" fmla="*/ 7 w 265"/>
                    <a:gd name="T17" fmla="*/ 1 h 336"/>
                    <a:gd name="T18" fmla="*/ 3 w 265"/>
                    <a:gd name="T19" fmla="*/ 3 h 336"/>
                    <a:gd name="T20" fmla="*/ 1 w 265"/>
                    <a:gd name="T21" fmla="*/ 7 h 336"/>
                    <a:gd name="T22" fmla="*/ 0 w 265"/>
                    <a:gd name="T23" fmla="*/ 11 h 336"/>
                    <a:gd name="T24" fmla="*/ 0 w 265"/>
                    <a:gd name="T25" fmla="*/ 325 h 336"/>
                    <a:gd name="T26" fmla="*/ 1 w 265"/>
                    <a:gd name="T27" fmla="*/ 329 h 336"/>
                    <a:gd name="T28" fmla="*/ 3 w 265"/>
                    <a:gd name="T29" fmla="*/ 333 h 336"/>
                    <a:gd name="T30" fmla="*/ 7 w 265"/>
                    <a:gd name="T31" fmla="*/ 335 h 336"/>
                    <a:gd name="T32" fmla="*/ 12 w 265"/>
                    <a:gd name="T33" fmla="*/ 336 h 336"/>
                    <a:gd name="T34" fmla="*/ 253 w 265"/>
                    <a:gd name="T35" fmla="*/ 336 h 336"/>
                    <a:gd name="T36" fmla="*/ 258 w 265"/>
                    <a:gd name="T37" fmla="*/ 335 h 336"/>
                    <a:gd name="T38" fmla="*/ 261 w 265"/>
                    <a:gd name="T39" fmla="*/ 333 h 336"/>
                    <a:gd name="T40" fmla="*/ 264 w 265"/>
                    <a:gd name="T41" fmla="*/ 329 h 336"/>
                    <a:gd name="T42" fmla="*/ 265 w 265"/>
                    <a:gd name="T43" fmla="*/ 325 h 336"/>
                    <a:gd name="T44" fmla="*/ 265 w 265"/>
                    <a:gd name="T45" fmla="*/ 108 h 336"/>
                    <a:gd name="T46" fmla="*/ 264 w 265"/>
                    <a:gd name="T47" fmla="*/ 104 h 336"/>
                    <a:gd name="T48" fmla="*/ 261 w 265"/>
                    <a:gd name="T49" fmla="*/ 100 h 336"/>
                    <a:gd name="T50" fmla="*/ 165 w 265"/>
                    <a:gd name="T51" fmla="*/ 3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65" h="336">
                      <a:moveTo>
                        <a:pt x="156" y="108"/>
                      </a:moveTo>
                      <a:lnTo>
                        <a:pt x="156" y="11"/>
                      </a:lnTo>
                      <a:lnTo>
                        <a:pt x="252" y="108"/>
                      </a:lnTo>
                      <a:lnTo>
                        <a:pt x="156" y="108"/>
                      </a:lnTo>
                      <a:close/>
                      <a:moveTo>
                        <a:pt x="165" y="3"/>
                      </a:moveTo>
                      <a:lnTo>
                        <a:pt x="161" y="1"/>
                      </a:lnTo>
                      <a:lnTo>
                        <a:pt x="156" y="0"/>
                      </a:lnTo>
                      <a:lnTo>
                        <a:pt x="12" y="0"/>
                      </a:lnTo>
                      <a:lnTo>
                        <a:pt x="7" y="1"/>
                      </a:lnTo>
                      <a:lnTo>
                        <a:pt x="3" y="3"/>
                      </a:lnTo>
                      <a:lnTo>
                        <a:pt x="1" y="7"/>
                      </a:lnTo>
                      <a:lnTo>
                        <a:pt x="0" y="11"/>
                      </a:lnTo>
                      <a:lnTo>
                        <a:pt x="0" y="325"/>
                      </a:lnTo>
                      <a:lnTo>
                        <a:pt x="1" y="329"/>
                      </a:lnTo>
                      <a:lnTo>
                        <a:pt x="3" y="333"/>
                      </a:lnTo>
                      <a:lnTo>
                        <a:pt x="7" y="335"/>
                      </a:lnTo>
                      <a:lnTo>
                        <a:pt x="12" y="336"/>
                      </a:lnTo>
                      <a:lnTo>
                        <a:pt x="253" y="336"/>
                      </a:lnTo>
                      <a:lnTo>
                        <a:pt x="258" y="335"/>
                      </a:lnTo>
                      <a:lnTo>
                        <a:pt x="261" y="333"/>
                      </a:lnTo>
                      <a:lnTo>
                        <a:pt x="264" y="329"/>
                      </a:lnTo>
                      <a:lnTo>
                        <a:pt x="265" y="325"/>
                      </a:lnTo>
                      <a:lnTo>
                        <a:pt x="265" y="108"/>
                      </a:lnTo>
                      <a:lnTo>
                        <a:pt x="264" y="104"/>
                      </a:lnTo>
                      <a:lnTo>
                        <a:pt x="261" y="100"/>
                      </a:lnTo>
                      <a:lnTo>
                        <a:pt x="165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/>
                </a:p>
              </p:txBody>
            </p:sp>
            <p:sp>
              <p:nvSpPr>
                <p:cNvPr id="38" name="Полилиния 964">
                  <a:extLst>
                    <a:ext uri="{FF2B5EF4-FFF2-40B4-BE49-F238E27FC236}">
                      <a16:creationId xmlns="" xmlns:a16="http://schemas.microsoft.com/office/drawing/2014/main" id="{560B6CFC-E99C-4BF0-A5D2-C8085D173B4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494338" y="1522413"/>
                  <a:ext cx="106363" cy="133350"/>
                </a:xfrm>
                <a:custGeom>
                  <a:avLst/>
                  <a:gdLst>
                    <a:gd name="T0" fmla="*/ 157 w 266"/>
                    <a:gd name="T1" fmla="*/ 108 h 336"/>
                    <a:gd name="T2" fmla="*/ 157 w 266"/>
                    <a:gd name="T3" fmla="*/ 11 h 336"/>
                    <a:gd name="T4" fmla="*/ 252 w 266"/>
                    <a:gd name="T5" fmla="*/ 108 h 336"/>
                    <a:gd name="T6" fmla="*/ 157 w 266"/>
                    <a:gd name="T7" fmla="*/ 108 h 336"/>
                    <a:gd name="T8" fmla="*/ 166 w 266"/>
                    <a:gd name="T9" fmla="*/ 3 h 336"/>
                    <a:gd name="T10" fmla="*/ 162 w 266"/>
                    <a:gd name="T11" fmla="*/ 1 h 336"/>
                    <a:gd name="T12" fmla="*/ 157 w 266"/>
                    <a:gd name="T13" fmla="*/ 0 h 336"/>
                    <a:gd name="T14" fmla="*/ 13 w 266"/>
                    <a:gd name="T15" fmla="*/ 0 h 336"/>
                    <a:gd name="T16" fmla="*/ 8 w 266"/>
                    <a:gd name="T17" fmla="*/ 1 h 336"/>
                    <a:gd name="T18" fmla="*/ 5 w 266"/>
                    <a:gd name="T19" fmla="*/ 3 h 336"/>
                    <a:gd name="T20" fmla="*/ 1 w 266"/>
                    <a:gd name="T21" fmla="*/ 7 h 336"/>
                    <a:gd name="T22" fmla="*/ 0 w 266"/>
                    <a:gd name="T23" fmla="*/ 11 h 336"/>
                    <a:gd name="T24" fmla="*/ 0 w 266"/>
                    <a:gd name="T25" fmla="*/ 325 h 336"/>
                    <a:gd name="T26" fmla="*/ 1 w 266"/>
                    <a:gd name="T27" fmla="*/ 329 h 336"/>
                    <a:gd name="T28" fmla="*/ 5 w 266"/>
                    <a:gd name="T29" fmla="*/ 333 h 336"/>
                    <a:gd name="T30" fmla="*/ 8 w 266"/>
                    <a:gd name="T31" fmla="*/ 335 h 336"/>
                    <a:gd name="T32" fmla="*/ 13 w 266"/>
                    <a:gd name="T33" fmla="*/ 336 h 336"/>
                    <a:gd name="T34" fmla="*/ 253 w 266"/>
                    <a:gd name="T35" fmla="*/ 336 h 336"/>
                    <a:gd name="T36" fmla="*/ 258 w 266"/>
                    <a:gd name="T37" fmla="*/ 335 h 336"/>
                    <a:gd name="T38" fmla="*/ 263 w 266"/>
                    <a:gd name="T39" fmla="*/ 333 h 336"/>
                    <a:gd name="T40" fmla="*/ 265 w 266"/>
                    <a:gd name="T41" fmla="*/ 329 h 336"/>
                    <a:gd name="T42" fmla="*/ 266 w 266"/>
                    <a:gd name="T43" fmla="*/ 325 h 336"/>
                    <a:gd name="T44" fmla="*/ 266 w 266"/>
                    <a:gd name="T45" fmla="*/ 108 h 336"/>
                    <a:gd name="T46" fmla="*/ 265 w 266"/>
                    <a:gd name="T47" fmla="*/ 104 h 336"/>
                    <a:gd name="T48" fmla="*/ 263 w 266"/>
                    <a:gd name="T49" fmla="*/ 100 h 336"/>
                    <a:gd name="T50" fmla="*/ 166 w 266"/>
                    <a:gd name="T51" fmla="*/ 3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66" h="336">
                      <a:moveTo>
                        <a:pt x="157" y="108"/>
                      </a:moveTo>
                      <a:lnTo>
                        <a:pt x="157" y="11"/>
                      </a:lnTo>
                      <a:lnTo>
                        <a:pt x="252" y="108"/>
                      </a:lnTo>
                      <a:lnTo>
                        <a:pt x="157" y="108"/>
                      </a:lnTo>
                      <a:close/>
                      <a:moveTo>
                        <a:pt x="166" y="3"/>
                      </a:moveTo>
                      <a:lnTo>
                        <a:pt x="162" y="1"/>
                      </a:lnTo>
                      <a:lnTo>
                        <a:pt x="157" y="0"/>
                      </a:lnTo>
                      <a:lnTo>
                        <a:pt x="13" y="0"/>
                      </a:lnTo>
                      <a:lnTo>
                        <a:pt x="8" y="1"/>
                      </a:lnTo>
                      <a:lnTo>
                        <a:pt x="5" y="3"/>
                      </a:lnTo>
                      <a:lnTo>
                        <a:pt x="1" y="7"/>
                      </a:lnTo>
                      <a:lnTo>
                        <a:pt x="0" y="11"/>
                      </a:lnTo>
                      <a:lnTo>
                        <a:pt x="0" y="325"/>
                      </a:lnTo>
                      <a:lnTo>
                        <a:pt x="1" y="329"/>
                      </a:lnTo>
                      <a:lnTo>
                        <a:pt x="5" y="333"/>
                      </a:lnTo>
                      <a:lnTo>
                        <a:pt x="8" y="335"/>
                      </a:lnTo>
                      <a:lnTo>
                        <a:pt x="13" y="336"/>
                      </a:lnTo>
                      <a:lnTo>
                        <a:pt x="253" y="336"/>
                      </a:lnTo>
                      <a:lnTo>
                        <a:pt x="258" y="335"/>
                      </a:lnTo>
                      <a:lnTo>
                        <a:pt x="263" y="333"/>
                      </a:lnTo>
                      <a:lnTo>
                        <a:pt x="265" y="329"/>
                      </a:lnTo>
                      <a:lnTo>
                        <a:pt x="266" y="325"/>
                      </a:lnTo>
                      <a:lnTo>
                        <a:pt x="266" y="108"/>
                      </a:lnTo>
                      <a:lnTo>
                        <a:pt x="265" y="104"/>
                      </a:lnTo>
                      <a:lnTo>
                        <a:pt x="263" y="100"/>
                      </a:lnTo>
                      <a:lnTo>
                        <a:pt x="166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/>
                </a:p>
              </p:txBody>
            </p:sp>
          </p:grpSp>
          <p:grpSp>
            <p:nvGrpSpPr>
              <p:cNvPr id="23" name="Группа 22" descr="Это значок бумажного самолетика. ">
                <a:extLst>
                  <a:ext uri="{FF2B5EF4-FFF2-40B4-BE49-F238E27FC236}">
                    <a16:creationId xmlns="" xmlns:a16="http://schemas.microsoft.com/office/drawing/2014/main" id="{0E4DB52D-35BC-430D-BD17-CBC693E02466}"/>
                  </a:ext>
                </a:extLst>
              </p:cNvPr>
              <p:cNvGrpSpPr/>
              <p:nvPr/>
            </p:nvGrpSpPr>
            <p:grpSpPr>
              <a:xfrm>
                <a:off x="4555159" y="1883339"/>
                <a:ext cx="287338" cy="260350"/>
                <a:chOff x="6448425" y="796925"/>
                <a:chExt cx="287338" cy="260350"/>
              </a:xfrm>
              <a:solidFill>
                <a:schemeClr val="bg1"/>
              </a:solidFill>
            </p:grpSpPr>
            <p:sp>
              <p:nvSpPr>
                <p:cNvPr id="33" name="Полилиния 3562">
                  <a:extLst>
                    <a:ext uri="{FF2B5EF4-FFF2-40B4-BE49-F238E27FC236}">
                      <a16:creationId xmlns="" xmlns:a16="http://schemas.microsoft.com/office/drawing/2014/main" id="{FAF14E47-7F49-4BA7-8585-B0E0287032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8425" y="796925"/>
                  <a:ext cx="277812" cy="161925"/>
                </a:xfrm>
                <a:custGeom>
                  <a:avLst/>
                  <a:gdLst>
                    <a:gd name="T0" fmla="*/ 8 w 701"/>
                    <a:gd name="T1" fmla="*/ 285 h 408"/>
                    <a:gd name="T2" fmla="*/ 5 w 701"/>
                    <a:gd name="T3" fmla="*/ 288 h 408"/>
                    <a:gd name="T4" fmla="*/ 2 w 701"/>
                    <a:gd name="T5" fmla="*/ 290 h 408"/>
                    <a:gd name="T6" fmla="*/ 1 w 701"/>
                    <a:gd name="T7" fmla="*/ 293 h 408"/>
                    <a:gd name="T8" fmla="*/ 0 w 701"/>
                    <a:gd name="T9" fmla="*/ 297 h 408"/>
                    <a:gd name="T10" fmla="*/ 1 w 701"/>
                    <a:gd name="T11" fmla="*/ 300 h 408"/>
                    <a:gd name="T12" fmla="*/ 2 w 701"/>
                    <a:gd name="T13" fmla="*/ 303 h 408"/>
                    <a:gd name="T14" fmla="*/ 5 w 701"/>
                    <a:gd name="T15" fmla="*/ 306 h 408"/>
                    <a:gd name="T16" fmla="*/ 8 w 701"/>
                    <a:gd name="T17" fmla="*/ 308 h 408"/>
                    <a:gd name="T18" fmla="*/ 259 w 701"/>
                    <a:gd name="T19" fmla="*/ 408 h 408"/>
                    <a:gd name="T20" fmla="*/ 701 w 701"/>
                    <a:gd name="T21" fmla="*/ 0 h 408"/>
                    <a:gd name="T22" fmla="*/ 8 w 701"/>
                    <a:gd name="T23" fmla="*/ 285 h 4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01" h="408">
                      <a:moveTo>
                        <a:pt x="8" y="285"/>
                      </a:moveTo>
                      <a:lnTo>
                        <a:pt x="5" y="288"/>
                      </a:lnTo>
                      <a:lnTo>
                        <a:pt x="2" y="290"/>
                      </a:lnTo>
                      <a:lnTo>
                        <a:pt x="1" y="293"/>
                      </a:lnTo>
                      <a:lnTo>
                        <a:pt x="0" y="297"/>
                      </a:lnTo>
                      <a:lnTo>
                        <a:pt x="1" y="300"/>
                      </a:lnTo>
                      <a:lnTo>
                        <a:pt x="2" y="303"/>
                      </a:lnTo>
                      <a:lnTo>
                        <a:pt x="5" y="306"/>
                      </a:lnTo>
                      <a:lnTo>
                        <a:pt x="8" y="308"/>
                      </a:lnTo>
                      <a:lnTo>
                        <a:pt x="259" y="408"/>
                      </a:lnTo>
                      <a:lnTo>
                        <a:pt x="701" y="0"/>
                      </a:lnTo>
                      <a:lnTo>
                        <a:pt x="8" y="2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/>
                </a:p>
              </p:txBody>
            </p:sp>
            <p:sp>
              <p:nvSpPr>
                <p:cNvPr id="34" name="Полилиния 3563">
                  <a:extLst>
                    <a:ext uri="{FF2B5EF4-FFF2-40B4-BE49-F238E27FC236}">
                      <a16:creationId xmlns="" xmlns:a16="http://schemas.microsoft.com/office/drawing/2014/main" id="{C6E7DA52-146D-4723-BC22-DEA5BB942A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4788" y="800100"/>
                  <a:ext cx="180975" cy="257175"/>
                </a:xfrm>
                <a:custGeom>
                  <a:avLst/>
                  <a:gdLst>
                    <a:gd name="T0" fmla="*/ 0 w 456"/>
                    <a:gd name="T1" fmla="*/ 424 h 646"/>
                    <a:gd name="T2" fmla="*/ 0 w 456"/>
                    <a:gd name="T3" fmla="*/ 635 h 646"/>
                    <a:gd name="T4" fmla="*/ 0 w 456"/>
                    <a:gd name="T5" fmla="*/ 639 h 646"/>
                    <a:gd name="T6" fmla="*/ 3 w 456"/>
                    <a:gd name="T7" fmla="*/ 642 h 646"/>
                    <a:gd name="T8" fmla="*/ 5 w 456"/>
                    <a:gd name="T9" fmla="*/ 645 h 646"/>
                    <a:gd name="T10" fmla="*/ 9 w 456"/>
                    <a:gd name="T11" fmla="*/ 646 h 646"/>
                    <a:gd name="T12" fmla="*/ 11 w 456"/>
                    <a:gd name="T13" fmla="*/ 646 h 646"/>
                    <a:gd name="T14" fmla="*/ 12 w 456"/>
                    <a:gd name="T15" fmla="*/ 646 h 646"/>
                    <a:gd name="T16" fmla="*/ 16 w 456"/>
                    <a:gd name="T17" fmla="*/ 646 h 646"/>
                    <a:gd name="T18" fmla="*/ 18 w 456"/>
                    <a:gd name="T19" fmla="*/ 645 h 646"/>
                    <a:gd name="T20" fmla="*/ 21 w 456"/>
                    <a:gd name="T21" fmla="*/ 644 h 646"/>
                    <a:gd name="T22" fmla="*/ 22 w 456"/>
                    <a:gd name="T23" fmla="*/ 641 h 646"/>
                    <a:gd name="T24" fmla="*/ 126 w 456"/>
                    <a:gd name="T25" fmla="*/ 469 h 646"/>
                    <a:gd name="T26" fmla="*/ 315 w 456"/>
                    <a:gd name="T27" fmla="*/ 569 h 646"/>
                    <a:gd name="T28" fmla="*/ 317 w 456"/>
                    <a:gd name="T29" fmla="*/ 570 h 646"/>
                    <a:gd name="T30" fmla="*/ 320 w 456"/>
                    <a:gd name="T31" fmla="*/ 572 h 646"/>
                    <a:gd name="T32" fmla="*/ 323 w 456"/>
                    <a:gd name="T33" fmla="*/ 570 h 646"/>
                    <a:gd name="T34" fmla="*/ 325 w 456"/>
                    <a:gd name="T35" fmla="*/ 570 h 646"/>
                    <a:gd name="T36" fmla="*/ 329 w 456"/>
                    <a:gd name="T37" fmla="*/ 567 h 646"/>
                    <a:gd name="T38" fmla="*/ 332 w 456"/>
                    <a:gd name="T39" fmla="*/ 561 h 646"/>
                    <a:gd name="T40" fmla="*/ 456 w 456"/>
                    <a:gd name="T41" fmla="*/ 0 h 646"/>
                    <a:gd name="T42" fmla="*/ 0 w 456"/>
                    <a:gd name="T43" fmla="*/ 424 h 6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56" h="646">
                      <a:moveTo>
                        <a:pt x="0" y="424"/>
                      </a:moveTo>
                      <a:lnTo>
                        <a:pt x="0" y="635"/>
                      </a:lnTo>
                      <a:lnTo>
                        <a:pt x="0" y="639"/>
                      </a:lnTo>
                      <a:lnTo>
                        <a:pt x="3" y="642"/>
                      </a:lnTo>
                      <a:lnTo>
                        <a:pt x="5" y="645"/>
                      </a:lnTo>
                      <a:lnTo>
                        <a:pt x="9" y="646"/>
                      </a:lnTo>
                      <a:lnTo>
                        <a:pt x="11" y="646"/>
                      </a:lnTo>
                      <a:lnTo>
                        <a:pt x="12" y="646"/>
                      </a:lnTo>
                      <a:lnTo>
                        <a:pt x="16" y="646"/>
                      </a:lnTo>
                      <a:lnTo>
                        <a:pt x="18" y="645"/>
                      </a:lnTo>
                      <a:lnTo>
                        <a:pt x="21" y="644"/>
                      </a:lnTo>
                      <a:lnTo>
                        <a:pt x="22" y="641"/>
                      </a:lnTo>
                      <a:lnTo>
                        <a:pt x="126" y="469"/>
                      </a:lnTo>
                      <a:lnTo>
                        <a:pt x="315" y="569"/>
                      </a:lnTo>
                      <a:lnTo>
                        <a:pt x="317" y="570"/>
                      </a:lnTo>
                      <a:lnTo>
                        <a:pt x="320" y="572"/>
                      </a:lnTo>
                      <a:lnTo>
                        <a:pt x="323" y="570"/>
                      </a:lnTo>
                      <a:lnTo>
                        <a:pt x="325" y="570"/>
                      </a:lnTo>
                      <a:lnTo>
                        <a:pt x="329" y="567"/>
                      </a:lnTo>
                      <a:lnTo>
                        <a:pt x="332" y="561"/>
                      </a:lnTo>
                      <a:lnTo>
                        <a:pt x="456" y="0"/>
                      </a:lnTo>
                      <a:lnTo>
                        <a:pt x="0" y="4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/>
                </a:p>
              </p:txBody>
            </p:sp>
          </p:grpSp>
          <p:grpSp>
            <p:nvGrpSpPr>
              <p:cNvPr id="24" name="Группа 23">
                <a:extLst>
                  <a:ext uri="{FF2B5EF4-FFF2-40B4-BE49-F238E27FC236}">
                    <a16:creationId xmlns="" xmlns:a16="http://schemas.microsoft.com/office/drawing/2014/main" id="{BB558C64-5F19-44FD-B6CB-6995E80A6FA2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GrpSpPr/>
              <p:nvPr/>
            </p:nvGrpSpPr>
            <p:grpSpPr>
              <a:xfrm>
                <a:off x="5715000" y="1545599"/>
                <a:ext cx="5715000" cy="4605002"/>
                <a:chOff x="631829" y="3155370"/>
                <a:chExt cx="3458504" cy="2786775"/>
              </a:xfrm>
            </p:grpSpPr>
            <p:sp>
              <p:nvSpPr>
                <p:cNvPr id="25" name="Полилиния 6">
                  <a:extLst>
                    <a:ext uri="{FF2B5EF4-FFF2-40B4-BE49-F238E27FC236}">
                      <a16:creationId xmlns="" xmlns:a16="http://schemas.microsoft.com/office/drawing/2014/main" id="{803C21F7-6F42-4001-9105-1392AB9288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76883" y="5538847"/>
                  <a:ext cx="1174880" cy="372175"/>
                </a:xfrm>
                <a:custGeom>
                  <a:avLst/>
                  <a:gdLst>
                    <a:gd name="T0" fmla="*/ 3037 w 3628"/>
                    <a:gd name="T1" fmla="*/ 0 h 1149"/>
                    <a:gd name="T2" fmla="*/ 1837 w 3628"/>
                    <a:gd name="T3" fmla="*/ 0 h 1149"/>
                    <a:gd name="T4" fmla="*/ 1792 w 3628"/>
                    <a:gd name="T5" fmla="*/ 0 h 1149"/>
                    <a:gd name="T6" fmla="*/ 591 w 3628"/>
                    <a:gd name="T7" fmla="*/ 0 h 1149"/>
                    <a:gd name="T8" fmla="*/ 592 w 3628"/>
                    <a:gd name="T9" fmla="*/ 108 h 1149"/>
                    <a:gd name="T10" fmla="*/ 594 w 3628"/>
                    <a:gd name="T11" fmla="*/ 214 h 1149"/>
                    <a:gd name="T12" fmla="*/ 598 w 3628"/>
                    <a:gd name="T13" fmla="*/ 317 h 1149"/>
                    <a:gd name="T14" fmla="*/ 600 w 3628"/>
                    <a:gd name="T15" fmla="*/ 419 h 1149"/>
                    <a:gd name="T16" fmla="*/ 600 w 3628"/>
                    <a:gd name="T17" fmla="*/ 468 h 1149"/>
                    <a:gd name="T18" fmla="*/ 599 w 3628"/>
                    <a:gd name="T19" fmla="*/ 516 h 1149"/>
                    <a:gd name="T20" fmla="*/ 597 w 3628"/>
                    <a:gd name="T21" fmla="*/ 564 h 1149"/>
                    <a:gd name="T22" fmla="*/ 594 w 3628"/>
                    <a:gd name="T23" fmla="*/ 610 h 1149"/>
                    <a:gd name="T24" fmla="*/ 590 w 3628"/>
                    <a:gd name="T25" fmla="*/ 654 h 1149"/>
                    <a:gd name="T26" fmla="*/ 584 w 3628"/>
                    <a:gd name="T27" fmla="*/ 698 h 1149"/>
                    <a:gd name="T28" fmla="*/ 576 w 3628"/>
                    <a:gd name="T29" fmla="*/ 740 h 1149"/>
                    <a:gd name="T30" fmla="*/ 567 w 3628"/>
                    <a:gd name="T31" fmla="*/ 780 h 1149"/>
                    <a:gd name="T32" fmla="*/ 554 w 3628"/>
                    <a:gd name="T33" fmla="*/ 820 h 1149"/>
                    <a:gd name="T34" fmla="*/ 540 w 3628"/>
                    <a:gd name="T35" fmla="*/ 857 h 1149"/>
                    <a:gd name="T36" fmla="*/ 524 w 3628"/>
                    <a:gd name="T37" fmla="*/ 892 h 1149"/>
                    <a:gd name="T38" fmla="*/ 504 w 3628"/>
                    <a:gd name="T39" fmla="*/ 925 h 1149"/>
                    <a:gd name="T40" fmla="*/ 482 w 3628"/>
                    <a:gd name="T41" fmla="*/ 958 h 1149"/>
                    <a:gd name="T42" fmla="*/ 458 w 3628"/>
                    <a:gd name="T43" fmla="*/ 986 h 1149"/>
                    <a:gd name="T44" fmla="*/ 429 w 3628"/>
                    <a:gd name="T45" fmla="*/ 1014 h 1149"/>
                    <a:gd name="T46" fmla="*/ 398 w 3628"/>
                    <a:gd name="T47" fmla="*/ 1039 h 1149"/>
                    <a:gd name="T48" fmla="*/ 363 w 3628"/>
                    <a:gd name="T49" fmla="*/ 1062 h 1149"/>
                    <a:gd name="T50" fmla="*/ 323 w 3628"/>
                    <a:gd name="T51" fmla="*/ 1081 h 1149"/>
                    <a:gd name="T52" fmla="*/ 281 w 3628"/>
                    <a:gd name="T53" fmla="*/ 1100 h 1149"/>
                    <a:gd name="T54" fmla="*/ 233 w 3628"/>
                    <a:gd name="T55" fmla="*/ 1115 h 1149"/>
                    <a:gd name="T56" fmla="*/ 182 w 3628"/>
                    <a:gd name="T57" fmla="*/ 1128 h 1149"/>
                    <a:gd name="T58" fmla="*/ 127 w 3628"/>
                    <a:gd name="T59" fmla="*/ 1137 h 1149"/>
                    <a:gd name="T60" fmla="*/ 66 w 3628"/>
                    <a:gd name="T61" fmla="*/ 1144 h 1149"/>
                    <a:gd name="T62" fmla="*/ 0 w 3628"/>
                    <a:gd name="T63" fmla="*/ 1149 h 1149"/>
                    <a:gd name="T64" fmla="*/ 1792 w 3628"/>
                    <a:gd name="T65" fmla="*/ 1149 h 1149"/>
                    <a:gd name="T66" fmla="*/ 1837 w 3628"/>
                    <a:gd name="T67" fmla="*/ 1149 h 1149"/>
                    <a:gd name="T68" fmla="*/ 3628 w 3628"/>
                    <a:gd name="T69" fmla="*/ 1149 h 1149"/>
                    <a:gd name="T70" fmla="*/ 3563 w 3628"/>
                    <a:gd name="T71" fmla="*/ 1144 h 1149"/>
                    <a:gd name="T72" fmla="*/ 3503 w 3628"/>
                    <a:gd name="T73" fmla="*/ 1137 h 1149"/>
                    <a:gd name="T74" fmla="*/ 3446 w 3628"/>
                    <a:gd name="T75" fmla="*/ 1128 h 1149"/>
                    <a:gd name="T76" fmla="*/ 3395 w 3628"/>
                    <a:gd name="T77" fmla="*/ 1115 h 1149"/>
                    <a:gd name="T78" fmla="*/ 3349 w 3628"/>
                    <a:gd name="T79" fmla="*/ 1100 h 1149"/>
                    <a:gd name="T80" fmla="*/ 3306 w 3628"/>
                    <a:gd name="T81" fmla="*/ 1081 h 1149"/>
                    <a:gd name="T82" fmla="*/ 3266 w 3628"/>
                    <a:gd name="T83" fmla="*/ 1062 h 1149"/>
                    <a:gd name="T84" fmla="*/ 3231 w 3628"/>
                    <a:gd name="T85" fmla="*/ 1039 h 1149"/>
                    <a:gd name="T86" fmla="*/ 3199 w 3628"/>
                    <a:gd name="T87" fmla="*/ 1014 h 1149"/>
                    <a:gd name="T88" fmla="*/ 3172 w 3628"/>
                    <a:gd name="T89" fmla="*/ 986 h 1149"/>
                    <a:gd name="T90" fmla="*/ 3146 w 3628"/>
                    <a:gd name="T91" fmla="*/ 958 h 1149"/>
                    <a:gd name="T92" fmla="*/ 3124 w 3628"/>
                    <a:gd name="T93" fmla="*/ 925 h 1149"/>
                    <a:gd name="T94" fmla="*/ 3104 w 3628"/>
                    <a:gd name="T95" fmla="*/ 892 h 1149"/>
                    <a:gd name="T96" fmla="*/ 3088 w 3628"/>
                    <a:gd name="T97" fmla="*/ 857 h 1149"/>
                    <a:gd name="T98" fmla="*/ 3074 w 3628"/>
                    <a:gd name="T99" fmla="*/ 820 h 1149"/>
                    <a:gd name="T100" fmla="*/ 3063 w 3628"/>
                    <a:gd name="T101" fmla="*/ 780 h 1149"/>
                    <a:gd name="T102" fmla="*/ 3053 w 3628"/>
                    <a:gd name="T103" fmla="*/ 740 h 1149"/>
                    <a:gd name="T104" fmla="*/ 3045 w 3628"/>
                    <a:gd name="T105" fmla="*/ 698 h 1149"/>
                    <a:gd name="T106" fmla="*/ 3040 w 3628"/>
                    <a:gd name="T107" fmla="*/ 654 h 1149"/>
                    <a:gd name="T108" fmla="*/ 3035 w 3628"/>
                    <a:gd name="T109" fmla="*/ 610 h 1149"/>
                    <a:gd name="T110" fmla="*/ 3031 w 3628"/>
                    <a:gd name="T111" fmla="*/ 564 h 1149"/>
                    <a:gd name="T112" fmla="*/ 3030 w 3628"/>
                    <a:gd name="T113" fmla="*/ 516 h 1149"/>
                    <a:gd name="T114" fmla="*/ 3029 w 3628"/>
                    <a:gd name="T115" fmla="*/ 468 h 1149"/>
                    <a:gd name="T116" fmla="*/ 3029 w 3628"/>
                    <a:gd name="T117" fmla="*/ 419 h 1149"/>
                    <a:gd name="T118" fmla="*/ 3030 w 3628"/>
                    <a:gd name="T119" fmla="*/ 317 h 1149"/>
                    <a:gd name="T120" fmla="*/ 3034 w 3628"/>
                    <a:gd name="T121" fmla="*/ 214 h 1149"/>
                    <a:gd name="T122" fmla="*/ 3036 w 3628"/>
                    <a:gd name="T123" fmla="*/ 108 h 1149"/>
                    <a:gd name="T124" fmla="*/ 3037 w 3628"/>
                    <a:gd name="T125" fmla="*/ 0 h 1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628" h="1149">
                      <a:moveTo>
                        <a:pt x="3037" y="0"/>
                      </a:moveTo>
                      <a:lnTo>
                        <a:pt x="1837" y="0"/>
                      </a:lnTo>
                      <a:lnTo>
                        <a:pt x="1792" y="0"/>
                      </a:lnTo>
                      <a:lnTo>
                        <a:pt x="591" y="0"/>
                      </a:lnTo>
                      <a:lnTo>
                        <a:pt x="592" y="108"/>
                      </a:lnTo>
                      <a:lnTo>
                        <a:pt x="594" y="214"/>
                      </a:lnTo>
                      <a:lnTo>
                        <a:pt x="598" y="317"/>
                      </a:lnTo>
                      <a:lnTo>
                        <a:pt x="600" y="419"/>
                      </a:lnTo>
                      <a:lnTo>
                        <a:pt x="600" y="468"/>
                      </a:lnTo>
                      <a:lnTo>
                        <a:pt x="599" y="516"/>
                      </a:lnTo>
                      <a:lnTo>
                        <a:pt x="597" y="564"/>
                      </a:lnTo>
                      <a:lnTo>
                        <a:pt x="594" y="610"/>
                      </a:lnTo>
                      <a:lnTo>
                        <a:pt x="590" y="654"/>
                      </a:lnTo>
                      <a:lnTo>
                        <a:pt x="584" y="698"/>
                      </a:lnTo>
                      <a:lnTo>
                        <a:pt x="576" y="740"/>
                      </a:lnTo>
                      <a:lnTo>
                        <a:pt x="567" y="780"/>
                      </a:lnTo>
                      <a:lnTo>
                        <a:pt x="554" y="820"/>
                      </a:lnTo>
                      <a:lnTo>
                        <a:pt x="540" y="857"/>
                      </a:lnTo>
                      <a:lnTo>
                        <a:pt x="524" y="892"/>
                      </a:lnTo>
                      <a:lnTo>
                        <a:pt x="504" y="925"/>
                      </a:lnTo>
                      <a:lnTo>
                        <a:pt x="482" y="958"/>
                      </a:lnTo>
                      <a:lnTo>
                        <a:pt x="458" y="986"/>
                      </a:lnTo>
                      <a:lnTo>
                        <a:pt x="429" y="1014"/>
                      </a:lnTo>
                      <a:lnTo>
                        <a:pt x="398" y="1039"/>
                      </a:lnTo>
                      <a:lnTo>
                        <a:pt x="363" y="1062"/>
                      </a:lnTo>
                      <a:lnTo>
                        <a:pt x="323" y="1081"/>
                      </a:lnTo>
                      <a:lnTo>
                        <a:pt x="281" y="1100"/>
                      </a:lnTo>
                      <a:lnTo>
                        <a:pt x="233" y="1115"/>
                      </a:lnTo>
                      <a:lnTo>
                        <a:pt x="182" y="1128"/>
                      </a:lnTo>
                      <a:lnTo>
                        <a:pt x="127" y="1137"/>
                      </a:lnTo>
                      <a:lnTo>
                        <a:pt x="66" y="1144"/>
                      </a:lnTo>
                      <a:lnTo>
                        <a:pt x="0" y="1149"/>
                      </a:lnTo>
                      <a:lnTo>
                        <a:pt x="1792" y="1149"/>
                      </a:lnTo>
                      <a:lnTo>
                        <a:pt x="1837" y="1149"/>
                      </a:lnTo>
                      <a:lnTo>
                        <a:pt x="3628" y="1149"/>
                      </a:lnTo>
                      <a:lnTo>
                        <a:pt x="3563" y="1144"/>
                      </a:lnTo>
                      <a:lnTo>
                        <a:pt x="3503" y="1137"/>
                      </a:lnTo>
                      <a:lnTo>
                        <a:pt x="3446" y="1128"/>
                      </a:lnTo>
                      <a:lnTo>
                        <a:pt x="3395" y="1115"/>
                      </a:lnTo>
                      <a:lnTo>
                        <a:pt x="3349" y="1100"/>
                      </a:lnTo>
                      <a:lnTo>
                        <a:pt x="3306" y="1081"/>
                      </a:lnTo>
                      <a:lnTo>
                        <a:pt x="3266" y="1062"/>
                      </a:lnTo>
                      <a:lnTo>
                        <a:pt x="3231" y="1039"/>
                      </a:lnTo>
                      <a:lnTo>
                        <a:pt x="3199" y="1014"/>
                      </a:lnTo>
                      <a:lnTo>
                        <a:pt x="3172" y="986"/>
                      </a:lnTo>
                      <a:lnTo>
                        <a:pt x="3146" y="958"/>
                      </a:lnTo>
                      <a:lnTo>
                        <a:pt x="3124" y="925"/>
                      </a:lnTo>
                      <a:lnTo>
                        <a:pt x="3104" y="892"/>
                      </a:lnTo>
                      <a:lnTo>
                        <a:pt x="3088" y="857"/>
                      </a:lnTo>
                      <a:lnTo>
                        <a:pt x="3074" y="820"/>
                      </a:lnTo>
                      <a:lnTo>
                        <a:pt x="3063" y="780"/>
                      </a:lnTo>
                      <a:lnTo>
                        <a:pt x="3053" y="740"/>
                      </a:lnTo>
                      <a:lnTo>
                        <a:pt x="3045" y="698"/>
                      </a:lnTo>
                      <a:lnTo>
                        <a:pt x="3040" y="654"/>
                      </a:lnTo>
                      <a:lnTo>
                        <a:pt x="3035" y="610"/>
                      </a:lnTo>
                      <a:lnTo>
                        <a:pt x="3031" y="564"/>
                      </a:lnTo>
                      <a:lnTo>
                        <a:pt x="3030" y="516"/>
                      </a:lnTo>
                      <a:lnTo>
                        <a:pt x="3029" y="468"/>
                      </a:lnTo>
                      <a:lnTo>
                        <a:pt x="3029" y="419"/>
                      </a:lnTo>
                      <a:lnTo>
                        <a:pt x="3030" y="317"/>
                      </a:lnTo>
                      <a:lnTo>
                        <a:pt x="3034" y="214"/>
                      </a:lnTo>
                      <a:lnTo>
                        <a:pt x="3036" y="108"/>
                      </a:lnTo>
                      <a:lnTo>
                        <a:pt x="303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77000">
                      <a:schemeClr val="bg1">
                        <a:lumMod val="85000"/>
                      </a:schemeClr>
                    </a:gs>
                    <a:gs pos="37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/>
                </a:p>
              </p:txBody>
            </p:sp>
            <p:sp>
              <p:nvSpPr>
                <p:cNvPr id="26" name="Полилиния 7">
                  <a:extLst>
                    <a:ext uri="{FF2B5EF4-FFF2-40B4-BE49-F238E27FC236}">
                      <a16:creationId xmlns="" xmlns:a16="http://schemas.microsoft.com/office/drawing/2014/main" id="{ABADD212-C9EC-4549-BFBC-540585A965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9103" y="5908428"/>
                  <a:ext cx="1190442" cy="33717"/>
                </a:xfrm>
                <a:custGeom>
                  <a:avLst/>
                  <a:gdLst>
                    <a:gd name="T0" fmla="*/ 53 w 3673"/>
                    <a:gd name="T1" fmla="*/ 0 h 105"/>
                    <a:gd name="T2" fmla="*/ 3621 w 3673"/>
                    <a:gd name="T3" fmla="*/ 0 h 105"/>
                    <a:gd name="T4" fmla="*/ 3631 w 3673"/>
                    <a:gd name="T5" fmla="*/ 2 h 105"/>
                    <a:gd name="T6" fmla="*/ 3640 w 3673"/>
                    <a:gd name="T7" fmla="*/ 5 h 105"/>
                    <a:gd name="T8" fmla="*/ 3650 w 3673"/>
                    <a:gd name="T9" fmla="*/ 10 h 105"/>
                    <a:gd name="T10" fmla="*/ 3658 w 3673"/>
                    <a:gd name="T11" fmla="*/ 15 h 105"/>
                    <a:gd name="T12" fmla="*/ 3664 w 3673"/>
                    <a:gd name="T13" fmla="*/ 24 h 105"/>
                    <a:gd name="T14" fmla="*/ 3668 w 3673"/>
                    <a:gd name="T15" fmla="*/ 33 h 105"/>
                    <a:gd name="T16" fmla="*/ 3672 w 3673"/>
                    <a:gd name="T17" fmla="*/ 42 h 105"/>
                    <a:gd name="T18" fmla="*/ 3673 w 3673"/>
                    <a:gd name="T19" fmla="*/ 53 h 105"/>
                    <a:gd name="T20" fmla="*/ 3673 w 3673"/>
                    <a:gd name="T21" fmla="*/ 53 h 105"/>
                    <a:gd name="T22" fmla="*/ 3672 w 3673"/>
                    <a:gd name="T23" fmla="*/ 63 h 105"/>
                    <a:gd name="T24" fmla="*/ 3668 w 3673"/>
                    <a:gd name="T25" fmla="*/ 73 h 105"/>
                    <a:gd name="T26" fmla="*/ 3664 w 3673"/>
                    <a:gd name="T27" fmla="*/ 81 h 105"/>
                    <a:gd name="T28" fmla="*/ 3658 w 3673"/>
                    <a:gd name="T29" fmla="*/ 90 h 105"/>
                    <a:gd name="T30" fmla="*/ 3650 w 3673"/>
                    <a:gd name="T31" fmla="*/ 95 h 105"/>
                    <a:gd name="T32" fmla="*/ 3640 w 3673"/>
                    <a:gd name="T33" fmla="*/ 100 h 105"/>
                    <a:gd name="T34" fmla="*/ 3631 w 3673"/>
                    <a:gd name="T35" fmla="*/ 103 h 105"/>
                    <a:gd name="T36" fmla="*/ 3621 w 3673"/>
                    <a:gd name="T37" fmla="*/ 105 h 105"/>
                    <a:gd name="T38" fmla="*/ 53 w 3673"/>
                    <a:gd name="T39" fmla="*/ 105 h 105"/>
                    <a:gd name="T40" fmla="*/ 42 w 3673"/>
                    <a:gd name="T41" fmla="*/ 103 h 105"/>
                    <a:gd name="T42" fmla="*/ 32 w 3673"/>
                    <a:gd name="T43" fmla="*/ 100 h 105"/>
                    <a:gd name="T44" fmla="*/ 24 w 3673"/>
                    <a:gd name="T45" fmla="*/ 95 h 105"/>
                    <a:gd name="T46" fmla="*/ 16 w 3673"/>
                    <a:gd name="T47" fmla="*/ 90 h 105"/>
                    <a:gd name="T48" fmla="*/ 9 w 3673"/>
                    <a:gd name="T49" fmla="*/ 81 h 105"/>
                    <a:gd name="T50" fmla="*/ 4 w 3673"/>
                    <a:gd name="T51" fmla="*/ 73 h 105"/>
                    <a:gd name="T52" fmla="*/ 2 w 3673"/>
                    <a:gd name="T53" fmla="*/ 63 h 105"/>
                    <a:gd name="T54" fmla="*/ 0 w 3673"/>
                    <a:gd name="T55" fmla="*/ 53 h 105"/>
                    <a:gd name="T56" fmla="*/ 0 w 3673"/>
                    <a:gd name="T57" fmla="*/ 53 h 105"/>
                    <a:gd name="T58" fmla="*/ 2 w 3673"/>
                    <a:gd name="T59" fmla="*/ 42 h 105"/>
                    <a:gd name="T60" fmla="*/ 4 w 3673"/>
                    <a:gd name="T61" fmla="*/ 33 h 105"/>
                    <a:gd name="T62" fmla="*/ 9 w 3673"/>
                    <a:gd name="T63" fmla="*/ 24 h 105"/>
                    <a:gd name="T64" fmla="*/ 16 w 3673"/>
                    <a:gd name="T65" fmla="*/ 15 h 105"/>
                    <a:gd name="T66" fmla="*/ 24 w 3673"/>
                    <a:gd name="T67" fmla="*/ 10 h 105"/>
                    <a:gd name="T68" fmla="*/ 32 w 3673"/>
                    <a:gd name="T69" fmla="*/ 5 h 105"/>
                    <a:gd name="T70" fmla="*/ 42 w 3673"/>
                    <a:gd name="T71" fmla="*/ 2 h 105"/>
                    <a:gd name="T72" fmla="*/ 53 w 3673"/>
                    <a:gd name="T73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673" h="105">
                      <a:moveTo>
                        <a:pt x="53" y="0"/>
                      </a:moveTo>
                      <a:lnTo>
                        <a:pt x="3621" y="0"/>
                      </a:lnTo>
                      <a:lnTo>
                        <a:pt x="3631" y="2"/>
                      </a:lnTo>
                      <a:lnTo>
                        <a:pt x="3640" y="5"/>
                      </a:lnTo>
                      <a:lnTo>
                        <a:pt x="3650" y="10"/>
                      </a:lnTo>
                      <a:lnTo>
                        <a:pt x="3658" y="15"/>
                      </a:lnTo>
                      <a:lnTo>
                        <a:pt x="3664" y="24"/>
                      </a:lnTo>
                      <a:lnTo>
                        <a:pt x="3668" y="33"/>
                      </a:lnTo>
                      <a:lnTo>
                        <a:pt x="3672" y="42"/>
                      </a:lnTo>
                      <a:lnTo>
                        <a:pt x="3673" y="53"/>
                      </a:lnTo>
                      <a:lnTo>
                        <a:pt x="3673" y="53"/>
                      </a:lnTo>
                      <a:lnTo>
                        <a:pt x="3672" y="63"/>
                      </a:lnTo>
                      <a:lnTo>
                        <a:pt x="3668" y="73"/>
                      </a:lnTo>
                      <a:lnTo>
                        <a:pt x="3664" y="81"/>
                      </a:lnTo>
                      <a:lnTo>
                        <a:pt x="3658" y="90"/>
                      </a:lnTo>
                      <a:lnTo>
                        <a:pt x="3650" y="95"/>
                      </a:lnTo>
                      <a:lnTo>
                        <a:pt x="3640" y="100"/>
                      </a:lnTo>
                      <a:lnTo>
                        <a:pt x="3631" y="103"/>
                      </a:lnTo>
                      <a:lnTo>
                        <a:pt x="3621" y="105"/>
                      </a:lnTo>
                      <a:lnTo>
                        <a:pt x="53" y="105"/>
                      </a:lnTo>
                      <a:lnTo>
                        <a:pt x="42" y="103"/>
                      </a:lnTo>
                      <a:lnTo>
                        <a:pt x="32" y="100"/>
                      </a:lnTo>
                      <a:lnTo>
                        <a:pt x="24" y="95"/>
                      </a:lnTo>
                      <a:lnTo>
                        <a:pt x="16" y="90"/>
                      </a:lnTo>
                      <a:lnTo>
                        <a:pt x="9" y="81"/>
                      </a:lnTo>
                      <a:lnTo>
                        <a:pt x="4" y="73"/>
                      </a:lnTo>
                      <a:lnTo>
                        <a:pt x="2" y="63"/>
                      </a:lnTo>
                      <a:lnTo>
                        <a:pt x="0" y="53"/>
                      </a:lnTo>
                      <a:lnTo>
                        <a:pt x="0" y="53"/>
                      </a:lnTo>
                      <a:lnTo>
                        <a:pt x="2" y="42"/>
                      </a:lnTo>
                      <a:lnTo>
                        <a:pt x="4" y="33"/>
                      </a:lnTo>
                      <a:lnTo>
                        <a:pt x="9" y="24"/>
                      </a:lnTo>
                      <a:lnTo>
                        <a:pt x="16" y="15"/>
                      </a:lnTo>
                      <a:lnTo>
                        <a:pt x="24" y="10"/>
                      </a:lnTo>
                      <a:lnTo>
                        <a:pt x="32" y="5"/>
                      </a:lnTo>
                      <a:lnTo>
                        <a:pt x="42" y="2"/>
                      </a:lnTo>
                      <a:lnTo>
                        <a:pt x="5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/>
                </a:p>
              </p:txBody>
            </p:sp>
            <p:sp>
              <p:nvSpPr>
                <p:cNvPr id="27" name="Полилиния 8">
                  <a:extLst>
                    <a:ext uri="{FF2B5EF4-FFF2-40B4-BE49-F238E27FC236}">
                      <a16:creationId xmlns="" xmlns:a16="http://schemas.microsoft.com/office/drawing/2014/main" id="{8D791EF4-39E0-4615-B2DA-2533EE2980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1829" y="3155370"/>
                  <a:ext cx="3458504" cy="2397742"/>
                </a:xfrm>
                <a:custGeom>
                  <a:avLst/>
                  <a:gdLst>
                    <a:gd name="T0" fmla="*/ 10459 w 10666"/>
                    <a:gd name="T1" fmla="*/ 0 h 7397"/>
                    <a:gd name="T2" fmla="*/ 10500 w 10666"/>
                    <a:gd name="T3" fmla="*/ 5 h 7397"/>
                    <a:gd name="T4" fmla="*/ 10539 w 10666"/>
                    <a:gd name="T5" fmla="*/ 16 h 7397"/>
                    <a:gd name="T6" fmla="*/ 10575 w 10666"/>
                    <a:gd name="T7" fmla="*/ 36 h 7397"/>
                    <a:gd name="T8" fmla="*/ 10605 w 10666"/>
                    <a:gd name="T9" fmla="*/ 61 h 7397"/>
                    <a:gd name="T10" fmla="*/ 10630 w 10666"/>
                    <a:gd name="T11" fmla="*/ 91 h 7397"/>
                    <a:gd name="T12" fmla="*/ 10650 w 10666"/>
                    <a:gd name="T13" fmla="*/ 127 h 7397"/>
                    <a:gd name="T14" fmla="*/ 10661 w 10666"/>
                    <a:gd name="T15" fmla="*/ 166 h 7397"/>
                    <a:gd name="T16" fmla="*/ 10666 w 10666"/>
                    <a:gd name="T17" fmla="*/ 207 h 7397"/>
                    <a:gd name="T18" fmla="*/ 10665 w 10666"/>
                    <a:gd name="T19" fmla="*/ 7211 h 7397"/>
                    <a:gd name="T20" fmla="*/ 10657 w 10666"/>
                    <a:gd name="T21" fmla="*/ 7251 h 7397"/>
                    <a:gd name="T22" fmla="*/ 10641 w 10666"/>
                    <a:gd name="T23" fmla="*/ 7288 h 7397"/>
                    <a:gd name="T24" fmla="*/ 10619 w 10666"/>
                    <a:gd name="T25" fmla="*/ 7321 h 7397"/>
                    <a:gd name="T26" fmla="*/ 10591 w 10666"/>
                    <a:gd name="T27" fmla="*/ 7350 h 7397"/>
                    <a:gd name="T28" fmla="*/ 10557 w 10666"/>
                    <a:gd name="T29" fmla="*/ 7372 h 7397"/>
                    <a:gd name="T30" fmla="*/ 10520 w 10666"/>
                    <a:gd name="T31" fmla="*/ 7388 h 7397"/>
                    <a:gd name="T32" fmla="*/ 10480 w 10666"/>
                    <a:gd name="T33" fmla="*/ 7396 h 7397"/>
                    <a:gd name="T34" fmla="*/ 207 w 10666"/>
                    <a:gd name="T35" fmla="*/ 7397 h 7397"/>
                    <a:gd name="T36" fmla="*/ 165 w 10666"/>
                    <a:gd name="T37" fmla="*/ 7393 h 7397"/>
                    <a:gd name="T38" fmla="*/ 126 w 10666"/>
                    <a:gd name="T39" fmla="*/ 7381 h 7397"/>
                    <a:gd name="T40" fmla="*/ 91 w 10666"/>
                    <a:gd name="T41" fmla="*/ 7361 h 7397"/>
                    <a:gd name="T42" fmla="*/ 60 w 10666"/>
                    <a:gd name="T43" fmla="*/ 7336 h 7397"/>
                    <a:gd name="T44" fmla="*/ 34 w 10666"/>
                    <a:gd name="T45" fmla="*/ 7306 h 7397"/>
                    <a:gd name="T46" fmla="*/ 16 w 10666"/>
                    <a:gd name="T47" fmla="*/ 7270 h 7397"/>
                    <a:gd name="T48" fmla="*/ 3 w 10666"/>
                    <a:gd name="T49" fmla="*/ 7232 h 7397"/>
                    <a:gd name="T50" fmla="*/ 0 w 10666"/>
                    <a:gd name="T51" fmla="*/ 7190 h 7397"/>
                    <a:gd name="T52" fmla="*/ 1 w 10666"/>
                    <a:gd name="T53" fmla="*/ 186 h 7397"/>
                    <a:gd name="T54" fmla="*/ 9 w 10666"/>
                    <a:gd name="T55" fmla="*/ 146 h 7397"/>
                    <a:gd name="T56" fmla="*/ 24 w 10666"/>
                    <a:gd name="T57" fmla="*/ 109 h 7397"/>
                    <a:gd name="T58" fmla="*/ 47 w 10666"/>
                    <a:gd name="T59" fmla="*/ 75 h 7397"/>
                    <a:gd name="T60" fmla="*/ 75 w 10666"/>
                    <a:gd name="T61" fmla="*/ 47 h 7397"/>
                    <a:gd name="T62" fmla="*/ 108 w 10666"/>
                    <a:gd name="T63" fmla="*/ 25 h 7397"/>
                    <a:gd name="T64" fmla="*/ 146 w 10666"/>
                    <a:gd name="T65" fmla="*/ 9 h 7397"/>
                    <a:gd name="T66" fmla="*/ 186 w 10666"/>
                    <a:gd name="T67" fmla="*/ 1 h 7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666" h="7397">
                      <a:moveTo>
                        <a:pt x="207" y="0"/>
                      </a:moveTo>
                      <a:lnTo>
                        <a:pt x="10459" y="0"/>
                      </a:lnTo>
                      <a:lnTo>
                        <a:pt x="10480" y="1"/>
                      </a:lnTo>
                      <a:lnTo>
                        <a:pt x="10500" y="5"/>
                      </a:lnTo>
                      <a:lnTo>
                        <a:pt x="10520" y="9"/>
                      </a:lnTo>
                      <a:lnTo>
                        <a:pt x="10539" y="16"/>
                      </a:lnTo>
                      <a:lnTo>
                        <a:pt x="10557" y="25"/>
                      </a:lnTo>
                      <a:lnTo>
                        <a:pt x="10575" y="36"/>
                      </a:lnTo>
                      <a:lnTo>
                        <a:pt x="10591" y="47"/>
                      </a:lnTo>
                      <a:lnTo>
                        <a:pt x="10605" y="61"/>
                      </a:lnTo>
                      <a:lnTo>
                        <a:pt x="10619" y="75"/>
                      </a:lnTo>
                      <a:lnTo>
                        <a:pt x="10630" y="91"/>
                      </a:lnTo>
                      <a:lnTo>
                        <a:pt x="10641" y="109"/>
                      </a:lnTo>
                      <a:lnTo>
                        <a:pt x="10650" y="127"/>
                      </a:lnTo>
                      <a:lnTo>
                        <a:pt x="10657" y="146"/>
                      </a:lnTo>
                      <a:lnTo>
                        <a:pt x="10661" y="166"/>
                      </a:lnTo>
                      <a:lnTo>
                        <a:pt x="10665" y="186"/>
                      </a:lnTo>
                      <a:lnTo>
                        <a:pt x="10666" y="207"/>
                      </a:lnTo>
                      <a:lnTo>
                        <a:pt x="10666" y="7190"/>
                      </a:lnTo>
                      <a:lnTo>
                        <a:pt x="10665" y="7211"/>
                      </a:lnTo>
                      <a:lnTo>
                        <a:pt x="10661" y="7232"/>
                      </a:lnTo>
                      <a:lnTo>
                        <a:pt x="10657" y="7251"/>
                      </a:lnTo>
                      <a:lnTo>
                        <a:pt x="10650" y="7270"/>
                      </a:lnTo>
                      <a:lnTo>
                        <a:pt x="10641" y="7288"/>
                      </a:lnTo>
                      <a:lnTo>
                        <a:pt x="10630" y="7306"/>
                      </a:lnTo>
                      <a:lnTo>
                        <a:pt x="10619" y="7321"/>
                      </a:lnTo>
                      <a:lnTo>
                        <a:pt x="10605" y="7336"/>
                      </a:lnTo>
                      <a:lnTo>
                        <a:pt x="10591" y="7350"/>
                      </a:lnTo>
                      <a:lnTo>
                        <a:pt x="10575" y="7361"/>
                      </a:lnTo>
                      <a:lnTo>
                        <a:pt x="10557" y="7372"/>
                      </a:lnTo>
                      <a:lnTo>
                        <a:pt x="10539" y="7381"/>
                      </a:lnTo>
                      <a:lnTo>
                        <a:pt x="10520" y="7388"/>
                      </a:lnTo>
                      <a:lnTo>
                        <a:pt x="10500" y="7393"/>
                      </a:lnTo>
                      <a:lnTo>
                        <a:pt x="10480" y="7396"/>
                      </a:lnTo>
                      <a:lnTo>
                        <a:pt x="10459" y="7397"/>
                      </a:lnTo>
                      <a:lnTo>
                        <a:pt x="207" y="7397"/>
                      </a:lnTo>
                      <a:lnTo>
                        <a:pt x="186" y="7396"/>
                      </a:lnTo>
                      <a:lnTo>
                        <a:pt x="165" y="7393"/>
                      </a:lnTo>
                      <a:lnTo>
                        <a:pt x="146" y="7388"/>
                      </a:lnTo>
                      <a:lnTo>
                        <a:pt x="126" y="7381"/>
                      </a:lnTo>
                      <a:lnTo>
                        <a:pt x="108" y="7372"/>
                      </a:lnTo>
                      <a:lnTo>
                        <a:pt x="91" y="7361"/>
                      </a:lnTo>
                      <a:lnTo>
                        <a:pt x="75" y="7350"/>
                      </a:lnTo>
                      <a:lnTo>
                        <a:pt x="60" y="7336"/>
                      </a:lnTo>
                      <a:lnTo>
                        <a:pt x="47" y="7321"/>
                      </a:lnTo>
                      <a:lnTo>
                        <a:pt x="34" y="7306"/>
                      </a:lnTo>
                      <a:lnTo>
                        <a:pt x="24" y="7288"/>
                      </a:lnTo>
                      <a:lnTo>
                        <a:pt x="16" y="7270"/>
                      </a:lnTo>
                      <a:lnTo>
                        <a:pt x="9" y="7251"/>
                      </a:lnTo>
                      <a:lnTo>
                        <a:pt x="3" y="7232"/>
                      </a:lnTo>
                      <a:lnTo>
                        <a:pt x="1" y="7211"/>
                      </a:lnTo>
                      <a:lnTo>
                        <a:pt x="0" y="7190"/>
                      </a:lnTo>
                      <a:lnTo>
                        <a:pt x="0" y="207"/>
                      </a:lnTo>
                      <a:lnTo>
                        <a:pt x="1" y="186"/>
                      </a:lnTo>
                      <a:lnTo>
                        <a:pt x="3" y="166"/>
                      </a:lnTo>
                      <a:lnTo>
                        <a:pt x="9" y="146"/>
                      </a:lnTo>
                      <a:lnTo>
                        <a:pt x="16" y="127"/>
                      </a:lnTo>
                      <a:lnTo>
                        <a:pt x="24" y="109"/>
                      </a:lnTo>
                      <a:lnTo>
                        <a:pt x="34" y="91"/>
                      </a:lnTo>
                      <a:lnTo>
                        <a:pt x="47" y="75"/>
                      </a:lnTo>
                      <a:lnTo>
                        <a:pt x="60" y="61"/>
                      </a:lnTo>
                      <a:lnTo>
                        <a:pt x="75" y="47"/>
                      </a:lnTo>
                      <a:lnTo>
                        <a:pt x="91" y="36"/>
                      </a:lnTo>
                      <a:lnTo>
                        <a:pt x="108" y="25"/>
                      </a:lnTo>
                      <a:lnTo>
                        <a:pt x="126" y="16"/>
                      </a:lnTo>
                      <a:lnTo>
                        <a:pt x="146" y="9"/>
                      </a:lnTo>
                      <a:lnTo>
                        <a:pt x="165" y="5"/>
                      </a:lnTo>
                      <a:lnTo>
                        <a:pt x="186" y="1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75000"/>
                        <a:tint val="66000"/>
                        <a:satMod val="160000"/>
                      </a:schemeClr>
                    </a:gs>
                    <a:gs pos="50000">
                      <a:schemeClr val="bg1">
                        <a:lumMod val="75000"/>
                        <a:tint val="44500"/>
                        <a:satMod val="160000"/>
                      </a:schemeClr>
                    </a:gs>
                    <a:gs pos="100000">
                      <a:schemeClr val="bg1">
                        <a:lumMod val="7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/>
                </a:p>
              </p:txBody>
            </p:sp>
            <p:sp>
              <p:nvSpPr>
                <p:cNvPr id="28" name="Полилиния 9">
                  <a:extLst>
                    <a:ext uri="{FF2B5EF4-FFF2-40B4-BE49-F238E27FC236}">
                      <a16:creationId xmlns="" xmlns:a16="http://schemas.microsoft.com/office/drawing/2014/main" id="{3A2C0B88-74DA-45C0-BA2B-E2D1881F6F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1829" y="3155370"/>
                  <a:ext cx="3458504" cy="2086515"/>
                </a:xfrm>
                <a:custGeom>
                  <a:avLst/>
                  <a:gdLst>
                    <a:gd name="T0" fmla="*/ 207 w 10666"/>
                    <a:gd name="T1" fmla="*/ 0 h 6436"/>
                    <a:gd name="T2" fmla="*/ 10459 w 10666"/>
                    <a:gd name="T3" fmla="*/ 0 h 6436"/>
                    <a:gd name="T4" fmla="*/ 10480 w 10666"/>
                    <a:gd name="T5" fmla="*/ 1 h 6436"/>
                    <a:gd name="T6" fmla="*/ 10500 w 10666"/>
                    <a:gd name="T7" fmla="*/ 5 h 6436"/>
                    <a:gd name="T8" fmla="*/ 10520 w 10666"/>
                    <a:gd name="T9" fmla="*/ 9 h 6436"/>
                    <a:gd name="T10" fmla="*/ 10539 w 10666"/>
                    <a:gd name="T11" fmla="*/ 16 h 6436"/>
                    <a:gd name="T12" fmla="*/ 10557 w 10666"/>
                    <a:gd name="T13" fmla="*/ 25 h 6436"/>
                    <a:gd name="T14" fmla="*/ 10575 w 10666"/>
                    <a:gd name="T15" fmla="*/ 36 h 6436"/>
                    <a:gd name="T16" fmla="*/ 10591 w 10666"/>
                    <a:gd name="T17" fmla="*/ 47 h 6436"/>
                    <a:gd name="T18" fmla="*/ 10605 w 10666"/>
                    <a:gd name="T19" fmla="*/ 61 h 6436"/>
                    <a:gd name="T20" fmla="*/ 10619 w 10666"/>
                    <a:gd name="T21" fmla="*/ 75 h 6436"/>
                    <a:gd name="T22" fmla="*/ 10630 w 10666"/>
                    <a:gd name="T23" fmla="*/ 91 h 6436"/>
                    <a:gd name="T24" fmla="*/ 10641 w 10666"/>
                    <a:gd name="T25" fmla="*/ 109 h 6436"/>
                    <a:gd name="T26" fmla="*/ 10650 w 10666"/>
                    <a:gd name="T27" fmla="*/ 127 h 6436"/>
                    <a:gd name="T28" fmla="*/ 10657 w 10666"/>
                    <a:gd name="T29" fmla="*/ 146 h 6436"/>
                    <a:gd name="T30" fmla="*/ 10661 w 10666"/>
                    <a:gd name="T31" fmla="*/ 166 h 6436"/>
                    <a:gd name="T32" fmla="*/ 10665 w 10666"/>
                    <a:gd name="T33" fmla="*/ 186 h 6436"/>
                    <a:gd name="T34" fmla="*/ 10666 w 10666"/>
                    <a:gd name="T35" fmla="*/ 207 h 6436"/>
                    <a:gd name="T36" fmla="*/ 10666 w 10666"/>
                    <a:gd name="T37" fmla="*/ 6436 h 6436"/>
                    <a:gd name="T38" fmla="*/ 0 w 10666"/>
                    <a:gd name="T39" fmla="*/ 6436 h 6436"/>
                    <a:gd name="T40" fmla="*/ 0 w 10666"/>
                    <a:gd name="T41" fmla="*/ 207 h 6436"/>
                    <a:gd name="T42" fmla="*/ 1 w 10666"/>
                    <a:gd name="T43" fmla="*/ 186 h 6436"/>
                    <a:gd name="T44" fmla="*/ 3 w 10666"/>
                    <a:gd name="T45" fmla="*/ 166 h 6436"/>
                    <a:gd name="T46" fmla="*/ 9 w 10666"/>
                    <a:gd name="T47" fmla="*/ 146 h 6436"/>
                    <a:gd name="T48" fmla="*/ 16 w 10666"/>
                    <a:gd name="T49" fmla="*/ 127 h 6436"/>
                    <a:gd name="T50" fmla="*/ 24 w 10666"/>
                    <a:gd name="T51" fmla="*/ 109 h 6436"/>
                    <a:gd name="T52" fmla="*/ 34 w 10666"/>
                    <a:gd name="T53" fmla="*/ 91 h 6436"/>
                    <a:gd name="T54" fmla="*/ 47 w 10666"/>
                    <a:gd name="T55" fmla="*/ 75 h 6436"/>
                    <a:gd name="T56" fmla="*/ 60 w 10666"/>
                    <a:gd name="T57" fmla="*/ 61 h 6436"/>
                    <a:gd name="T58" fmla="*/ 75 w 10666"/>
                    <a:gd name="T59" fmla="*/ 47 h 6436"/>
                    <a:gd name="T60" fmla="*/ 91 w 10666"/>
                    <a:gd name="T61" fmla="*/ 36 h 6436"/>
                    <a:gd name="T62" fmla="*/ 108 w 10666"/>
                    <a:gd name="T63" fmla="*/ 25 h 6436"/>
                    <a:gd name="T64" fmla="*/ 126 w 10666"/>
                    <a:gd name="T65" fmla="*/ 16 h 6436"/>
                    <a:gd name="T66" fmla="*/ 146 w 10666"/>
                    <a:gd name="T67" fmla="*/ 9 h 6436"/>
                    <a:gd name="T68" fmla="*/ 165 w 10666"/>
                    <a:gd name="T69" fmla="*/ 5 h 6436"/>
                    <a:gd name="T70" fmla="*/ 186 w 10666"/>
                    <a:gd name="T71" fmla="*/ 1 h 6436"/>
                    <a:gd name="T72" fmla="*/ 207 w 10666"/>
                    <a:gd name="T73" fmla="*/ 0 h 6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666" h="6436">
                      <a:moveTo>
                        <a:pt x="207" y="0"/>
                      </a:moveTo>
                      <a:lnTo>
                        <a:pt x="10459" y="0"/>
                      </a:lnTo>
                      <a:lnTo>
                        <a:pt x="10480" y="1"/>
                      </a:lnTo>
                      <a:lnTo>
                        <a:pt x="10500" y="5"/>
                      </a:lnTo>
                      <a:lnTo>
                        <a:pt x="10520" y="9"/>
                      </a:lnTo>
                      <a:lnTo>
                        <a:pt x="10539" y="16"/>
                      </a:lnTo>
                      <a:lnTo>
                        <a:pt x="10557" y="25"/>
                      </a:lnTo>
                      <a:lnTo>
                        <a:pt x="10575" y="36"/>
                      </a:lnTo>
                      <a:lnTo>
                        <a:pt x="10591" y="47"/>
                      </a:lnTo>
                      <a:lnTo>
                        <a:pt x="10605" y="61"/>
                      </a:lnTo>
                      <a:lnTo>
                        <a:pt x="10619" y="75"/>
                      </a:lnTo>
                      <a:lnTo>
                        <a:pt x="10630" y="91"/>
                      </a:lnTo>
                      <a:lnTo>
                        <a:pt x="10641" y="109"/>
                      </a:lnTo>
                      <a:lnTo>
                        <a:pt x="10650" y="127"/>
                      </a:lnTo>
                      <a:lnTo>
                        <a:pt x="10657" y="146"/>
                      </a:lnTo>
                      <a:lnTo>
                        <a:pt x="10661" y="166"/>
                      </a:lnTo>
                      <a:lnTo>
                        <a:pt x="10665" y="186"/>
                      </a:lnTo>
                      <a:lnTo>
                        <a:pt x="10666" y="207"/>
                      </a:lnTo>
                      <a:lnTo>
                        <a:pt x="10666" y="6436"/>
                      </a:lnTo>
                      <a:lnTo>
                        <a:pt x="0" y="6436"/>
                      </a:lnTo>
                      <a:lnTo>
                        <a:pt x="0" y="207"/>
                      </a:lnTo>
                      <a:lnTo>
                        <a:pt x="1" y="186"/>
                      </a:lnTo>
                      <a:lnTo>
                        <a:pt x="3" y="166"/>
                      </a:lnTo>
                      <a:lnTo>
                        <a:pt x="9" y="146"/>
                      </a:lnTo>
                      <a:lnTo>
                        <a:pt x="16" y="127"/>
                      </a:lnTo>
                      <a:lnTo>
                        <a:pt x="24" y="109"/>
                      </a:lnTo>
                      <a:lnTo>
                        <a:pt x="34" y="91"/>
                      </a:lnTo>
                      <a:lnTo>
                        <a:pt x="47" y="75"/>
                      </a:lnTo>
                      <a:lnTo>
                        <a:pt x="60" y="61"/>
                      </a:lnTo>
                      <a:lnTo>
                        <a:pt x="75" y="47"/>
                      </a:lnTo>
                      <a:lnTo>
                        <a:pt x="91" y="36"/>
                      </a:lnTo>
                      <a:lnTo>
                        <a:pt x="108" y="25"/>
                      </a:lnTo>
                      <a:lnTo>
                        <a:pt x="126" y="16"/>
                      </a:lnTo>
                      <a:lnTo>
                        <a:pt x="146" y="9"/>
                      </a:lnTo>
                      <a:lnTo>
                        <a:pt x="165" y="5"/>
                      </a:lnTo>
                      <a:lnTo>
                        <a:pt x="186" y="1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/>
                </a:p>
              </p:txBody>
            </p:sp>
            <p:sp>
              <p:nvSpPr>
                <p:cNvPr id="29" name="Прямоугольник 10">
                  <a:extLst>
                    <a:ext uri="{FF2B5EF4-FFF2-40B4-BE49-F238E27FC236}">
                      <a16:creationId xmlns="" xmlns:a16="http://schemas.microsoft.com/office/drawing/2014/main" id="{9A22C5B2-38A3-42BA-A2A5-9C226BBCFF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58913" y="3290235"/>
                  <a:ext cx="3205633" cy="1816786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/>
                </a:p>
              </p:txBody>
            </p:sp>
            <p:sp>
              <p:nvSpPr>
                <p:cNvPr id="30" name="Прямоугольник 11">
                  <a:extLst>
                    <a:ext uri="{FF2B5EF4-FFF2-40B4-BE49-F238E27FC236}">
                      <a16:creationId xmlns="" xmlns:a16="http://schemas.microsoft.com/office/drawing/2014/main" id="{DCBA333A-EC40-4F75-8BEA-578C20AC3B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58913" y="3290235"/>
                  <a:ext cx="3205633" cy="33717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/>
                </a:p>
              </p:txBody>
            </p:sp>
            <p:sp>
              <p:nvSpPr>
                <p:cNvPr id="31" name="Полилиния 12">
                  <a:extLst>
                    <a:ext uri="{FF2B5EF4-FFF2-40B4-BE49-F238E27FC236}">
                      <a16:creationId xmlns="" xmlns:a16="http://schemas.microsoft.com/office/drawing/2014/main" id="{8D9EE697-72E5-4550-BEC8-BBC473AAEC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5333" y="5052556"/>
                  <a:ext cx="1531494" cy="54465"/>
                </a:xfrm>
                <a:custGeom>
                  <a:avLst/>
                  <a:gdLst>
                    <a:gd name="T0" fmla="*/ 112 w 4724"/>
                    <a:gd name="T1" fmla="*/ 0 h 169"/>
                    <a:gd name="T2" fmla="*/ 4569 w 4724"/>
                    <a:gd name="T3" fmla="*/ 0 h 169"/>
                    <a:gd name="T4" fmla="*/ 4724 w 4724"/>
                    <a:gd name="T5" fmla="*/ 169 h 169"/>
                    <a:gd name="T6" fmla="*/ 0 w 4724"/>
                    <a:gd name="T7" fmla="*/ 169 h 169"/>
                    <a:gd name="T8" fmla="*/ 112 w 4724"/>
                    <a:gd name="T9" fmla="*/ 0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24" h="169">
                      <a:moveTo>
                        <a:pt x="112" y="0"/>
                      </a:moveTo>
                      <a:lnTo>
                        <a:pt x="4569" y="0"/>
                      </a:lnTo>
                      <a:lnTo>
                        <a:pt x="4724" y="169"/>
                      </a:lnTo>
                      <a:lnTo>
                        <a:pt x="0" y="169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BDBF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/>
                </a:p>
              </p:txBody>
            </p:sp>
            <p:sp>
              <p:nvSpPr>
                <p:cNvPr id="32" name="Полилиния 24">
                  <a:extLst>
                    <a:ext uri="{FF2B5EF4-FFF2-40B4-BE49-F238E27FC236}">
                      <a16:creationId xmlns="" xmlns:a16="http://schemas.microsoft.com/office/drawing/2014/main" id="{BB6FC8DA-FF34-4385-94AD-1D87B3EE00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9259" y="3155370"/>
                  <a:ext cx="1901074" cy="2045019"/>
                </a:xfrm>
                <a:custGeom>
                  <a:avLst/>
                  <a:gdLst>
                    <a:gd name="T0" fmla="*/ 3815 w 5865"/>
                    <a:gd name="T1" fmla="*/ 0 h 6311"/>
                    <a:gd name="T2" fmla="*/ 5660 w 5865"/>
                    <a:gd name="T3" fmla="*/ 0 h 6311"/>
                    <a:gd name="T4" fmla="*/ 5681 w 5865"/>
                    <a:gd name="T5" fmla="*/ 1 h 6311"/>
                    <a:gd name="T6" fmla="*/ 5702 w 5865"/>
                    <a:gd name="T7" fmla="*/ 4 h 6311"/>
                    <a:gd name="T8" fmla="*/ 5721 w 5865"/>
                    <a:gd name="T9" fmla="*/ 9 h 6311"/>
                    <a:gd name="T10" fmla="*/ 5740 w 5865"/>
                    <a:gd name="T11" fmla="*/ 16 h 6311"/>
                    <a:gd name="T12" fmla="*/ 5758 w 5865"/>
                    <a:gd name="T13" fmla="*/ 24 h 6311"/>
                    <a:gd name="T14" fmla="*/ 5775 w 5865"/>
                    <a:gd name="T15" fmla="*/ 34 h 6311"/>
                    <a:gd name="T16" fmla="*/ 5791 w 5865"/>
                    <a:gd name="T17" fmla="*/ 46 h 6311"/>
                    <a:gd name="T18" fmla="*/ 5805 w 5865"/>
                    <a:gd name="T19" fmla="*/ 60 h 6311"/>
                    <a:gd name="T20" fmla="*/ 5819 w 5865"/>
                    <a:gd name="T21" fmla="*/ 74 h 6311"/>
                    <a:gd name="T22" fmla="*/ 5830 w 5865"/>
                    <a:gd name="T23" fmla="*/ 90 h 6311"/>
                    <a:gd name="T24" fmla="*/ 5841 w 5865"/>
                    <a:gd name="T25" fmla="*/ 106 h 6311"/>
                    <a:gd name="T26" fmla="*/ 5849 w 5865"/>
                    <a:gd name="T27" fmla="*/ 125 h 6311"/>
                    <a:gd name="T28" fmla="*/ 5856 w 5865"/>
                    <a:gd name="T29" fmla="*/ 143 h 6311"/>
                    <a:gd name="T30" fmla="*/ 5861 w 5865"/>
                    <a:gd name="T31" fmla="*/ 163 h 6311"/>
                    <a:gd name="T32" fmla="*/ 5864 w 5865"/>
                    <a:gd name="T33" fmla="*/ 182 h 6311"/>
                    <a:gd name="T34" fmla="*/ 5865 w 5865"/>
                    <a:gd name="T35" fmla="*/ 203 h 6311"/>
                    <a:gd name="T36" fmla="*/ 5865 w 5865"/>
                    <a:gd name="T37" fmla="*/ 6311 h 6311"/>
                    <a:gd name="T38" fmla="*/ 0 w 5865"/>
                    <a:gd name="T39" fmla="*/ 6311 h 6311"/>
                    <a:gd name="T40" fmla="*/ 3815 w 5865"/>
                    <a:gd name="T41" fmla="*/ 0 h 6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865" h="6311">
                      <a:moveTo>
                        <a:pt x="3815" y="0"/>
                      </a:moveTo>
                      <a:lnTo>
                        <a:pt x="5660" y="0"/>
                      </a:lnTo>
                      <a:lnTo>
                        <a:pt x="5681" y="1"/>
                      </a:lnTo>
                      <a:lnTo>
                        <a:pt x="5702" y="4"/>
                      </a:lnTo>
                      <a:lnTo>
                        <a:pt x="5721" y="9"/>
                      </a:lnTo>
                      <a:lnTo>
                        <a:pt x="5740" y="16"/>
                      </a:lnTo>
                      <a:lnTo>
                        <a:pt x="5758" y="24"/>
                      </a:lnTo>
                      <a:lnTo>
                        <a:pt x="5775" y="34"/>
                      </a:lnTo>
                      <a:lnTo>
                        <a:pt x="5791" y="46"/>
                      </a:lnTo>
                      <a:lnTo>
                        <a:pt x="5805" y="60"/>
                      </a:lnTo>
                      <a:lnTo>
                        <a:pt x="5819" y="74"/>
                      </a:lnTo>
                      <a:lnTo>
                        <a:pt x="5830" y="90"/>
                      </a:lnTo>
                      <a:lnTo>
                        <a:pt x="5841" y="106"/>
                      </a:lnTo>
                      <a:lnTo>
                        <a:pt x="5849" y="125"/>
                      </a:lnTo>
                      <a:lnTo>
                        <a:pt x="5856" y="143"/>
                      </a:lnTo>
                      <a:lnTo>
                        <a:pt x="5861" y="163"/>
                      </a:lnTo>
                      <a:lnTo>
                        <a:pt x="5864" y="182"/>
                      </a:lnTo>
                      <a:lnTo>
                        <a:pt x="5865" y="203"/>
                      </a:lnTo>
                      <a:lnTo>
                        <a:pt x="5865" y="6311"/>
                      </a:lnTo>
                      <a:lnTo>
                        <a:pt x="0" y="6311"/>
                      </a:lnTo>
                      <a:lnTo>
                        <a:pt x="381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36000"/>
                      </a:schemeClr>
                    </a:gs>
                    <a:gs pos="50000">
                      <a:schemeClr val="bg1">
                        <a:alpha val="13000"/>
                      </a:schemeClr>
                    </a:gs>
                    <a:gs pos="100000">
                      <a:schemeClr val="accent1"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/>
                </a:p>
              </p:txBody>
            </p:sp>
          </p:grpSp>
        </p:grpSp>
        <p:pic>
          <p:nvPicPr>
            <p:cNvPr id="39" name="Рисунок 38"/>
            <p:cNvPicPr>
              <a:picLocks noChangeAspect="1"/>
            </p:cNvPicPr>
            <p:nvPr/>
          </p:nvPicPr>
          <p:blipFill rotWithShape="1">
            <a:blip r:embed="rId4"/>
            <a:srcRect l="34828" t="11883" r="27931" b="40213"/>
            <a:stretch/>
          </p:blipFill>
          <p:spPr>
            <a:xfrm>
              <a:off x="5869337" y="1689716"/>
              <a:ext cx="4785072" cy="2765636"/>
            </a:xfrm>
            <a:prstGeom prst="rect">
              <a:avLst/>
            </a:prstGeom>
          </p:spPr>
        </p:pic>
      </p:grpSp>
      <p:pic>
        <p:nvPicPr>
          <p:cNvPr id="64" name="Рисунок 63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334933" y="2996742"/>
            <a:ext cx="365561" cy="515110"/>
          </a:xfrm>
          <a:prstGeom prst="rect">
            <a:avLst/>
          </a:prstGeom>
        </p:spPr>
      </p:pic>
      <p:grpSp>
        <p:nvGrpSpPr>
          <p:cNvPr id="68" name="Группа 67"/>
          <p:cNvGrpSpPr/>
          <p:nvPr/>
        </p:nvGrpSpPr>
        <p:grpSpPr>
          <a:xfrm>
            <a:off x="329831" y="3877297"/>
            <a:ext cx="929228" cy="929228"/>
            <a:chOff x="956403" y="1329942"/>
            <a:chExt cx="929228" cy="929228"/>
          </a:xfrm>
        </p:grpSpPr>
        <p:sp>
          <p:nvSpPr>
            <p:cNvPr id="69" name="Овал 68">
              <a:extLst>
                <a:ext uri="{FF2B5EF4-FFF2-40B4-BE49-F238E27FC236}">
                  <a16:creationId xmlns="" xmlns:a16="http://schemas.microsoft.com/office/drawing/2014/main" id="{B8C39A2F-EB98-421A-9196-A1F82FA0CF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956403" y="1329942"/>
              <a:ext cx="929228" cy="929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grpSp>
          <p:nvGrpSpPr>
            <p:cNvPr id="70" name="Группа 69" descr="Это значок двух полей беседы. ">
              <a:extLst>
                <a:ext uri="{FF2B5EF4-FFF2-40B4-BE49-F238E27FC236}">
                  <a16:creationId xmlns="" xmlns:a16="http://schemas.microsoft.com/office/drawing/2014/main" id="{0DB8CB02-1F59-467A-A02B-16D250F91CF2}"/>
                </a:ext>
              </a:extLst>
            </p:cNvPr>
            <p:cNvGrpSpPr/>
            <p:nvPr/>
          </p:nvGrpSpPr>
          <p:grpSpPr>
            <a:xfrm>
              <a:off x="1248138" y="1627440"/>
              <a:ext cx="345758" cy="334233"/>
              <a:chOff x="3741701" y="1930400"/>
              <a:chExt cx="285750" cy="276225"/>
            </a:xfrm>
            <a:solidFill>
              <a:srgbClr val="0070C0"/>
            </a:solidFill>
          </p:grpSpPr>
          <p:sp>
            <p:nvSpPr>
              <p:cNvPr id="71" name="Полилиния 3129">
                <a:extLst>
                  <a:ext uri="{FF2B5EF4-FFF2-40B4-BE49-F238E27FC236}">
                    <a16:creationId xmlns="" xmlns:a16="http://schemas.microsoft.com/office/drawing/2014/main" id="{18284948-A782-4EB8-A7BB-AFC8CA7DBA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1701" y="2063750"/>
                <a:ext cx="285750" cy="142875"/>
              </a:xfrm>
              <a:custGeom>
                <a:avLst/>
                <a:gdLst>
                  <a:gd name="T0" fmla="*/ 706 w 718"/>
                  <a:gd name="T1" fmla="*/ 0 h 359"/>
                  <a:gd name="T2" fmla="*/ 247 w 718"/>
                  <a:gd name="T3" fmla="*/ 0 h 359"/>
                  <a:gd name="T4" fmla="*/ 138 w 718"/>
                  <a:gd name="T5" fmla="*/ 81 h 359"/>
                  <a:gd name="T6" fmla="*/ 135 w 718"/>
                  <a:gd name="T7" fmla="*/ 83 h 359"/>
                  <a:gd name="T8" fmla="*/ 130 w 718"/>
                  <a:gd name="T9" fmla="*/ 83 h 359"/>
                  <a:gd name="T10" fmla="*/ 128 w 718"/>
                  <a:gd name="T11" fmla="*/ 83 h 359"/>
                  <a:gd name="T12" fmla="*/ 126 w 718"/>
                  <a:gd name="T13" fmla="*/ 82 h 359"/>
                  <a:gd name="T14" fmla="*/ 123 w 718"/>
                  <a:gd name="T15" fmla="*/ 80 h 359"/>
                  <a:gd name="T16" fmla="*/ 121 w 718"/>
                  <a:gd name="T17" fmla="*/ 77 h 359"/>
                  <a:gd name="T18" fmla="*/ 120 w 718"/>
                  <a:gd name="T19" fmla="*/ 75 h 359"/>
                  <a:gd name="T20" fmla="*/ 118 w 718"/>
                  <a:gd name="T21" fmla="*/ 71 h 359"/>
                  <a:gd name="T22" fmla="*/ 118 w 718"/>
                  <a:gd name="T23" fmla="*/ 0 h 359"/>
                  <a:gd name="T24" fmla="*/ 11 w 718"/>
                  <a:gd name="T25" fmla="*/ 0 h 359"/>
                  <a:gd name="T26" fmla="*/ 7 w 718"/>
                  <a:gd name="T27" fmla="*/ 0 h 359"/>
                  <a:gd name="T28" fmla="*/ 3 w 718"/>
                  <a:gd name="T29" fmla="*/ 3 h 359"/>
                  <a:gd name="T30" fmla="*/ 0 w 718"/>
                  <a:gd name="T31" fmla="*/ 7 h 359"/>
                  <a:gd name="T32" fmla="*/ 0 w 718"/>
                  <a:gd name="T33" fmla="*/ 12 h 359"/>
                  <a:gd name="T34" fmla="*/ 0 w 718"/>
                  <a:gd name="T35" fmla="*/ 227 h 359"/>
                  <a:gd name="T36" fmla="*/ 0 w 718"/>
                  <a:gd name="T37" fmla="*/ 232 h 359"/>
                  <a:gd name="T38" fmla="*/ 3 w 718"/>
                  <a:gd name="T39" fmla="*/ 235 h 359"/>
                  <a:gd name="T40" fmla="*/ 7 w 718"/>
                  <a:gd name="T41" fmla="*/ 238 h 359"/>
                  <a:gd name="T42" fmla="*/ 11 w 718"/>
                  <a:gd name="T43" fmla="*/ 239 h 359"/>
                  <a:gd name="T44" fmla="*/ 425 w 718"/>
                  <a:gd name="T45" fmla="*/ 239 h 359"/>
                  <a:gd name="T46" fmla="*/ 554 w 718"/>
                  <a:gd name="T47" fmla="*/ 356 h 359"/>
                  <a:gd name="T48" fmla="*/ 557 w 718"/>
                  <a:gd name="T49" fmla="*/ 358 h 359"/>
                  <a:gd name="T50" fmla="*/ 562 w 718"/>
                  <a:gd name="T51" fmla="*/ 359 h 359"/>
                  <a:gd name="T52" fmla="*/ 565 w 718"/>
                  <a:gd name="T53" fmla="*/ 359 h 359"/>
                  <a:gd name="T54" fmla="*/ 567 w 718"/>
                  <a:gd name="T55" fmla="*/ 358 h 359"/>
                  <a:gd name="T56" fmla="*/ 569 w 718"/>
                  <a:gd name="T57" fmla="*/ 356 h 359"/>
                  <a:gd name="T58" fmla="*/ 572 w 718"/>
                  <a:gd name="T59" fmla="*/ 353 h 359"/>
                  <a:gd name="T60" fmla="*/ 573 w 718"/>
                  <a:gd name="T61" fmla="*/ 351 h 359"/>
                  <a:gd name="T62" fmla="*/ 574 w 718"/>
                  <a:gd name="T63" fmla="*/ 347 h 359"/>
                  <a:gd name="T64" fmla="*/ 574 w 718"/>
                  <a:gd name="T65" fmla="*/ 239 h 359"/>
                  <a:gd name="T66" fmla="*/ 706 w 718"/>
                  <a:gd name="T67" fmla="*/ 239 h 359"/>
                  <a:gd name="T68" fmla="*/ 711 w 718"/>
                  <a:gd name="T69" fmla="*/ 238 h 359"/>
                  <a:gd name="T70" fmla="*/ 714 w 718"/>
                  <a:gd name="T71" fmla="*/ 235 h 359"/>
                  <a:gd name="T72" fmla="*/ 717 w 718"/>
                  <a:gd name="T73" fmla="*/ 232 h 359"/>
                  <a:gd name="T74" fmla="*/ 718 w 718"/>
                  <a:gd name="T75" fmla="*/ 227 h 359"/>
                  <a:gd name="T76" fmla="*/ 718 w 718"/>
                  <a:gd name="T77" fmla="*/ 12 h 359"/>
                  <a:gd name="T78" fmla="*/ 717 w 718"/>
                  <a:gd name="T79" fmla="*/ 7 h 359"/>
                  <a:gd name="T80" fmla="*/ 714 w 718"/>
                  <a:gd name="T81" fmla="*/ 3 h 359"/>
                  <a:gd name="T82" fmla="*/ 711 w 718"/>
                  <a:gd name="T83" fmla="*/ 0 h 359"/>
                  <a:gd name="T84" fmla="*/ 706 w 718"/>
                  <a:gd name="T85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18" h="359">
                    <a:moveTo>
                      <a:pt x="706" y="0"/>
                    </a:moveTo>
                    <a:lnTo>
                      <a:pt x="247" y="0"/>
                    </a:lnTo>
                    <a:lnTo>
                      <a:pt x="138" y="81"/>
                    </a:lnTo>
                    <a:lnTo>
                      <a:pt x="135" y="83"/>
                    </a:lnTo>
                    <a:lnTo>
                      <a:pt x="130" y="83"/>
                    </a:lnTo>
                    <a:lnTo>
                      <a:pt x="128" y="83"/>
                    </a:lnTo>
                    <a:lnTo>
                      <a:pt x="126" y="82"/>
                    </a:lnTo>
                    <a:lnTo>
                      <a:pt x="123" y="80"/>
                    </a:lnTo>
                    <a:lnTo>
                      <a:pt x="121" y="77"/>
                    </a:lnTo>
                    <a:lnTo>
                      <a:pt x="120" y="75"/>
                    </a:lnTo>
                    <a:lnTo>
                      <a:pt x="118" y="71"/>
                    </a:lnTo>
                    <a:lnTo>
                      <a:pt x="118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3"/>
                    </a:lnTo>
                    <a:lnTo>
                      <a:pt x="0" y="7"/>
                    </a:lnTo>
                    <a:lnTo>
                      <a:pt x="0" y="12"/>
                    </a:lnTo>
                    <a:lnTo>
                      <a:pt x="0" y="227"/>
                    </a:lnTo>
                    <a:lnTo>
                      <a:pt x="0" y="232"/>
                    </a:lnTo>
                    <a:lnTo>
                      <a:pt x="3" y="235"/>
                    </a:lnTo>
                    <a:lnTo>
                      <a:pt x="7" y="238"/>
                    </a:lnTo>
                    <a:lnTo>
                      <a:pt x="11" y="239"/>
                    </a:lnTo>
                    <a:lnTo>
                      <a:pt x="425" y="239"/>
                    </a:lnTo>
                    <a:lnTo>
                      <a:pt x="554" y="356"/>
                    </a:lnTo>
                    <a:lnTo>
                      <a:pt x="557" y="358"/>
                    </a:lnTo>
                    <a:lnTo>
                      <a:pt x="562" y="359"/>
                    </a:lnTo>
                    <a:lnTo>
                      <a:pt x="565" y="359"/>
                    </a:lnTo>
                    <a:lnTo>
                      <a:pt x="567" y="358"/>
                    </a:lnTo>
                    <a:lnTo>
                      <a:pt x="569" y="356"/>
                    </a:lnTo>
                    <a:lnTo>
                      <a:pt x="572" y="353"/>
                    </a:lnTo>
                    <a:lnTo>
                      <a:pt x="573" y="351"/>
                    </a:lnTo>
                    <a:lnTo>
                      <a:pt x="574" y="347"/>
                    </a:lnTo>
                    <a:lnTo>
                      <a:pt x="574" y="239"/>
                    </a:lnTo>
                    <a:lnTo>
                      <a:pt x="706" y="239"/>
                    </a:lnTo>
                    <a:lnTo>
                      <a:pt x="711" y="238"/>
                    </a:lnTo>
                    <a:lnTo>
                      <a:pt x="714" y="235"/>
                    </a:lnTo>
                    <a:lnTo>
                      <a:pt x="717" y="232"/>
                    </a:lnTo>
                    <a:lnTo>
                      <a:pt x="718" y="227"/>
                    </a:lnTo>
                    <a:lnTo>
                      <a:pt x="718" y="12"/>
                    </a:lnTo>
                    <a:lnTo>
                      <a:pt x="717" y="7"/>
                    </a:lnTo>
                    <a:lnTo>
                      <a:pt x="714" y="3"/>
                    </a:lnTo>
                    <a:lnTo>
                      <a:pt x="711" y="0"/>
                    </a:lnTo>
                    <a:lnTo>
                      <a:pt x="70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72" name="Полилиния 3130">
                <a:extLst>
                  <a:ext uri="{FF2B5EF4-FFF2-40B4-BE49-F238E27FC236}">
                    <a16:creationId xmlns="" xmlns:a16="http://schemas.microsoft.com/office/drawing/2014/main" id="{DD111FD2-544C-43E5-B327-170E1A1BC6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1701" y="1930400"/>
                <a:ext cx="285750" cy="152400"/>
              </a:xfrm>
              <a:custGeom>
                <a:avLst/>
                <a:gdLst>
                  <a:gd name="T0" fmla="*/ 706 w 718"/>
                  <a:gd name="T1" fmla="*/ 0 h 383"/>
                  <a:gd name="T2" fmla="*/ 11 w 718"/>
                  <a:gd name="T3" fmla="*/ 0 h 383"/>
                  <a:gd name="T4" fmla="*/ 7 w 718"/>
                  <a:gd name="T5" fmla="*/ 2 h 383"/>
                  <a:gd name="T6" fmla="*/ 3 w 718"/>
                  <a:gd name="T7" fmla="*/ 4 h 383"/>
                  <a:gd name="T8" fmla="*/ 0 w 718"/>
                  <a:gd name="T9" fmla="*/ 8 h 383"/>
                  <a:gd name="T10" fmla="*/ 0 w 718"/>
                  <a:gd name="T11" fmla="*/ 12 h 383"/>
                  <a:gd name="T12" fmla="*/ 0 w 718"/>
                  <a:gd name="T13" fmla="*/ 251 h 383"/>
                  <a:gd name="T14" fmla="*/ 0 w 718"/>
                  <a:gd name="T15" fmla="*/ 256 h 383"/>
                  <a:gd name="T16" fmla="*/ 3 w 718"/>
                  <a:gd name="T17" fmla="*/ 260 h 383"/>
                  <a:gd name="T18" fmla="*/ 7 w 718"/>
                  <a:gd name="T19" fmla="*/ 262 h 383"/>
                  <a:gd name="T20" fmla="*/ 11 w 718"/>
                  <a:gd name="T21" fmla="*/ 263 h 383"/>
                  <a:gd name="T22" fmla="*/ 130 w 718"/>
                  <a:gd name="T23" fmla="*/ 263 h 383"/>
                  <a:gd name="T24" fmla="*/ 142 w 718"/>
                  <a:gd name="T25" fmla="*/ 263 h 383"/>
                  <a:gd name="T26" fmla="*/ 142 w 718"/>
                  <a:gd name="T27" fmla="*/ 275 h 383"/>
                  <a:gd name="T28" fmla="*/ 142 w 718"/>
                  <a:gd name="T29" fmla="*/ 360 h 383"/>
                  <a:gd name="T30" fmla="*/ 142 w 718"/>
                  <a:gd name="T31" fmla="*/ 383 h 383"/>
                  <a:gd name="T32" fmla="*/ 207 w 718"/>
                  <a:gd name="T33" fmla="*/ 336 h 383"/>
                  <a:gd name="T34" fmla="*/ 233 w 718"/>
                  <a:gd name="T35" fmla="*/ 317 h 383"/>
                  <a:gd name="T36" fmla="*/ 299 w 718"/>
                  <a:gd name="T37" fmla="*/ 266 h 383"/>
                  <a:gd name="T38" fmla="*/ 299 w 718"/>
                  <a:gd name="T39" fmla="*/ 266 h 383"/>
                  <a:gd name="T40" fmla="*/ 299 w 718"/>
                  <a:gd name="T41" fmla="*/ 266 h 383"/>
                  <a:gd name="T42" fmla="*/ 303 w 718"/>
                  <a:gd name="T43" fmla="*/ 263 h 383"/>
                  <a:gd name="T44" fmla="*/ 306 w 718"/>
                  <a:gd name="T45" fmla="*/ 263 h 383"/>
                  <a:gd name="T46" fmla="*/ 706 w 718"/>
                  <a:gd name="T47" fmla="*/ 263 h 383"/>
                  <a:gd name="T48" fmla="*/ 711 w 718"/>
                  <a:gd name="T49" fmla="*/ 262 h 383"/>
                  <a:gd name="T50" fmla="*/ 714 w 718"/>
                  <a:gd name="T51" fmla="*/ 260 h 383"/>
                  <a:gd name="T52" fmla="*/ 717 w 718"/>
                  <a:gd name="T53" fmla="*/ 256 h 383"/>
                  <a:gd name="T54" fmla="*/ 718 w 718"/>
                  <a:gd name="T55" fmla="*/ 251 h 383"/>
                  <a:gd name="T56" fmla="*/ 718 w 718"/>
                  <a:gd name="T57" fmla="*/ 12 h 383"/>
                  <a:gd name="T58" fmla="*/ 717 w 718"/>
                  <a:gd name="T59" fmla="*/ 8 h 383"/>
                  <a:gd name="T60" fmla="*/ 714 w 718"/>
                  <a:gd name="T61" fmla="*/ 4 h 383"/>
                  <a:gd name="T62" fmla="*/ 711 w 718"/>
                  <a:gd name="T63" fmla="*/ 2 h 383"/>
                  <a:gd name="T64" fmla="*/ 706 w 718"/>
                  <a:gd name="T65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18" h="383">
                    <a:moveTo>
                      <a:pt x="706" y="0"/>
                    </a:moveTo>
                    <a:lnTo>
                      <a:pt x="11" y="0"/>
                    </a:lnTo>
                    <a:lnTo>
                      <a:pt x="7" y="2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251"/>
                    </a:lnTo>
                    <a:lnTo>
                      <a:pt x="0" y="256"/>
                    </a:lnTo>
                    <a:lnTo>
                      <a:pt x="3" y="260"/>
                    </a:lnTo>
                    <a:lnTo>
                      <a:pt x="7" y="262"/>
                    </a:lnTo>
                    <a:lnTo>
                      <a:pt x="11" y="263"/>
                    </a:lnTo>
                    <a:lnTo>
                      <a:pt x="130" y="263"/>
                    </a:lnTo>
                    <a:lnTo>
                      <a:pt x="142" y="263"/>
                    </a:lnTo>
                    <a:lnTo>
                      <a:pt x="142" y="275"/>
                    </a:lnTo>
                    <a:lnTo>
                      <a:pt x="142" y="360"/>
                    </a:lnTo>
                    <a:lnTo>
                      <a:pt x="142" y="383"/>
                    </a:lnTo>
                    <a:lnTo>
                      <a:pt x="207" y="336"/>
                    </a:lnTo>
                    <a:lnTo>
                      <a:pt x="233" y="317"/>
                    </a:lnTo>
                    <a:lnTo>
                      <a:pt x="299" y="266"/>
                    </a:lnTo>
                    <a:lnTo>
                      <a:pt x="299" y="266"/>
                    </a:lnTo>
                    <a:lnTo>
                      <a:pt x="299" y="266"/>
                    </a:lnTo>
                    <a:lnTo>
                      <a:pt x="303" y="263"/>
                    </a:lnTo>
                    <a:lnTo>
                      <a:pt x="306" y="263"/>
                    </a:lnTo>
                    <a:lnTo>
                      <a:pt x="706" y="263"/>
                    </a:lnTo>
                    <a:lnTo>
                      <a:pt x="711" y="262"/>
                    </a:lnTo>
                    <a:lnTo>
                      <a:pt x="714" y="260"/>
                    </a:lnTo>
                    <a:lnTo>
                      <a:pt x="717" y="256"/>
                    </a:lnTo>
                    <a:lnTo>
                      <a:pt x="718" y="251"/>
                    </a:lnTo>
                    <a:lnTo>
                      <a:pt x="718" y="12"/>
                    </a:lnTo>
                    <a:lnTo>
                      <a:pt x="717" y="8"/>
                    </a:lnTo>
                    <a:lnTo>
                      <a:pt x="714" y="4"/>
                    </a:lnTo>
                    <a:lnTo>
                      <a:pt x="711" y="2"/>
                    </a:lnTo>
                    <a:lnTo>
                      <a:pt x="70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</p:grpSp>
      <p:grpSp>
        <p:nvGrpSpPr>
          <p:cNvPr id="73" name="Группа 72"/>
          <p:cNvGrpSpPr/>
          <p:nvPr/>
        </p:nvGrpSpPr>
        <p:grpSpPr>
          <a:xfrm>
            <a:off x="1019001" y="5120864"/>
            <a:ext cx="939800" cy="939800"/>
            <a:chOff x="7471537" y="3235325"/>
            <a:chExt cx="939800" cy="939800"/>
          </a:xfrm>
        </p:grpSpPr>
        <p:sp>
          <p:nvSpPr>
            <p:cNvPr id="74" name="Овал 73">
              <a:extLst>
                <a:ext uri="{FF2B5EF4-FFF2-40B4-BE49-F238E27FC236}">
                  <a16:creationId xmlns="" xmlns:a16="http://schemas.microsoft.com/office/drawing/2014/main" id="{88F812F5-70AF-4FBD-80D9-D59B3C456D5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/>
          </p:nvSpPr>
          <p:spPr>
            <a:xfrm>
              <a:off x="7471537" y="3235325"/>
              <a:ext cx="939800" cy="939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75" name="Полилиния 4665" descr="Значок графика. ">
              <a:extLst>
                <a:ext uri="{FF2B5EF4-FFF2-40B4-BE49-F238E27FC236}">
                  <a16:creationId xmlns="" xmlns:a16="http://schemas.microsoft.com/office/drawing/2014/main" id="{557E39B2-E017-4E5C-B53E-DDE3B9D4C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5119" y="3531385"/>
              <a:ext cx="347679" cy="347679"/>
            </a:xfrm>
            <a:custGeom>
              <a:avLst/>
              <a:gdLst>
                <a:gd name="T0" fmla="*/ 761 w 904"/>
                <a:gd name="T1" fmla="*/ 213 h 903"/>
                <a:gd name="T2" fmla="*/ 754 w 904"/>
                <a:gd name="T3" fmla="*/ 225 h 903"/>
                <a:gd name="T4" fmla="*/ 576 w 904"/>
                <a:gd name="T5" fmla="*/ 277 h 903"/>
                <a:gd name="T6" fmla="*/ 498 w 904"/>
                <a:gd name="T7" fmla="*/ 298 h 903"/>
                <a:gd name="T8" fmla="*/ 431 w 904"/>
                <a:gd name="T9" fmla="*/ 329 h 903"/>
                <a:gd name="T10" fmla="*/ 578 w 904"/>
                <a:gd name="T11" fmla="*/ 170 h 903"/>
                <a:gd name="T12" fmla="*/ 618 w 904"/>
                <a:gd name="T13" fmla="*/ 180 h 903"/>
                <a:gd name="T14" fmla="*/ 661 w 904"/>
                <a:gd name="T15" fmla="*/ 169 h 903"/>
                <a:gd name="T16" fmla="*/ 693 w 904"/>
                <a:gd name="T17" fmla="*/ 141 h 903"/>
                <a:gd name="T18" fmla="*/ 707 w 904"/>
                <a:gd name="T19" fmla="*/ 99 h 903"/>
                <a:gd name="T20" fmla="*/ 701 w 904"/>
                <a:gd name="T21" fmla="*/ 55 h 903"/>
                <a:gd name="T22" fmla="*/ 676 w 904"/>
                <a:gd name="T23" fmla="*/ 20 h 903"/>
                <a:gd name="T24" fmla="*/ 636 w 904"/>
                <a:gd name="T25" fmla="*/ 2 h 903"/>
                <a:gd name="T26" fmla="*/ 591 w 904"/>
                <a:gd name="T27" fmla="*/ 4 h 903"/>
                <a:gd name="T28" fmla="*/ 554 w 904"/>
                <a:gd name="T29" fmla="*/ 25 h 903"/>
                <a:gd name="T30" fmla="*/ 531 w 904"/>
                <a:gd name="T31" fmla="*/ 63 h 903"/>
                <a:gd name="T32" fmla="*/ 532 w 904"/>
                <a:gd name="T33" fmla="*/ 118 h 903"/>
                <a:gd name="T34" fmla="*/ 369 w 904"/>
                <a:gd name="T35" fmla="*/ 289 h 903"/>
                <a:gd name="T36" fmla="*/ 325 w 904"/>
                <a:gd name="T37" fmla="*/ 289 h 903"/>
                <a:gd name="T38" fmla="*/ 294 w 904"/>
                <a:gd name="T39" fmla="*/ 308 h 903"/>
                <a:gd name="T40" fmla="*/ 275 w 904"/>
                <a:gd name="T41" fmla="*/ 338 h 903"/>
                <a:gd name="T42" fmla="*/ 275 w 904"/>
                <a:gd name="T43" fmla="*/ 383 h 903"/>
                <a:gd name="T44" fmla="*/ 113 w 904"/>
                <a:gd name="T45" fmla="*/ 545 h 903"/>
                <a:gd name="T46" fmla="*/ 64 w 904"/>
                <a:gd name="T47" fmla="*/ 546 h 903"/>
                <a:gd name="T48" fmla="*/ 26 w 904"/>
                <a:gd name="T49" fmla="*/ 568 h 903"/>
                <a:gd name="T50" fmla="*/ 5 w 904"/>
                <a:gd name="T51" fmla="*/ 605 h 903"/>
                <a:gd name="T52" fmla="*/ 3 w 904"/>
                <a:gd name="T53" fmla="*/ 650 h 903"/>
                <a:gd name="T54" fmla="*/ 21 w 904"/>
                <a:gd name="T55" fmla="*/ 690 h 903"/>
                <a:gd name="T56" fmla="*/ 56 w 904"/>
                <a:gd name="T57" fmla="*/ 716 h 903"/>
                <a:gd name="T58" fmla="*/ 100 w 904"/>
                <a:gd name="T59" fmla="*/ 722 h 903"/>
                <a:gd name="T60" fmla="*/ 142 w 904"/>
                <a:gd name="T61" fmla="*/ 706 h 903"/>
                <a:gd name="T62" fmla="*/ 170 w 904"/>
                <a:gd name="T63" fmla="*/ 675 h 903"/>
                <a:gd name="T64" fmla="*/ 181 w 904"/>
                <a:gd name="T65" fmla="*/ 632 h 903"/>
                <a:gd name="T66" fmla="*/ 171 w 904"/>
                <a:gd name="T67" fmla="*/ 591 h 903"/>
                <a:gd name="T68" fmla="*/ 316 w 904"/>
                <a:gd name="T69" fmla="*/ 430 h 903"/>
                <a:gd name="T70" fmla="*/ 286 w 904"/>
                <a:gd name="T71" fmla="*/ 538 h 903"/>
                <a:gd name="T72" fmla="*/ 271 w 904"/>
                <a:gd name="T73" fmla="*/ 753 h 903"/>
                <a:gd name="T74" fmla="*/ 216 w 904"/>
                <a:gd name="T75" fmla="*/ 757 h 903"/>
                <a:gd name="T76" fmla="*/ 212 w 904"/>
                <a:gd name="T77" fmla="*/ 888 h 903"/>
                <a:gd name="T78" fmla="*/ 218 w 904"/>
                <a:gd name="T79" fmla="*/ 901 h 903"/>
                <a:gd name="T80" fmla="*/ 349 w 904"/>
                <a:gd name="T81" fmla="*/ 903 h 903"/>
                <a:gd name="T82" fmla="*/ 361 w 904"/>
                <a:gd name="T83" fmla="*/ 894 h 903"/>
                <a:gd name="T84" fmla="*/ 361 w 904"/>
                <a:gd name="T85" fmla="*/ 762 h 903"/>
                <a:gd name="T86" fmla="*/ 349 w 904"/>
                <a:gd name="T87" fmla="*/ 753 h 903"/>
                <a:gd name="T88" fmla="*/ 305 w 904"/>
                <a:gd name="T89" fmla="*/ 597 h 903"/>
                <a:gd name="T90" fmla="*/ 343 w 904"/>
                <a:gd name="T91" fmla="*/ 469 h 903"/>
                <a:gd name="T92" fmla="*/ 383 w 904"/>
                <a:gd name="T93" fmla="*/ 426 h 903"/>
                <a:gd name="T94" fmla="*/ 418 w 904"/>
                <a:gd name="T95" fmla="*/ 383 h 903"/>
                <a:gd name="T96" fmla="*/ 471 w 904"/>
                <a:gd name="T97" fmla="*/ 342 h 903"/>
                <a:gd name="T98" fmla="*/ 544 w 904"/>
                <a:gd name="T99" fmla="*/ 315 h 903"/>
                <a:gd name="T100" fmla="*/ 627 w 904"/>
                <a:gd name="T101" fmla="*/ 302 h 903"/>
                <a:gd name="T102" fmla="*/ 754 w 904"/>
                <a:gd name="T103" fmla="*/ 348 h 903"/>
                <a:gd name="T104" fmla="*/ 763 w 904"/>
                <a:gd name="T105" fmla="*/ 360 h 903"/>
                <a:gd name="T106" fmla="*/ 895 w 904"/>
                <a:gd name="T107" fmla="*/ 360 h 903"/>
                <a:gd name="T108" fmla="*/ 904 w 904"/>
                <a:gd name="T109" fmla="*/ 348 h 903"/>
                <a:gd name="T110" fmla="*/ 902 w 904"/>
                <a:gd name="T111" fmla="*/ 217 h 903"/>
                <a:gd name="T112" fmla="*/ 889 w 904"/>
                <a:gd name="T113" fmla="*/ 21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04" h="903">
                  <a:moveTo>
                    <a:pt x="889" y="211"/>
                  </a:moveTo>
                  <a:lnTo>
                    <a:pt x="768" y="211"/>
                  </a:lnTo>
                  <a:lnTo>
                    <a:pt x="765" y="211"/>
                  </a:lnTo>
                  <a:lnTo>
                    <a:pt x="763" y="212"/>
                  </a:lnTo>
                  <a:lnTo>
                    <a:pt x="761" y="213"/>
                  </a:lnTo>
                  <a:lnTo>
                    <a:pt x="758" y="215"/>
                  </a:lnTo>
                  <a:lnTo>
                    <a:pt x="756" y="217"/>
                  </a:lnTo>
                  <a:lnTo>
                    <a:pt x="755" y="220"/>
                  </a:lnTo>
                  <a:lnTo>
                    <a:pt x="754" y="222"/>
                  </a:lnTo>
                  <a:lnTo>
                    <a:pt x="754" y="225"/>
                  </a:lnTo>
                  <a:lnTo>
                    <a:pt x="754" y="271"/>
                  </a:lnTo>
                  <a:lnTo>
                    <a:pt x="663" y="271"/>
                  </a:lnTo>
                  <a:lnTo>
                    <a:pt x="627" y="272"/>
                  </a:lnTo>
                  <a:lnTo>
                    <a:pt x="593" y="275"/>
                  </a:lnTo>
                  <a:lnTo>
                    <a:pt x="576" y="277"/>
                  </a:lnTo>
                  <a:lnTo>
                    <a:pt x="561" y="281"/>
                  </a:lnTo>
                  <a:lnTo>
                    <a:pt x="545" y="284"/>
                  </a:lnTo>
                  <a:lnTo>
                    <a:pt x="529" y="287"/>
                  </a:lnTo>
                  <a:lnTo>
                    <a:pt x="513" y="292"/>
                  </a:lnTo>
                  <a:lnTo>
                    <a:pt x="498" y="298"/>
                  </a:lnTo>
                  <a:lnTo>
                    <a:pt x="484" y="302"/>
                  </a:lnTo>
                  <a:lnTo>
                    <a:pt x="470" y="309"/>
                  </a:lnTo>
                  <a:lnTo>
                    <a:pt x="457" y="315"/>
                  </a:lnTo>
                  <a:lnTo>
                    <a:pt x="443" y="323"/>
                  </a:lnTo>
                  <a:lnTo>
                    <a:pt x="431" y="329"/>
                  </a:lnTo>
                  <a:lnTo>
                    <a:pt x="418" y="337"/>
                  </a:lnTo>
                  <a:lnTo>
                    <a:pt x="415" y="328"/>
                  </a:lnTo>
                  <a:lnTo>
                    <a:pt x="409" y="319"/>
                  </a:lnTo>
                  <a:lnTo>
                    <a:pt x="565" y="163"/>
                  </a:lnTo>
                  <a:lnTo>
                    <a:pt x="578" y="170"/>
                  </a:lnTo>
                  <a:lnTo>
                    <a:pt x="590" y="176"/>
                  </a:lnTo>
                  <a:lnTo>
                    <a:pt x="597" y="178"/>
                  </a:lnTo>
                  <a:lnTo>
                    <a:pt x="604" y="179"/>
                  </a:lnTo>
                  <a:lnTo>
                    <a:pt x="610" y="180"/>
                  </a:lnTo>
                  <a:lnTo>
                    <a:pt x="618" y="180"/>
                  </a:lnTo>
                  <a:lnTo>
                    <a:pt x="627" y="180"/>
                  </a:lnTo>
                  <a:lnTo>
                    <a:pt x="636" y="178"/>
                  </a:lnTo>
                  <a:lnTo>
                    <a:pt x="644" y="176"/>
                  </a:lnTo>
                  <a:lnTo>
                    <a:pt x="653" y="173"/>
                  </a:lnTo>
                  <a:lnTo>
                    <a:pt x="661" y="169"/>
                  </a:lnTo>
                  <a:lnTo>
                    <a:pt x="668" y="164"/>
                  </a:lnTo>
                  <a:lnTo>
                    <a:pt x="676" y="160"/>
                  </a:lnTo>
                  <a:lnTo>
                    <a:pt x="681" y="154"/>
                  </a:lnTo>
                  <a:lnTo>
                    <a:pt x="687" y="147"/>
                  </a:lnTo>
                  <a:lnTo>
                    <a:pt x="693" y="141"/>
                  </a:lnTo>
                  <a:lnTo>
                    <a:pt x="697" y="133"/>
                  </a:lnTo>
                  <a:lnTo>
                    <a:pt x="701" y="125"/>
                  </a:lnTo>
                  <a:lnTo>
                    <a:pt x="704" y="117"/>
                  </a:lnTo>
                  <a:lnTo>
                    <a:pt x="706" y="108"/>
                  </a:lnTo>
                  <a:lnTo>
                    <a:pt x="707" y="99"/>
                  </a:lnTo>
                  <a:lnTo>
                    <a:pt x="709" y="90"/>
                  </a:lnTo>
                  <a:lnTo>
                    <a:pt x="707" y="81"/>
                  </a:lnTo>
                  <a:lnTo>
                    <a:pt x="706" y="72"/>
                  </a:lnTo>
                  <a:lnTo>
                    <a:pt x="704" y="63"/>
                  </a:lnTo>
                  <a:lnTo>
                    <a:pt x="701" y="55"/>
                  </a:lnTo>
                  <a:lnTo>
                    <a:pt x="697" y="47"/>
                  </a:lnTo>
                  <a:lnTo>
                    <a:pt x="693" y="39"/>
                  </a:lnTo>
                  <a:lnTo>
                    <a:pt x="687" y="32"/>
                  </a:lnTo>
                  <a:lnTo>
                    <a:pt x="681" y="25"/>
                  </a:lnTo>
                  <a:lnTo>
                    <a:pt x="676" y="20"/>
                  </a:lnTo>
                  <a:lnTo>
                    <a:pt x="668" y="15"/>
                  </a:lnTo>
                  <a:lnTo>
                    <a:pt x="661" y="11"/>
                  </a:lnTo>
                  <a:lnTo>
                    <a:pt x="653" y="6"/>
                  </a:lnTo>
                  <a:lnTo>
                    <a:pt x="644" y="4"/>
                  </a:lnTo>
                  <a:lnTo>
                    <a:pt x="636" y="2"/>
                  </a:lnTo>
                  <a:lnTo>
                    <a:pt x="627" y="0"/>
                  </a:lnTo>
                  <a:lnTo>
                    <a:pt x="618" y="0"/>
                  </a:lnTo>
                  <a:lnTo>
                    <a:pt x="609" y="0"/>
                  </a:lnTo>
                  <a:lnTo>
                    <a:pt x="600" y="2"/>
                  </a:lnTo>
                  <a:lnTo>
                    <a:pt x="591" y="4"/>
                  </a:lnTo>
                  <a:lnTo>
                    <a:pt x="583" y="6"/>
                  </a:lnTo>
                  <a:lnTo>
                    <a:pt x="575" y="11"/>
                  </a:lnTo>
                  <a:lnTo>
                    <a:pt x="567" y="15"/>
                  </a:lnTo>
                  <a:lnTo>
                    <a:pt x="561" y="20"/>
                  </a:lnTo>
                  <a:lnTo>
                    <a:pt x="554" y="25"/>
                  </a:lnTo>
                  <a:lnTo>
                    <a:pt x="548" y="32"/>
                  </a:lnTo>
                  <a:lnTo>
                    <a:pt x="543" y="39"/>
                  </a:lnTo>
                  <a:lnTo>
                    <a:pt x="538" y="47"/>
                  </a:lnTo>
                  <a:lnTo>
                    <a:pt x="535" y="55"/>
                  </a:lnTo>
                  <a:lnTo>
                    <a:pt x="531" y="63"/>
                  </a:lnTo>
                  <a:lnTo>
                    <a:pt x="529" y="72"/>
                  </a:lnTo>
                  <a:lnTo>
                    <a:pt x="528" y="81"/>
                  </a:lnTo>
                  <a:lnTo>
                    <a:pt x="528" y="90"/>
                  </a:lnTo>
                  <a:lnTo>
                    <a:pt x="529" y="105"/>
                  </a:lnTo>
                  <a:lnTo>
                    <a:pt x="532" y="118"/>
                  </a:lnTo>
                  <a:lnTo>
                    <a:pt x="537" y="131"/>
                  </a:lnTo>
                  <a:lnTo>
                    <a:pt x="545" y="142"/>
                  </a:lnTo>
                  <a:lnTo>
                    <a:pt x="388" y="298"/>
                  </a:lnTo>
                  <a:lnTo>
                    <a:pt x="379" y="293"/>
                  </a:lnTo>
                  <a:lnTo>
                    <a:pt x="369" y="289"/>
                  </a:lnTo>
                  <a:lnTo>
                    <a:pt x="358" y="286"/>
                  </a:lnTo>
                  <a:lnTo>
                    <a:pt x="347" y="285"/>
                  </a:lnTo>
                  <a:lnTo>
                    <a:pt x="339" y="286"/>
                  </a:lnTo>
                  <a:lnTo>
                    <a:pt x="331" y="287"/>
                  </a:lnTo>
                  <a:lnTo>
                    <a:pt x="325" y="289"/>
                  </a:lnTo>
                  <a:lnTo>
                    <a:pt x="318" y="292"/>
                  </a:lnTo>
                  <a:lnTo>
                    <a:pt x="311" y="294"/>
                  </a:lnTo>
                  <a:lnTo>
                    <a:pt x="304" y="299"/>
                  </a:lnTo>
                  <a:lnTo>
                    <a:pt x="299" y="303"/>
                  </a:lnTo>
                  <a:lnTo>
                    <a:pt x="294" y="308"/>
                  </a:lnTo>
                  <a:lnTo>
                    <a:pt x="288" y="313"/>
                  </a:lnTo>
                  <a:lnTo>
                    <a:pt x="284" y="319"/>
                  </a:lnTo>
                  <a:lnTo>
                    <a:pt x="281" y="325"/>
                  </a:lnTo>
                  <a:lnTo>
                    <a:pt x="277" y="332"/>
                  </a:lnTo>
                  <a:lnTo>
                    <a:pt x="275" y="338"/>
                  </a:lnTo>
                  <a:lnTo>
                    <a:pt x="273" y="346"/>
                  </a:lnTo>
                  <a:lnTo>
                    <a:pt x="271" y="353"/>
                  </a:lnTo>
                  <a:lnTo>
                    <a:pt x="271" y="361"/>
                  </a:lnTo>
                  <a:lnTo>
                    <a:pt x="273" y="372"/>
                  </a:lnTo>
                  <a:lnTo>
                    <a:pt x="275" y="383"/>
                  </a:lnTo>
                  <a:lnTo>
                    <a:pt x="278" y="393"/>
                  </a:lnTo>
                  <a:lnTo>
                    <a:pt x="284" y="403"/>
                  </a:lnTo>
                  <a:lnTo>
                    <a:pt x="134" y="553"/>
                  </a:lnTo>
                  <a:lnTo>
                    <a:pt x="124" y="547"/>
                  </a:lnTo>
                  <a:lnTo>
                    <a:pt x="113" y="545"/>
                  </a:lnTo>
                  <a:lnTo>
                    <a:pt x="102" y="543"/>
                  </a:lnTo>
                  <a:lnTo>
                    <a:pt x="91" y="542"/>
                  </a:lnTo>
                  <a:lnTo>
                    <a:pt x="82" y="542"/>
                  </a:lnTo>
                  <a:lnTo>
                    <a:pt x="73" y="544"/>
                  </a:lnTo>
                  <a:lnTo>
                    <a:pt x="64" y="546"/>
                  </a:lnTo>
                  <a:lnTo>
                    <a:pt x="56" y="548"/>
                  </a:lnTo>
                  <a:lnTo>
                    <a:pt x="48" y="553"/>
                  </a:lnTo>
                  <a:lnTo>
                    <a:pt x="40" y="557"/>
                  </a:lnTo>
                  <a:lnTo>
                    <a:pt x="33" y="562"/>
                  </a:lnTo>
                  <a:lnTo>
                    <a:pt x="26" y="568"/>
                  </a:lnTo>
                  <a:lnTo>
                    <a:pt x="21" y="574"/>
                  </a:lnTo>
                  <a:lnTo>
                    <a:pt x="16" y="581"/>
                  </a:lnTo>
                  <a:lnTo>
                    <a:pt x="12" y="589"/>
                  </a:lnTo>
                  <a:lnTo>
                    <a:pt x="7" y="597"/>
                  </a:lnTo>
                  <a:lnTo>
                    <a:pt x="5" y="605"/>
                  </a:lnTo>
                  <a:lnTo>
                    <a:pt x="3" y="614"/>
                  </a:lnTo>
                  <a:lnTo>
                    <a:pt x="0" y="623"/>
                  </a:lnTo>
                  <a:lnTo>
                    <a:pt x="0" y="632"/>
                  </a:lnTo>
                  <a:lnTo>
                    <a:pt x="0" y="641"/>
                  </a:lnTo>
                  <a:lnTo>
                    <a:pt x="3" y="650"/>
                  </a:lnTo>
                  <a:lnTo>
                    <a:pt x="5" y="659"/>
                  </a:lnTo>
                  <a:lnTo>
                    <a:pt x="7" y="667"/>
                  </a:lnTo>
                  <a:lnTo>
                    <a:pt x="12" y="675"/>
                  </a:lnTo>
                  <a:lnTo>
                    <a:pt x="16" y="683"/>
                  </a:lnTo>
                  <a:lnTo>
                    <a:pt x="21" y="690"/>
                  </a:lnTo>
                  <a:lnTo>
                    <a:pt x="26" y="696"/>
                  </a:lnTo>
                  <a:lnTo>
                    <a:pt x="33" y="702"/>
                  </a:lnTo>
                  <a:lnTo>
                    <a:pt x="40" y="706"/>
                  </a:lnTo>
                  <a:lnTo>
                    <a:pt x="48" y="711"/>
                  </a:lnTo>
                  <a:lnTo>
                    <a:pt x="56" y="716"/>
                  </a:lnTo>
                  <a:lnTo>
                    <a:pt x="64" y="718"/>
                  </a:lnTo>
                  <a:lnTo>
                    <a:pt x="73" y="720"/>
                  </a:lnTo>
                  <a:lnTo>
                    <a:pt x="82" y="722"/>
                  </a:lnTo>
                  <a:lnTo>
                    <a:pt x="91" y="722"/>
                  </a:lnTo>
                  <a:lnTo>
                    <a:pt x="100" y="722"/>
                  </a:lnTo>
                  <a:lnTo>
                    <a:pt x="109" y="720"/>
                  </a:lnTo>
                  <a:lnTo>
                    <a:pt x="118" y="718"/>
                  </a:lnTo>
                  <a:lnTo>
                    <a:pt x="126" y="716"/>
                  </a:lnTo>
                  <a:lnTo>
                    <a:pt x="134" y="711"/>
                  </a:lnTo>
                  <a:lnTo>
                    <a:pt x="142" y="706"/>
                  </a:lnTo>
                  <a:lnTo>
                    <a:pt x="148" y="702"/>
                  </a:lnTo>
                  <a:lnTo>
                    <a:pt x="155" y="696"/>
                  </a:lnTo>
                  <a:lnTo>
                    <a:pt x="161" y="690"/>
                  </a:lnTo>
                  <a:lnTo>
                    <a:pt x="165" y="683"/>
                  </a:lnTo>
                  <a:lnTo>
                    <a:pt x="170" y="675"/>
                  </a:lnTo>
                  <a:lnTo>
                    <a:pt x="174" y="667"/>
                  </a:lnTo>
                  <a:lnTo>
                    <a:pt x="177" y="659"/>
                  </a:lnTo>
                  <a:lnTo>
                    <a:pt x="179" y="650"/>
                  </a:lnTo>
                  <a:lnTo>
                    <a:pt x="181" y="641"/>
                  </a:lnTo>
                  <a:lnTo>
                    <a:pt x="181" y="632"/>
                  </a:lnTo>
                  <a:lnTo>
                    <a:pt x="181" y="623"/>
                  </a:lnTo>
                  <a:lnTo>
                    <a:pt x="180" y="615"/>
                  </a:lnTo>
                  <a:lnTo>
                    <a:pt x="178" y="607"/>
                  </a:lnTo>
                  <a:lnTo>
                    <a:pt x="174" y="599"/>
                  </a:lnTo>
                  <a:lnTo>
                    <a:pt x="171" y="591"/>
                  </a:lnTo>
                  <a:lnTo>
                    <a:pt x="168" y="585"/>
                  </a:lnTo>
                  <a:lnTo>
                    <a:pt x="163" y="578"/>
                  </a:lnTo>
                  <a:lnTo>
                    <a:pt x="157" y="571"/>
                  </a:lnTo>
                  <a:lnTo>
                    <a:pt x="305" y="424"/>
                  </a:lnTo>
                  <a:lnTo>
                    <a:pt x="316" y="430"/>
                  </a:lnTo>
                  <a:lnTo>
                    <a:pt x="328" y="433"/>
                  </a:lnTo>
                  <a:lnTo>
                    <a:pt x="314" y="457"/>
                  </a:lnTo>
                  <a:lnTo>
                    <a:pt x="303" y="483"/>
                  </a:lnTo>
                  <a:lnTo>
                    <a:pt x="294" y="510"/>
                  </a:lnTo>
                  <a:lnTo>
                    <a:pt x="286" y="538"/>
                  </a:lnTo>
                  <a:lnTo>
                    <a:pt x="279" y="568"/>
                  </a:lnTo>
                  <a:lnTo>
                    <a:pt x="275" y="598"/>
                  </a:lnTo>
                  <a:lnTo>
                    <a:pt x="273" y="630"/>
                  </a:lnTo>
                  <a:lnTo>
                    <a:pt x="271" y="662"/>
                  </a:lnTo>
                  <a:lnTo>
                    <a:pt x="271" y="753"/>
                  </a:lnTo>
                  <a:lnTo>
                    <a:pt x="226" y="753"/>
                  </a:lnTo>
                  <a:lnTo>
                    <a:pt x="223" y="753"/>
                  </a:lnTo>
                  <a:lnTo>
                    <a:pt x="221" y="754"/>
                  </a:lnTo>
                  <a:lnTo>
                    <a:pt x="218" y="755"/>
                  </a:lnTo>
                  <a:lnTo>
                    <a:pt x="216" y="757"/>
                  </a:lnTo>
                  <a:lnTo>
                    <a:pt x="214" y="760"/>
                  </a:lnTo>
                  <a:lnTo>
                    <a:pt x="213" y="762"/>
                  </a:lnTo>
                  <a:lnTo>
                    <a:pt x="212" y="764"/>
                  </a:lnTo>
                  <a:lnTo>
                    <a:pt x="212" y="767"/>
                  </a:lnTo>
                  <a:lnTo>
                    <a:pt x="212" y="888"/>
                  </a:lnTo>
                  <a:lnTo>
                    <a:pt x="212" y="891"/>
                  </a:lnTo>
                  <a:lnTo>
                    <a:pt x="213" y="894"/>
                  </a:lnTo>
                  <a:lnTo>
                    <a:pt x="214" y="896"/>
                  </a:lnTo>
                  <a:lnTo>
                    <a:pt x="216" y="898"/>
                  </a:lnTo>
                  <a:lnTo>
                    <a:pt x="218" y="901"/>
                  </a:lnTo>
                  <a:lnTo>
                    <a:pt x="221" y="902"/>
                  </a:lnTo>
                  <a:lnTo>
                    <a:pt x="223" y="903"/>
                  </a:lnTo>
                  <a:lnTo>
                    <a:pt x="226" y="903"/>
                  </a:lnTo>
                  <a:lnTo>
                    <a:pt x="347" y="903"/>
                  </a:lnTo>
                  <a:lnTo>
                    <a:pt x="349" y="903"/>
                  </a:lnTo>
                  <a:lnTo>
                    <a:pt x="353" y="902"/>
                  </a:lnTo>
                  <a:lnTo>
                    <a:pt x="355" y="901"/>
                  </a:lnTo>
                  <a:lnTo>
                    <a:pt x="357" y="898"/>
                  </a:lnTo>
                  <a:lnTo>
                    <a:pt x="360" y="896"/>
                  </a:lnTo>
                  <a:lnTo>
                    <a:pt x="361" y="894"/>
                  </a:lnTo>
                  <a:lnTo>
                    <a:pt x="362" y="891"/>
                  </a:lnTo>
                  <a:lnTo>
                    <a:pt x="362" y="888"/>
                  </a:lnTo>
                  <a:lnTo>
                    <a:pt x="362" y="767"/>
                  </a:lnTo>
                  <a:lnTo>
                    <a:pt x="362" y="764"/>
                  </a:lnTo>
                  <a:lnTo>
                    <a:pt x="361" y="762"/>
                  </a:lnTo>
                  <a:lnTo>
                    <a:pt x="360" y="760"/>
                  </a:lnTo>
                  <a:lnTo>
                    <a:pt x="357" y="757"/>
                  </a:lnTo>
                  <a:lnTo>
                    <a:pt x="355" y="755"/>
                  </a:lnTo>
                  <a:lnTo>
                    <a:pt x="353" y="754"/>
                  </a:lnTo>
                  <a:lnTo>
                    <a:pt x="349" y="753"/>
                  </a:lnTo>
                  <a:lnTo>
                    <a:pt x="347" y="753"/>
                  </a:lnTo>
                  <a:lnTo>
                    <a:pt x="302" y="753"/>
                  </a:lnTo>
                  <a:lnTo>
                    <a:pt x="302" y="662"/>
                  </a:lnTo>
                  <a:lnTo>
                    <a:pt x="303" y="629"/>
                  </a:lnTo>
                  <a:lnTo>
                    <a:pt x="305" y="597"/>
                  </a:lnTo>
                  <a:lnTo>
                    <a:pt x="310" y="566"/>
                  </a:lnTo>
                  <a:lnTo>
                    <a:pt x="317" y="537"/>
                  </a:lnTo>
                  <a:lnTo>
                    <a:pt x="326" y="509"/>
                  </a:lnTo>
                  <a:lnTo>
                    <a:pt x="336" y="482"/>
                  </a:lnTo>
                  <a:lnTo>
                    <a:pt x="343" y="469"/>
                  </a:lnTo>
                  <a:lnTo>
                    <a:pt x="348" y="457"/>
                  </a:lnTo>
                  <a:lnTo>
                    <a:pt x="355" y="446"/>
                  </a:lnTo>
                  <a:lnTo>
                    <a:pt x="363" y="434"/>
                  </a:lnTo>
                  <a:lnTo>
                    <a:pt x="373" y="431"/>
                  </a:lnTo>
                  <a:lnTo>
                    <a:pt x="383" y="426"/>
                  </a:lnTo>
                  <a:lnTo>
                    <a:pt x="393" y="420"/>
                  </a:lnTo>
                  <a:lnTo>
                    <a:pt x="401" y="413"/>
                  </a:lnTo>
                  <a:lnTo>
                    <a:pt x="408" y="404"/>
                  </a:lnTo>
                  <a:lnTo>
                    <a:pt x="414" y="395"/>
                  </a:lnTo>
                  <a:lnTo>
                    <a:pt x="418" y="383"/>
                  </a:lnTo>
                  <a:lnTo>
                    <a:pt x="421" y="372"/>
                  </a:lnTo>
                  <a:lnTo>
                    <a:pt x="433" y="364"/>
                  </a:lnTo>
                  <a:lnTo>
                    <a:pt x="445" y="356"/>
                  </a:lnTo>
                  <a:lnTo>
                    <a:pt x="458" y="348"/>
                  </a:lnTo>
                  <a:lnTo>
                    <a:pt x="471" y="342"/>
                  </a:lnTo>
                  <a:lnTo>
                    <a:pt x="485" y="335"/>
                  </a:lnTo>
                  <a:lnTo>
                    <a:pt x="498" y="329"/>
                  </a:lnTo>
                  <a:lnTo>
                    <a:pt x="513" y="324"/>
                  </a:lnTo>
                  <a:lnTo>
                    <a:pt x="529" y="319"/>
                  </a:lnTo>
                  <a:lnTo>
                    <a:pt x="544" y="315"/>
                  </a:lnTo>
                  <a:lnTo>
                    <a:pt x="559" y="311"/>
                  </a:lnTo>
                  <a:lnTo>
                    <a:pt x="576" y="308"/>
                  </a:lnTo>
                  <a:lnTo>
                    <a:pt x="593" y="306"/>
                  </a:lnTo>
                  <a:lnTo>
                    <a:pt x="610" y="303"/>
                  </a:lnTo>
                  <a:lnTo>
                    <a:pt x="627" y="302"/>
                  </a:lnTo>
                  <a:lnTo>
                    <a:pt x="645" y="301"/>
                  </a:lnTo>
                  <a:lnTo>
                    <a:pt x="663" y="301"/>
                  </a:lnTo>
                  <a:lnTo>
                    <a:pt x="754" y="301"/>
                  </a:lnTo>
                  <a:lnTo>
                    <a:pt x="754" y="346"/>
                  </a:lnTo>
                  <a:lnTo>
                    <a:pt x="754" y="348"/>
                  </a:lnTo>
                  <a:lnTo>
                    <a:pt x="755" y="352"/>
                  </a:lnTo>
                  <a:lnTo>
                    <a:pt x="756" y="354"/>
                  </a:lnTo>
                  <a:lnTo>
                    <a:pt x="758" y="356"/>
                  </a:lnTo>
                  <a:lnTo>
                    <a:pt x="761" y="359"/>
                  </a:lnTo>
                  <a:lnTo>
                    <a:pt x="763" y="360"/>
                  </a:lnTo>
                  <a:lnTo>
                    <a:pt x="765" y="361"/>
                  </a:lnTo>
                  <a:lnTo>
                    <a:pt x="768" y="361"/>
                  </a:lnTo>
                  <a:lnTo>
                    <a:pt x="889" y="361"/>
                  </a:lnTo>
                  <a:lnTo>
                    <a:pt x="892" y="361"/>
                  </a:lnTo>
                  <a:lnTo>
                    <a:pt x="895" y="360"/>
                  </a:lnTo>
                  <a:lnTo>
                    <a:pt x="897" y="359"/>
                  </a:lnTo>
                  <a:lnTo>
                    <a:pt x="899" y="356"/>
                  </a:lnTo>
                  <a:lnTo>
                    <a:pt x="902" y="354"/>
                  </a:lnTo>
                  <a:lnTo>
                    <a:pt x="903" y="352"/>
                  </a:lnTo>
                  <a:lnTo>
                    <a:pt x="904" y="348"/>
                  </a:lnTo>
                  <a:lnTo>
                    <a:pt x="904" y="346"/>
                  </a:lnTo>
                  <a:lnTo>
                    <a:pt x="904" y="225"/>
                  </a:lnTo>
                  <a:lnTo>
                    <a:pt x="904" y="222"/>
                  </a:lnTo>
                  <a:lnTo>
                    <a:pt x="903" y="220"/>
                  </a:lnTo>
                  <a:lnTo>
                    <a:pt x="902" y="217"/>
                  </a:lnTo>
                  <a:lnTo>
                    <a:pt x="899" y="215"/>
                  </a:lnTo>
                  <a:lnTo>
                    <a:pt x="897" y="213"/>
                  </a:lnTo>
                  <a:lnTo>
                    <a:pt x="895" y="212"/>
                  </a:lnTo>
                  <a:lnTo>
                    <a:pt x="892" y="211"/>
                  </a:lnTo>
                  <a:lnTo>
                    <a:pt x="889" y="2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8738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629" y="-39373"/>
            <a:ext cx="12421589" cy="6909128"/>
          </a:xfrm>
          <a:prstGeom prst="rect">
            <a:avLst/>
          </a:prstGeom>
        </p:spPr>
      </p:pic>
      <p:sp>
        <p:nvSpPr>
          <p:cNvPr id="3" name="объект 3" descr="Синий прямоугольник">
            <a:extLst>
              <a:ext uri="{FF2B5EF4-FFF2-40B4-BE49-F238E27FC236}">
                <a16:creationId xmlns:a16="http://schemas.microsoft.com/office/drawing/2014/main" xmlns="" id="{9206F938-D64B-410D-BE2D-847D78F81E42}"/>
              </a:ext>
            </a:extLst>
          </p:cNvPr>
          <p:cNvSpPr/>
          <p:nvPr/>
        </p:nvSpPr>
        <p:spPr>
          <a:xfrm>
            <a:off x="-142924" y="-27618"/>
            <a:ext cx="12421586" cy="6897373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26C5B371-F992-4547-B936-23F16F4488DA}"/>
              </a:ext>
            </a:extLst>
          </p:cNvPr>
          <p:cNvSpPr txBox="1">
            <a:spLocks/>
          </p:cNvSpPr>
          <p:nvPr/>
        </p:nvSpPr>
        <p:spPr>
          <a:xfrm>
            <a:off x="164812" y="323553"/>
            <a:ext cx="7026395" cy="1302111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ОБРАЗОВАНИЕ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6" name="объект 13" descr="Бежевый прямоугольник">
            <a:extLst>
              <a:ext uri="{FF2B5EF4-FFF2-40B4-BE49-F238E27FC236}">
                <a16:creationId xmlns:a16="http://schemas.microsoft.com/office/drawing/2014/main" xmlns="" id="{DFB86A96-0959-48CB-911E-06E243290C23}"/>
              </a:ext>
            </a:extLst>
          </p:cNvPr>
          <p:cNvSpPr/>
          <p:nvPr/>
        </p:nvSpPr>
        <p:spPr>
          <a:xfrm flipV="1">
            <a:off x="290269" y="760291"/>
            <a:ext cx="3082323" cy="45719"/>
          </a:xfrm>
          <a:custGeom>
            <a:avLst/>
            <a:gdLst/>
            <a:ahLst/>
            <a:cxnLst/>
            <a:rect l="l" t="t" r="r" b="b"/>
            <a:pathLst>
              <a:path w="2694304">
                <a:moveTo>
                  <a:pt x="0" y="0"/>
                </a:moveTo>
                <a:lnTo>
                  <a:pt x="2694127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3231817" y="817764"/>
            <a:ext cx="5696695" cy="3724198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4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 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9" name="Прямоугольник 8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5521403" y="17075"/>
            <a:ext cx="5703262" cy="7189696"/>
          </a:xfrm>
          <a:prstGeom prst="rect">
            <a:avLst/>
          </a:prstGeom>
          <a:gradFill flip="none" rotWithShape="1">
            <a:gsLst>
              <a:gs pos="100000">
                <a:srgbClr val="98A3AD">
                  <a:alpha val="0"/>
                </a:srgbClr>
              </a:gs>
              <a:gs pos="0">
                <a:srgbClr val="98A3A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23" name="Рисунок 22" descr="Преподаватель">
            <a:extLst>
              <a:ext uri="{FF2B5EF4-FFF2-40B4-BE49-F238E27FC236}">
                <a16:creationId xmlns:a16="http://schemas.microsoft.com/office/drawing/2014/main" xmlns="" id="{29F61CCC-B375-46FD-AC69-F11C1EB575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4244754" y="705037"/>
            <a:ext cx="728132" cy="728132"/>
          </a:xfrm>
          <a:prstGeom prst="rect">
            <a:avLst/>
          </a:prstGeom>
        </p:spPr>
      </p:pic>
      <p:pic>
        <p:nvPicPr>
          <p:cNvPr id="24" name="Графический объект 20" descr="Значок&#10;Газета">
            <a:extLst>
              <a:ext uri="{FF2B5EF4-FFF2-40B4-BE49-F238E27FC236}">
                <a16:creationId xmlns:a16="http://schemas.microsoft.com/office/drawing/2014/main" xmlns="" id="{08C706D0-602E-4E70-8D49-B7A3F84636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345069" y="3956528"/>
            <a:ext cx="711139" cy="711139"/>
          </a:xfrm>
          <a:prstGeom prst="rect">
            <a:avLst/>
          </a:prstGeom>
        </p:spPr>
      </p:pic>
      <p:pic>
        <p:nvPicPr>
          <p:cNvPr id="25" name="Рисунок 24" descr="Повтор">
            <a:extLst>
              <a:ext uri="{FF2B5EF4-FFF2-40B4-BE49-F238E27FC236}">
                <a16:creationId xmlns:a16="http://schemas.microsoft.com/office/drawing/2014/main" xmlns="" id="{A959DDB7-1BF9-4963-9901-AE8A8DFB83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4351083" y="2833028"/>
            <a:ext cx="621792" cy="621792"/>
          </a:xfrm>
          <a:prstGeom prst="rect">
            <a:avLst/>
          </a:prstGeom>
        </p:spPr>
      </p:pic>
      <p:pic>
        <p:nvPicPr>
          <p:cNvPr id="27" name="Рисунок 26" descr="Группа">
            <a:extLst>
              <a:ext uri="{FF2B5EF4-FFF2-40B4-BE49-F238E27FC236}">
                <a16:creationId xmlns:a16="http://schemas.microsoft.com/office/drawing/2014/main" xmlns="" id="{E25DFC4C-7C37-49B1-B6A5-9145D825125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4360608" y="1709705"/>
            <a:ext cx="621792" cy="621792"/>
          </a:xfrm>
          <a:prstGeom prst="rect">
            <a:avLst/>
          </a:prstGeom>
        </p:spPr>
      </p:pic>
      <p:sp>
        <p:nvSpPr>
          <p:cNvPr id="26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64812" y="1868983"/>
            <a:ext cx="3995333" cy="1002597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20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64812" y="5336704"/>
            <a:ext cx="3816409" cy="1126850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34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-62946" y="5393010"/>
            <a:ext cx="4650194" cy="591384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17195" indent="0" algn="ctr">
              <a:lnSpc>
                <a:spcPct val="107100"/>
              </a:lnSpc>
              <a:spcBef>
                <a:spcPts val="0"/>
              </a:spcBef>
              <a:buNone/>
            </a:pPr>
            <a:r>
              <a:rPr lang="ru-RU" sz="1800" i="1" spc="-15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получили аттестат </a:t>
            </a:r>
            <a:endParaRPr lang="ru-RU" sz="1800" i="1" spc="-15" dirty="0" smtClean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marR="417195" indent="0" algn="ctr">
              <a:lnSpc>
                <a:spcPct val="107100"/>
              </a:lnSpc>
              <a:spcBef>
                <a:spcPts val="0"/>
              </a:spcBef>
              <a:buNone/>
            </a:pPr>
            <a:r>
              <a:rPr lang="ru-RU" sz="1800" i="1" spc="-15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о </a:t>
            </a:r>
            <a:r>
              <a:rPr lang="ru-RU" sz="1800" i="1" spc="-15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среднем общем образовании </a:t>
            </a:r>
            <a:endParaRPr lang="ru-RU" sz="1800" i="1" spc="-15" dirty="0" smtClean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marR="417195" indent="0" algn="ctr">
              <a:lnSpc>
                <a:spcPct val="107100"/>
              </a:lnSpc>
              <a:spcBef>
                <a:spcPts val="0"/>
              </a:spcBef>
              <a:buNone/>
            </a:pPr>
            <a:r>
              <a:rPr lang="ru-RU" sz="1800" i="1" spc="-15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с отличием.</a:t>
            </a:r>
            <a:endParaRPr lang="ru-RU" sz="1800" i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</p:txBody>
      </p:sp>
      <p:sp>
        <p:nvSpPr>
          <p:cNvPr id="21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64812" y="3725123"/>
            <a:ext cx="4021739" cy="945953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30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-88746" y="1940861"/>
            <a:ext cx="4854634" cy="988705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17195" indent="0" algn="ctr">
              <a:lnSpc>
                <a:spcPct val="1071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1800" i="1" spc="-15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выпускников 11-х классов получили аттестат о среднем общем образовании.</a:t>
            </a:r>
          </a:p>
        </p:txBody>
      </p:sp>
      <p:sp>
        <p:nvSpPr>
          <p:cNvPr id="32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-76448" y="3698464"/>
            <a:ext cx="4854634" cy="988705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17195" indent="0" algn="ctr">
              <a:lnSpc>
                <a:spcPct val="1071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1800" i="1" spc="-15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награждены  Почетным знаком Губернатора Ярославской области «За особые успехи в учении</a:t>
            </a:r>
            <a:r>
              <a:rPr lang="ru-RU" sz="1800" i="1" spc="-15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».</a:t>
            </a:r>
            <a:endParaRPr lang="ru-RU" sz="1800" i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994583" y="797444"/>
            <a:ext cx="1853258" cy="330316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966351" y="1618416"/>
            <a:ext cx="2651959" cy="297254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6772799" y="2611120"/>
            <a:ext cx="4941681" cy="321816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121186" y="1137582"/>
            <a:ext cx="2350384" cy="689747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032868" y="2929566"/>
            <a:ext cx="1677584" cy="27913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056959" y="3946832"/>
            <a:ext cx="2867841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5032869" y="4978701"/>
            <a:ext cx="1012332" cy="287444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4994582" y="817764"/>
            <a:ext cx="7105440" cy="6102415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Емишевская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школа - лауреат 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регионального этапа Всероссийского конкурса «Лучшая инклюзивная школа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».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етский 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сад №4 «Буратино» 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лауреат 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номинации «Лучший инклюзивный детский сад» регионального этапа Всероссийского конкурса «Лучшая инклюзивная школа». </a:t>
            </a:r>
            <a:endParaRPr 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4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Команда педагогов </a:t>
            </a:r>
            <a:r>
              <a:rPr lang="ru-RU" sz="14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Центра </a:t>
            </a:r>
            <a:r>
              <a:rPr lang="ru-RU" sz="14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психолого-педагогической, медико-социальной помощи «Стимул» - лауреат в номинации «Лучшая муниципальная команда педагогов инклюзивного образования» регионального этапа Всероссийского конкурса «Лучшая инклюзивная школа</a:t>
            </a:r>
            <a:r>
              <a:rPr lang="ru-RU" sz="14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».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spc="-15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4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Детский сад </a:t>
            </a:r>
            <a:r>
              <a:rPr lang="ru-RU" sz="14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№11 «Колокольчик» - призёр регионального конкурса «Лучшая организация инклюзивного образования: индивидуальный образовательный маршрут обучающегося с ограниченными возможностями здоровья». </a:t>
            </a:r>
            <a:endParaRPr lang="ru-RU" sz="1400" b="1" spc="-15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spc="-15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4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Лицей № </a:t>
            </a:r>
            <a:r>
              <a:rPr lang="ru-RU" sz="14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1 </a:t>
            </a:r>
            <a:r>
              <a:rPr lang="ru-RU" sz="14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- получатель </a:t>
            </a:r>
            <a:r>
              <a:rPr lang="ru-RU" sz="14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федерального гранта на реализацию инновационного проекта по конкурсу «Развитие современной образовательной среды, интегрирующей возможности общего и дополнительного образования» «Школа ТЕХНО+». На </a:t>
            </a:r>
            <a:r>
              <a:rPr lang="ru-RU" sz="14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грант  1 308 300 </a:t>
            </a:r>
            <a:r>
              <a:rPr lang="ru-RU" sz="1400" b="1" spc="-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₽</a:t>
            </a:r>
            <a:r>
              <a:rPr lang="ru-RU" sz="14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 приобретено </a:t>
            </a:r>
            <a:r>
              <a:rPr lang="ru-RU" sz="14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и установлено  оборудование  для формирования образовательной среды «Школа ТЕХНО</a:t>
            </a:r>
            <a:r>
              <a:rPr lang="ru-RU" sz="14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+».</a:t>
            </a:r>
            <a:endParaRPr lang="ru-RU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4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 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35129" y="3033621"/>
            <a:ext cx="4133549" cy="689748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88282" y="4757271"/>
            <a:ext cx="4488972" cy="587215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бъект 20">
            <a:extLst>
              <a:ext uri="{FF2B5EF4-FFF2-40B4-BE49-F238E27FC236}">
                <a16:creationId xmlns:a16="http://schemas.microsoft.com/office/drawing/2014/main" xmlns="" id="{2306528A-EF2E-492E-846A-8645AF605E9C}"/>
              </a:ext>
            </a:extLst>
          </p:cNvPr>
          <p:cNvSpPr txBox="1"/>
          <p:nvPr/>
        </p:nvSpPr>
        <p:spPr bwMode="white">
          <a:xfrm>
            <a:off x="-12128" y="1058921"/>
            <a:ext cx="4642594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100 %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31" name="объект 20">
            <a:extLst>
              <a:ext uri="{FF2B5EF4-FFF2-40B4-BE49-F238E27FC236}">
                <a16:creationId xmlns:a16="http://schemas.microsoft.com/office/drawing/2014/main" xmlns="" id="{2306528A-EF2E-492E-846A-8645AF605E9C}"/>
              </a:ext>
            </a:extLst>
          </p:cNvPr>
          <p:cNvSpPr txBox="1"/>
          <p:nvPr/>
        </p:nvSpPr>
        <p:spPr bwMode="white">
          <a:xfrm>
            <a:off x="-144795" y="2984327"/>
            <a:ext cx="4642594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4 выпускника</a:t>
            </a: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33" name="объект 20">
            <a:extLst>
              <a:ext uri="{FF2B5EF4-FFF2-40B4-BE49-F238E27FC236}">
                <a16:creationId xmlns:a16="http://schemas.microsoft.com/office/drawing/2014/main" xmlns="" id="{2306528A-EF2E-492E-846A-8645AF605E9C}"/>
              </a:ext>
            </a:extLst>
          </p:cNvPr>
          <p:cNvSpPr txBox="1"/>
          <p:nvPr/>
        </p:nvSpPr>
        <p:spPr bwMode="white">
          <a:xfrm>
            <a:off x="-22926" y="4655577"/>
            <a:ext cx="4642594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11 выпускников</a:t>
            </a: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  <a:cs typeface="Arial"/>
            </a:endParaRPr>
          </a:p>
        </p:txBody>
      </p:sp>
      <p:pic>
        <p:nvPicPr>
          <p:cNvPr id="22" name="Рисунок 21" descr="Сеть">
            <a:extLst>
              <a:ext uri="{FF2B5EF4-FFF2-40B4-BE49-F238E27FC236}">
                <a16:creationId xmlns:a16="http://schemas.microsoft.com/office/drawing/2014/main" xmlns="" id="{7AF56B60-D53D-40A4-82F9-B1DEB9644A3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>
            <a:off x="4292001" y="5056778"/>
            <a:ext cx="836327" cy="83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47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1876"/>
            <a:ext cx="12184083" cy="6863937"/>
          </a:xfrm>
          <a:prstGeom prst="rect">
            <a:avLst/>
          </a:prstGeom>
        </p:spPr>
      </p:pic>
      <p:sp>
        <p:nvSpPr>
          <p:cNvPr id="3" name="объект 3" descr="Синий прямоугольник">
            <a:extLst>
              <a:ext uri="{FF2B5EF4-FFF2-40B4-BE49-F238E27FC236}">
                <a16:creationId xmlns:a16="http://schemas.microsoft.com/office/drawing/2014/main" xmlns="" id="{9206F938-D64B-410D-BE2D-847D78F81E42}"/>
              </a:ext>
            </a:extLst>
          </p:cNvPr>
          <p:cNvSpPr/>
          <p:nvPr/>
        </p:nvSpPr>
        <p:spPr>
          <a:xfrm>
            <a:off x="-7917" y="-11876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26C5B371-F992-4547-B936-23F16F4488DA}"/>
              </a:ext>
            </a:extLst>
          </p:cNvPr>
          <p:cNvSpPr txBox="1">
            <a:spLocks/>
          </p:cNvSpPr>
          <p:nvPr/>
        </p:nvSpPr>
        <p:spPr>
          <a:xfrm>
            <a:off x="164812" y="323553"/>
            <a:ext cx="7026395" cy="1302111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ТУРИЗМ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6" name="объект 13" descr="Бежевый прямоугольник">
            <a:extLst>
              <a:ext uri="{FF2B5EF4-FFF2-40B4-BE49-F238E27FC236}">
                <a16:creationId xmlns:a16="http://schemas.microsoft.com/office/drawing/2014/main" xmlns="" id="{DFB86A96-0959-48CB-911E-06E243290C23}"/>
              </a:ext>
            </a:extLst>
          </p:cNvPr>
          <p:cNvSpPr/>
          <p:nvPr/>
        </p:nvSpPr>
        <p:spPr>
          <a:xfrm flipV="1">
            <a:off x="290269" y="593765"/>
            <a:ext cx="1811664" cy="213755"/>
          </a:xfrm>
          <a:custGeom>
            <a:avLst/>
            <a:gdLst/>
            <a:ahLst/>
            <a:cxnLst/>
            <a:rect l="l" t="t" r="r" b="b"/>
            <a:pathLst>
              <a:path w="2694304">
                <a:moveTo>
                  <a:pt x="0" y="0"/>
                </a:moveTo>
                <a:lnTo>
                  <a:pt x="2694127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08932604"/>
              </p:ext>
            </p:extLst>
          </p:nvPr>
        </p:nvGraphicFramePr>
        <p:xfrm>
          <a:off x="3804145" y="-324842"/>
          <a:ext cx="2974085" cy="2147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4914541" y="577585"/>
            <a:ext cx="947808" cy="68102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169 583 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человек</a:t>
            </a:r>
            <a:endParaRPr lang="ru-RU" sz="1400" b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17" name="Прямоугольник 16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8430149" y="-1044316"/>
            <a:ext cx="686963" cy="6397429"/>
          </a:xfrm>
          <a:prstGeom prst="rect">
            <a:avLst/>
          </a:prstGeom>
          <a:gradFill flip="none" rotWithShape="1">
            <a:gsLst>
              <a:gs pos="100000">
                <a:srgbClr val="98A3AD">
                  <a:alpha val="0"/>
                </a:srgbClr>
              </a:gs>
              <a:gs pos="0">
                <a:srgbClr val="98A3A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8" name="Прямоугольник 17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3663814" y="3192293"/>
            <a:ext cx="629511" cy="6380237"/>
          </a:xfrm>
          <a:prstGeom prst="rect">
            <a:avLst/>
          </a:prstGeom>
          <a:gradFill flip="none" rotWithShape="1">
            <a:gsLst>
              <a:gs pos="100000">
                <a:srgbClr val="98A3AD">
                  <a:alpha val="0"/>
                </a:srgbClr>
              </a:gs>
              <a:gs pos="0">
                <a:srgbClr val="98A3A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0" name="Прямоугольник 19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8519752" y="-128846"/>
            <a:ext cx="686963" cy="6218222"/>
          </a:xfrm>
          <a:prstGeom prst="rect">
            <a:avLst/>
          </a:prstGeom>
          <a:gradFill flip="none" rotWithShape="1">
            <a:gsLst>
              <a:gs pos="100000">
                <a:srgbClr val="98A3AD">
                  <a:alpha val="0"/>
                </a:srgbClr>
              </a:gs>
              <a:gs pos="0">
                <a:srgbClr val="98A3A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437" y="4195417"/>
            <a:ext cx="9834439" cy="1800797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4268816" y="1125990"/>
            <a:ext cx="629511" cy="5269888"/>
          </a:xfrm>
          <a:prstGeom prst="rect">
            <a:avLst/>
          </a:prstGeom>
          <a:gradFill flip="none" rotWithShape="1">
            <a:gsLst>
              <a:gs pos="100000">
                <a:srgbClr val="98A3AD">
                  <a:alpha val="0"/>
                </a:srgbClr>
              </a:gs>
              <a:gs pos="0">
                <a:srgbClr val="98A3A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295" y="918099"/>
            <a:ext cx="3811978" cy="2391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694" y="3496316"/>
            <a:ext cx="4637651" cy="30923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7" name="объект 20">
            <a:extLst>
              <a:ext uri="{FF2B5EF4-FFF2-40B4-BE49-F238E27FC236}">
                <a16:creationId xmlns:a16="http://schemas.microsoft.com/office/drawing/2014/main" xmlns="" id="{2306528A-EF2E-492E-846A-8645AF605E9C}"/>
              </a:ext>
            </a:extLst>
          </p:cNvPr>
          <p:cNvSpPr txBox="1"/>
          <p:nvPr/>
        </p:nvSpPr>
        <p:spPr bwMode="white">
          <a:xfrm>
            <a:off x="6664117" y="459105"/>
            <a:ext cx="1857449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67 %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  <a:cs typeface="Arial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biLevel thresh="25000"/>
          </a:blip>
          <a:stretch>
            <a:fillRect/>
          </a:stretch>
        </p:blipFill>
        <p:spPr>
          <a:xfrm>
            <a:off x="101804" y="4427269"/>
            <a:ext cx="1352974" cy="1410547"/>
          </a:xfrm>
          <a:prstGeom prst="rect">
            <a:avLst/>
          </a:prstGeom>
        </p:spPr>
      </p:pic>
      <p:pic>
        <p:nvPicPr>
          <p:cNvPr id="28" name="Рисунок 27" descr="Значок галочки">
            <a:extLst>
              <a:ext uri="{FF2B5EF4-FFF2-40B4-BE49-F238E27FC236}">
                <a16:creationId xmlns:a16="http://schemas.microsoft.com/office/drawing/2014/main" xmlns="" id="{1A9D8BC9-CF04-4A6C-89E6-E6A18D7419F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4885525" y="1641206"/>
            <a:ext cx="1005840" cy="1005840"/>
          </a:xfrm>
          <a:prstGeom prst="rect">
            <a:avLst/>
          </a:prstGeom>
        </p:spPr>
      </p:pic>
      <p:pic>
        <p:nvPicPr>
          <p:cNvPr id="29" name="Рисунок 28" descr="Значок галочки">
            <a:extLst>
              <a:ext uri="{FF2B5EF4-FFF2-40B4-BE49-F238E27FC236}">
                <a16:creationId xmlns:a16="http://schemas.microsoft.com/office/drawing/2014/main" xmlns="" id="{1A9D8BC9-CF04-4A6C-89E6-E6A18D7419F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4894221" y="2464420"/>
            <a:ext cx="1005840" cy="1005840"/>
          </a:xfrm>
          <a:prstGeom prst="rect">
            <a:avLst/>
          </a:prstGeom>
        </p:spPr>
      </p:pic>
      <p:pic>
        <p:nvPicPr>
          <p:cNvPr id="30" name="Рисунок 29" descr="Значок галочки">
            <a:extLst>
              <a:ext uri="{FF2B5EF4-FFF2-40B4-BE49-F238E27FC236}">
                <a16:creationId xmlns:a16="http://schemas.microsoft.com/office/drawing/2014/main" xmlns="" id="{1A9D8BC9-CF04-4A6C-89E6-E6A18D7419F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356864" y="3297677"/>
            <a:ext cx="1005840" cy="1005840"/>
          </a:xfrm>
          <a:prstGeom prst="rect">
            <a:avLst/>
          </a:prstGeom>
        </p:spPr>
      </p:pic>
      <p:pic>
        <p:nvPicPr>
          <p:cNvPr id="31" name="Рисунок 30" descr="Значок галочки">
            <a:extLst>
              <a:ext uri="{FF2B5EF4-FFF2-40B4-BE49-F238E27FC236}">
                <a16:creationId xmlns:a16="http://schemas.microsoft.com/office/drawing/2014/main" xmlns="" id="{1A9D8BC9-CF04-4A6C-89E6-E6A18D7419F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-100175" y="5870333"/>
            <a:ext cx="1005840" cy="1005840"/>
          </a:xfrm>
          <a:prstGeom prst="rect">
            <a:avLst/>
          </a:prstGeom>
        </p:spPr>
      </p:pic>
      <p:sp>
        <p:nvSpPr>
          <p:cNvPr id="32" name="Стрелка вниз 31"/>
          <p:cNvSpPr/>
          <p:nvPr/>
        </p:nvSpPr>
        <p:spPr>
          <a:xfrm rot="10800000">
            <a:off x="6224759" y="138300"/>
            <a:ext cx="503198" cy="1466935"/>
          </a:xfrm>
          <a:prstGeom prst="down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891365" y="1878636"/>
            <a:ext cx="4349915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5856656" y="1822491"/>
            <a:ext cx="6508857" cy="68102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Открытие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хостела «Волжские просторы». 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период реализации проекта создано 8 рабочих мест. </a:t>
            </a:r>
            <a:endParaRPr lang="ru-RU" b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159324" y="2696115"/>
            <a:ext cx="4656756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900061" y="3003045"/>
            <a:ext cx="3347782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5856656" y="2657308"/>
            <a:ext cx="6203720" cy="68102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Открылись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музей колокололитейного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искусства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медиа-музей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духовной истории города Романова-Борисоглебска.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303068" y="3811984"/>
            <a:ext cx="3014932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1263729" y="3457012"/>
            <a:ext cx="6305734" cy="566244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Разработка и открытие новых туристических маршрутов. 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6 водных и 1 велосипедный.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420273" y="4234045"/>
            <a:ext cx="1190847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1508870" y="4898049"/>
            <a:ext cx="905665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1437629" y="4182512"/>
            <a:ext cx="5897066" cy="1713692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Гран-при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Национальной туристской премии «Маршрут года»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место Всероссийской премии событийного туризма «</a:t>
            </a:r>
            <a:r>
              <a:rPr lang="ru-RU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Russian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Event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Awards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» 2019 с проектом «Фестиваль русских колокольных звонов «Перед Спасом».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3326935" y="6133016"/>
            <a:ext cx="2728425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770911" y="6078832"/>
            <a:ext cx="6505694" cy="68102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Введен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эксплуатацию муниципальный теплоход «Борис Кустодиев». П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ереправа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работала до 27.01.2020 г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5857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/>
          <a:stretch/>
        </p:blipFill>
        <p:spPr>
          <a:xfrm>
            <a:off x="0" y="-112176"/>
            <a:ext cx="12192000" cy="7254658"/>
          </a:xfrm>
          <a:prstGeom prst="rect">
            <a:avLst/>
          </a:prstGeom>
        </p:spPr>
      </p:pic>
      <p:sp>
        <p:nvSpPr>
          <p:cNvPr id="4" name="объект 3" descr="Синий прямоугольник">
            <a:extLst>
              <a:ext uri="{FF2B5EF4-FFF2-40B4-BE49-F238E27FC236}">
                <a16:creationId xmlns:a16="http://schemas.microsoft.com/office/drawing/2014/main" xmlns="" id="{9206F938-D64B-410D-BE2D-847D78F81E42}"/>
              </a:ext>
            </a:extLst>
          </p:cNvPr>
          <p:cNvSpPr/>
          <p:nvPr/>
        </p:nvSpPr>
        <p:spPr>
          <a:xfrm>
            <a:off x="0" y="-112177"/>
            <a:ext cx="12214807" cy="7254658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26C5B371-F992-4547-B936-23F16F4488DA}"/>
              </a:ext>
            </a:extLst>
          </p:cNvPr>
          <p:cNvSpPr txBox="1">
            <a:spLocks/>
          </p:cNvSpPr>
          <p:nvPr/>
        </p:nvSpPr>
        <p:spPr>
          <a:xfrm>
            <a:off x="164812" y="323553"/>
            <a:ext cx="7026395" cy="1302111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КУЛЬТУРА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6" name="объект 13" descr="Бежевый прямоугольник">
            <a:extLst>
              <a:ext uri="{FF2B5EF4-FFF2-40B4-BE49-F238E27FC236}">
                <a16:creationId xmlns:a16="http://schemas.microsoft.com/office/drawing/2014/main" xmlns="" id="{DFB86A96-0959-48CB-911E-06E243290C23}"/>
              </a:ext>
            </a:extLst>
          </p:cNvPr>
          <p:cNvSpPr/>
          <p:nvPr/>
        </p:nvSpPr>
        <p:spPr>
          <a:xfrm flipV="1">
            <a:off x="282132" y="572889"/>
            <a:ext cx="2215425" cy="225633"/>
          </a:xfrm>
          <a:custGeom>
            <a:avLst/>
            <a:gdLst/>
            <a:ahLst/>
            <a:cxnLst/>
            <a:rect l="l" t="t" r="r" b="b"/>
            <a:pathLst>
              <a:path w="2694304">
                <a:moveTo>
                  <a:pt x="0" y="0"/>
                </a:moveTo>
                <a:lnTo>
                  <a:pt x="2694127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62" y="931315"/>
            <a:ext cx="4218886" cy="30356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563" y="3910765"/>
            <a:ext cx="4586198" cy="29472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824" y="78718"/>
            <a:ext cx="4603937" cy="29303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730540427"/>
              </p:ext>
            </p:extLst>
          </p:nvPr>
        </p:nvGraphicFramePr>
        <p:xfrm>
          <a:off x="4240894" y="-341294"/>
          <a:ext cx="3387062" cy="2509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2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5318657" y="596933"/>
            <a:ext cx="1445619" cy="1030015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149</a:t>
            </a: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1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мероприятий</a:t>
            </a:r>
            <a:endParaRPr lang="ru-RU" sz="400" b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5271787" y="2003514"/>
            <a:ext cx="1694040" cy="534732"/>
          </a:xfrm>
          <a:prstGeom prst="rect">
            <a:avLst/>
          </a:prstGeom>
        </p:spPr>
        <p:txBody>
          <a:bodyPr numCol="2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5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361 780</a:t>
            </a:r>
            <a:endParaRPr lang="ru-RU" sz="1400" b="1" i="1" spc="-15" dirty="0">
              <a:solidFill>
                <a:schemeClr val="bg2">
                  <a:lumMod val="20000"/>
                  <a:lumOff val="80000"/>
                </a:schemeClr>
              </a:solidFill>
              <a:cs typeface="Arial"/>
            </a:endParaRPr>
          </a:p>
        </p:txBody>
      </p:sp>
      <p:pic>
        <p:nvPicPr>
          <p:cNvPr id="14" name="Рисунок 13" descr="Группа">
            <a:extLst>
              <a:ext uri="{FF2B5EF4-FFF2-40B4-BE49-F238E27FC236}">
                <a16:creationId xmlns:a16="http://schemas.microsoft.com/office/drawing/2014/main" xmlns="" id="{E25DFC4C-7C37-49B1-B6A5-9145D825125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4579392" y="1836794"/>
            <a:ext cx="712687" cy="712687"/>
          </a:xfrm>
          <a:prstGeom prst="rect">
            <a:avLst/>
          </a:prstGeom>
        </p:spPr>
      </p:pic>
      <p:sp>
        <p:nvSpPr>
          <p:cNvPr id="23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075350" y="3997965"/>
            <a:ext cx="5890477" cy="1002597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24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075350" y="5142907"/>
            <a:ext cx="5871113" cy="1327145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28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399990" y="3219303"/>
            <a:ext cx="3428508" cy="627548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26" name="Скругленный прямоугольник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7219898" y="6375266"/>
            <a:ext cx="4483773" cy="430636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21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7219898" y="6375267"/>
            <a:ext cx="5655193" cy="482733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Театрализованный «День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города»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endParaRPr lang="ru-RU" sz="20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27" name="Стрелка вниз 26"/>
          <p:cNvSpPr/>
          <p:nvPr/>
        </p:nvSpPr>
        <p:spPr>
          <a:xfrm rot="10800000">
            <a:off x="4592783" y="283342"/>
            <a:ext cx="503198" cy="1466935"/>
          </a:xfrm>
          <a:prstGeom prst="down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8243630" y="3152609"/>
            <a:ext cx="3628772" cy="715508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учших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событий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выходного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дня в России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ru-RU" sz="18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5">
            <a:biLevel thresh="25000"/>
          </a:blip>
          <a:stretch>
            <a:fillRect/>
          </a:stretch>
        </p:blipFill>
        <p:spPr>
          <a:xfrm>
            <a:off x="145584" y="4072880"/>
            <a:ext cx="932125" cy="97179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5">
            <a:biLevel thresh="25000"/>
          </a:blip>
          <a:stretch>
            <a:fillRect/>
          </a:stretch>
        </p:blipFill>
        <p:spPr>
          <a:xfrm>
            <a:off x="145584" y="5360101"/>
            <a:ext cx="929766" cy="969330"/>
          </a:xfrm>
          <a:prstGeom prst="rect">
            <a:avLst/>
          </a:prstGeom>
        </p:spPr>
      </p:pic>
      <p:sp>
        <p:nvSpPr>
          <p:cNvPr id="20" name="объект 20">
            <a:extLst>
              <a:ext uri="{FF2B5EF4-FFF2-40B4-BE49-F238E27FC236}">
                <a16:creationId xmlns:a16="http://schemas.microsoft.com/office/drawing/2014/main" xmlns="" id="{2306528A-EF2E-492E-846A-8645AF605E9C}"/>
              </a:ext>
            </a:extLst>
          </p:cNvPr>
          <p:cNvSpPr txBox="1"/>
          <p:nvPr/>
        </p:nvSpPr>
        <p:spPr bwMode="white">
          <a:xfrm>
            <a:off x="6532328" y="3179651"/>
            <a:ext cx="2043996" cy="15337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Топ-5</a:t>
            </a:r>
          </a:p>
          <a:p>
            <a:pPr marL="12700" algn="ctr">
              <a:spcBef>
                <a:spcPts val="100"/>
              </a:spcBef>
            </a:pP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74980" y="4468674"/>
            <a:ext cx="1170343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1034928" y="4079500"/>
            <a:ext cx="5910395" cy="772419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Коллектив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народного творчества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Левый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берег» </a:t>
            </a:r>
            <a:r>
              <a:rPr lang="ru-RU" sz="18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выиграл </a:t>
            </a:r>
            <a:r>
              <a:rPr lang="ru-RU" sz="18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грант в размере 400 </a:t>
            </a:r>
            <a:r>
              <a:rPr lang="ru-RU" sz="18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000 </a:t>
            </a:r>
            <a:r>
              <a:rPr lang="ru-RU" sz="1800" b="1" spc="-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₽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 </a:t>
            </a:r>
            <a:endParaRPr lang="ru-RU" sz="20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884161" y="5944678"/>
            <a:ext cx="1445519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983468" y="5289801"/>
            <a:ext cx="6109395" cy="68102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«Централизованная библиотечная система»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финалист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конкурса «Культурная мозаика малых городов и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сел». Выделено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637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650,00 </a:t>
            </a:r>
            <a:r>
              <a:rPr lang="ru-RU" sz="1800" b="1" spc="-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₽</a:t>
            </a:r>
            <a:endParaRPr lang="ru-RU" sz="18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473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0485"/>
            <a:ext cx="12113831" cy="8025413"/>
          </a:xfrm>
          <a:prstGeom prst="rect">
            <a:avLst/>
          </a:prstGeom>
        </p:spPr>
      </p:pic>
      <p:sp>
        <p:nvSpPr>
          <p:cNvPr id="4" name="объект 3" descr="Синий прямоугольник">
            <a:extLst>
              <a:ext uri="{FF2B5EF4-FFF2-40B4-BE49-F238E27FC236}">
                <a16:creationId xmlns:a16="http://schemas.microsoft.com/office/drawing/2014/main" xmlns="" id="{9206F938-D64B-410D-BE2D-847D78F81E42}"/>
              </a:ext>
            </a:extLst>
          </p:cNvPr>
          <p:cNvSpPr/>
          <p:nvPr/>
        </p:nvSpPr>
        <p:spPr>
          <a:xfrm>
            <a:off x="9947" y="-9444"/>
            <a:ext cx="12192000" cy="7196597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26C5B371-F992-4547-B936-23F16F4488DA}"/>
              </a:ext>
            </a:extLst>
          </p:cNvPr>
          <p:cNvSpPr txBox="1">
            <a:spLocks/>
          </p:cNvSpPr>
          <p:nvPr/>
        </p:nvSpPr>
        <p:spPr>
          <a:xfrm>
            <a:off x="164812" y="323553"/>
            <a:ext cx="7026395" cy="1302111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МОЛОДЕЖНАЯ ПОЛИТИКА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6" name="объект 13" descr="Бежевый прямоугольник">
            <a:extLst>
              <a:ext uri="{FF2B5EF4-FFF2-40B4-BE49-F238E27FC236}">
                <a16:creationId xmlns:a16="http://schemas.microsoft.com/office/drawing/2014/main" xmlns="" id="{DFB86A96-0959-48CB-911E-06E243290C23}"/>
              </a:ext>
            </a:extLst>
          </p:cNvPr>
          <p:cNvSpPr/>
          <p:nvPr/>
        </p:nvSpPr>
        <p:spPr>
          <a:xfrm flipV="1">
            <a:off x="285008" y="593764"/>
            <a:ext cx="5450773" cy="213757"/>
          </a:xfrm>
          <a:custGeom>
            <a:avLst/>
            <a:gdLst/>
            <a:ahLst/>
            <a:cxnLst/>
            <a:rect l="l" t="t" r="r" b="b"/>
            <a:pathLst>
              <a:path w="2694304">
                <a:moveTo>
                  <a:pt x="0" y="0"/>
                </a:moveTo>
                <a:lnTo>
                  <a:pt x="2694127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47DF119B-7237-B042-BEEC-AAE88DC9EC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34" y="2201930"/>
            <a:ext cx="3250497" cy="22591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34" y="4603462"/>
            <a:ext cx="3250497" cy="2228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" name="Рисунок 40" descr="Значок галочки">
            <a:extLst>
              <a:ext uri="{FF2B5EF4-FFF2-40B4-BE49-F238E27FC236}">
                <a16:creationId xmlns:a16="http://schemas.microsoft.com/office/drawing/2014/main" xmlns="" id="{2BB6FD49-92B0-4DC9-AC1D-17947DECCC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3946757" y="2012918"/>
            <a:ext cx="754574" cy="754574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565" y="2535711"/>
            <a:ext cx="2897415" cy="19319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565" y="4629813"/>
            <a:ext cx="2897415" cy="19843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9" name="Рисунок 48" descr="Значок галочки">
            <a:extLst>
              <a:ext uri="{FF2B5EF4-FFF2-40B4-BE49-F238E27FC236}">
                <a16:creationId xmlns:a16="http://schemas.microsoft.com/office/drawing/2014/main" xmlns="" id="{2BB6FD49-92B0-4DC9-AC1D-17947DECCC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3502244" y="2867886"/>
            <a:ext cx="754574" cy="754574"/>
          </a:xfrm>
          <a:prstGeom prst="rect">
            <a:avLst/>
          </a:prstGeom>
        </p:spPr>
      </p:pic>
      <p:pic>
        <p:nvPicPr>
          <p:cNvPr id="50" name="Рисунок 49" descr="Значок галочки">
            <a:extLst>
              <a:ext uri="{FF2B5EF4-FFF2-40B4-BE49-F238E27FC236}">
                <a16:creationId xmlns:a16="http://schemas.microsoft.com/office/drawing/2014/main" xmlns="" id="{2BB6FD49-92B0-4DC9-AC1D-17947DECCC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3866347" y="3892222"/>
            <a:ext cx="754574" cy="754574"/>
          </a:xfrm>
          <a:prstGeom prst="rect">
            <a:avLst/>
          </a:prstGeom>
        </p:spPr>
      </p:pic>
      <p:grpSp>
        <p:nvGrpSpPr>
          <p:cNvPr id="52" name="Группа 51" descr="Это значок кубка."/>
          <p:cNvGrpSpPr/>
          <p:nvPr/>
        </p:nvGrpSpPr>
        <p:grpSpPr>
          <a:xfrm>
            <a:off x="3513762" y="5119622"/>
            <a:ext cx="528945" cy="540020"/>
            <a:chOff x="-1892703" y="1944681"/>
            <a:chExt cx="3284538" cy="381158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53" name="Полилиния 5"/>
            <p:cNvSpPr>
              <a:spLocks noEditPoints="1"/>
            </p:cNvSpPr>
            <p:nvPr/>
          </p:nvSpPr>
          <p:spPr bwMode="auto">
            <a:xfrm>
              <a:off x="-1892703" y="1944681"/>
              <a:ext cx="3284538" cy="3811588"/>
            </a:xfrm>
            <a:custGeom>
              <a:avLst/>
              <a:gdLst>
                <a:gd name="T0" fmla="*/ 1611 w 1764"/>
                <a:gd name="T1" fmla="*/ 145 h 2048"/>
                <a:gd name="T2" fmla="*/ 1468 w 1764"/>
                <a:gd name="T3" fmla="*/ 100 h 2048"/>
                <a:gd name="T4" fmla="*/ 397 w 1764"/>
                <a:gd name="T5" fmla="*/ 0 h 2048"/>
                <a:gd name="T6" fmla="*/ 296 w 1764"/>
                <a:gd name="T7" fmla="*/ 145 h 2048"/>
                <a:gd name="T8" fmla="*/ 40 w 1764"/>
                <a:gd name="T9" fmla="*/ 197 h 2048"/>
                <a:gd name="T10" fmla="*/ 397 w 1764"/>
                <a:gd name="T11" fmla="*/ 863 h 2048"/>
                <a:gd name="T12" fmla="*/ 735 w 1764"/>
                <a:gd name="T13" fmla="*/ 1251 h 2048"/>
                <a:gd name="T14" fmla="*/ 567 w 1764"/>
                <a:gd name="T15" fmla="*/ 1483 h 2048"/>
                <a:gd name="T16" fmla="*/ 531 w 1764"/>
                <a:gd name="T17" fmla="*/ 1746 h 2048"/>
                <a:gd name="T18" fmla="*/ 301 w 1764"/>
                <a:gd name="T19" fmla="*/ 1888 h 2048"/>
                <a:gd name="T20" fmla="*/ 348 w 1764"/>
                <a:gd name="T21" fmla="*/ 2048 h 2048"/>
                <a:gd name="T22" fmla="*/ 1468 w 1764"/>
                <a:gd name="T23" fmla="*/ 2001 h 2048"/>
                <a:gd name="T24" fmla="*/ 1325 w 1764"/>
                <a:gd name="T25" fmla="*/ 1746 h 2048"/>
                <a:gd name="T26" fmla="*/ 1237 w 1764"/>
                <a:gd name="T27" fmla="*/ 1529 h 2048"/>
                <a:gd name="T28" fmla="*/ 1200 w 1764"/>
                <a:gd name="T29" fmla="*/ 1482 h 2048"/>
                <a:gd name="T30" fmla="*/ 1303 w 1764"/>
                <a:gd name="T31" fmla="*/ 992 h 2048"/>
                <a:gd name="T32" fmla="*/ 1757 w 1764"/>
                <a:gd name="T33" fmla="*/ 316 h 2048"/>
                <a:gd name="T34" fmla="*/ 101 w 1764"/>
                <a:gd name="T35" fmla="*/ 301 h 2048"/>
                <a:gd name="T36" fmla="*/ 153 w 1764"/>
                <a:gd name="T37" fmla="*/ 240 h 2048"/>
                <a:gd name="T38" fmla="*/ 296 w 1764"/>
                <a:gd name="T39" fmla="*/ 327 h 2048"/>
                <a:gd name="T40" fmla="*/ 101 w 1764"/>
                <a:gd name="T41" fmla="*/ 301 h 2048"/>
                <a:gd name="T42" fmla="*/ 1373 w 1764"/>
                <a:gd name="T43" fmla="*/ 1888 h 2048"/>
                <a:gd name="T44" fmla="*/ 396 w 1764"/>
                <a:gd name="T45" fmla="*/ 1953 h 2048"/>
                <a:gd name="T46" fmla="*/ 443 w 1764"/>
                <a:gd name="T47" fmla="*/ 1841 h 2048"/>
                <a:gd name="T48" fmla="*/ 1143 w 1764"/>
                <a:gd name="T49" fmla="*/ 1576 h 2048"/>
                <a:gd name="T50" fmla="*/ 626 w 1764"/>
                <a:gd name="T51" fmla="*/ 1746 h 2048"/>
                <a:gd name="T52" fmla="*/ 1143 w 1764"/>
                <a:gd name="T53" fmla="*/ 1576 h 2048"/>
                <a:gd name="T54" fmla="*/ 782 w 1764"/>
                <a:gd name="T55" fmla="*/ 1439 h 2048"/>
                <a:gd name="T56" fmla="*/ 882 w 1764"/>
                <a:gd name="T57" fmla="*/ 1280 h 2048"/>
                <a:gd name="T58" fmla="*/ 1019 w 1764"/>
                <a:gd name="T59" fmla="*/ 1481 h 2048"/>
                <a:gd name="T60" fmla="*/ 1373 w 1764"/>
                <a:gd name="T61" fmla="*/ 327 h 2048"/>
                <a:gd name="T62" fmla="*/ 882 w 1764"/>
                <a:gd name="T63" fmla="*/ 1186 h 2048"/>
                <a:gd name="T64" fmla="*/ 391 w 1764"/>
                <a:gd name="T65" fmla="*/ 327 h 2048"/>
                <a:gd name="T66" fmla="*/ 397 w 1764"/>
                <a:gd name="T67" fmla="*/ 95 h 2048"/>
                <a:gd name="T68" fmla="*/ 1373 w 1764"/>
                <a:gd name="T69" fmla="*/ 100 h 2048"/>
                <a:gd name="T70" fmla="*/ 1663 w 1764"/>
                <a:gd name="T71" fmla="*/ 301 h 2048"/>
                <a:gd name="T72" fmla="*/ 1468 w 1764"/>
                <a:gd name="T73" fmla="*/ 327 h 2048"/>
                <a:gd name="T74" fmla="*/ 1611 w 1764"/>
                <a:gd name="T75" fmla="*/ 240 h 2048"/>
                <a:gd name="T76" fmla="*/ 1663 w 1764"/>
                <a:gd name="T77" fmla="*/ 301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64" h="2048">
                  <a:moveTo>
                    <a:pt x="1724" y="197"/>
                  </a:moveTo>
                  <a:cubicBezTo>
                    <a:pt x="1696" y="164"/>
                    <a:pt x="1654" y="145"/>
                    <a:pt x="1611" y="145"/>
                  </a:cubicBezTo>
                  <a:cubicBezTo>
                    <a:pt x="1468" y="145"/>
                    <a:pt x="1468" y="145"/>
                    <a:pt x="1468" y="145"/>
                  </a:cubicBezTo>
                  <a:cubicBezTo>
                    <a:pt x="1468" y="100"/>
                    <a:pt x="1468" y="100"/>
                    <a:pt x="1468" y="100"/>
                  </a:cubicBezTo>
                  <a:cubicBezTo>
                    <a:pt x="1468" y="45"/>
                    <a:pt x="1423" y="0"/>
                    <a:pt x="1367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341" y="0"/>
                    <a:pt x="296" y="45"/>
                    <a:pt x="296" y="100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10" y="145"/>
                    <a:pt x="68" y="164"/>
                    <a:pt x="40" y="197"/>
                  </a:cubicBezTo>
                  <a:cubicBezTo>
                    <a:pt x="12" y="230"/>
                    <a:pt x="0" y="274"/>
                    <a:pt x="7" y="316"/>
                  </a:cubicBezTo>
                  <a:cubicBezTo>
                    <a:pt x="45" y="547"/>
                    <a:pt x="190" y="751"/>
                    <a:pt x="397" y="863"/>
                  </a:cubicBezTo>
                  <a:cubicBezTo>
                    <a:pt x="416" y="909"/>
                    <a:pt x="437" y="952"/>
                    <a:pt x="461" y="992"/>
                  </a:cubicBezTo>
                  <a:cubicBezTo>
                    <a:pt x="537" y="1120"/>
                    <a:pt x="631" y="1208"/>
                    <a:pt x="735" y="1251"/>
                  </a:cubicBezTo>
                  <a:cubicBezTo>
                    <a:pt x="746" y="1357"/>
                    <a:pt x="675" y="1458"/>
                    <a:pt x="568" y="1482"/>
                  </a:cubicBezTo>
                  <a:cubicBezTo>
                    <a:pt x="568" y="1483"/>
                    <a:pt x="568" y="1483"/>
                    <a:pt x="567" y="1483"/>
                  </a:cubicBezTo>
                  <a:cubicBezTo>
                    <a:pt x="547" y="1488"/>
                    <a:pt x="531" y="1506"/>
                    <a:pt x="531" y="1529"/>
                  </a:cubicBezTo>
                  <a:cubicBezTo>
                    <a:pt x="531" y="1746"/>
                    <a:pt x="531" y="1746"/>
                    <a:pt x="531" y="1746"/>
                  </a:cubicBezTo>
                  <a:cubicBezTo>
                    <a:pt x="443" y="1746"/>
                    <a:pt x="443" y="1746"/>
                    <a:pt x="443" y="1746"/>
                  </a:cubicBezTo>
                  <a:cubicBezTo>
                    <a:pt x="365" y="1746"/>
                    <a:pt x="301" y="1810"/>
                    <a:pt x="301" y="1888"/>
                  </a:cubicBezTo>
                  <a:cubicBezTo>
                    <a:pt x="301" y="2001"/>
                    <a:pt x="301" y="2001"/>
                    <a:pt x="301" y="2001"/>
                  </a:cubicBezTo>
                  <a:cubicBezTo>
                    <a:pt x="301" y="2027"/>
                    <a:pt x="322" y="2048"/>
                    <a:pt x="348" y="2048"/>
                  </a:cubicBezTo>
                  <a:cubicBezTo>
                    <a:pt x="1420" y="2048"/>
                    <a:pt x="1420" y="2048"/>
                    <a:pt x="1420" y="2048"/>
                  </a:cubicBezTo>
                  <a:cubicBezTo>
                    <a:pt x="1446" y="2048"/>
                    <a:pt x="1468" y="2027"/>
                    <a:pt x="1468" y="2001"/>
                  </a:cubicBezTo>
                  <a:cubicBezTo>
                    <a:pt x="1468" y="1888"/>
                    <a:pt x="1468" y="1888"/>
                    <a:pt x="1468" y="1888"/>
                  </a:cubicBezTo>
                  <a:cubicBezTo>
                    <a:pt x="1468" y="1810"/>
                    <a:pt x="1404" y="1746"/>
                    <a:pt x="1325" y="1746"/>
                  </a:cubicBezTo>
                  <a:cubicBezTo>
                    <a:pt x="1237" y="1746"/>
                    <a:pt x="1237" y="1746"/>
                    <a:pt x="1237" y="1746"/>
                  </a:cubicBezTo>
                  <a:cubicBezTo>
                    <a:pt x="1237" y="1529"/>
                    <a:pt x="1237" y="1529"/>
                    <a:pt x="1237" y="1529"/>
                  </a:cubicBezTo>
                  <a:cubicBezTo>
                    <a:pt x="1237" y="1506"/>
                    <a:pt x="1222" y="1488"/>
                    <a:pt x="1201" y="1483"/>
                  </a:cubicBezTo>
                  <a:cubicBezTo>
                    <a:pt x="1201" y="1483"/>
                    <a:pt x="1201" y="1483"/>
                    <a:pt x="1200" y="1482"/>
                  </a:cubicBezTo>
                  <a:cubicBezTo>
                    <a:pt x="1093" y="1458"/>
                    <a:pt x="1022" y="1356"/>
                    <a:pt x="1033" y="1249"/>
                  </a:cubicBezTo>
                  <a:cubicBezTo>
                    <a:pt x="1136" y="1205"/>
                    <a:pt x="1228" y="1118"/>
                    <a:pt x="1303" y="992"/>
                  </a:cubicBezTo>
                  <a:cubicBezTo>
                    <a:pt x="1327" y="952"/>
                    <a:pt x="1349" y="909"/>
                    <a:pt x="1367" y="863"/>
                  </a:cubicBezTo>
                  <a:cubicBezTo>
                    <a:pt x="1574" y="751"/>
                    <a:pt x="1719" y="547"/>
                    <a:pt x="1757" y="316"/>
                  </a:cubicBezTo>
                  <a:cubicBezTo>
                    <a:pt x="1764" y="274"/>
                    <a:pt x="1752" y="230"/>
                    <a:pt x="1724" y="197"/>
                  </a:cubicBezTo>
                  <a:close/>
                  <a:moveTo>
                    <a:pt x="101" y="301"/>
                  </a:moveTo>
                  <a:cubicBezTo>
                    <a:pt x="98" y="286"/>
                    <a:pt x="102" y="271"/>
                    <a:pt x="112" y="259"/>
                  </a:cubicBezTo>
                  <a:cubicBezTo>
                    <a:pt x="123" y="247"/>
                    <a:pt x="138" y="240"/>
                    <a:pt x="153" y="240"/>
                  </a:cubicBezTo>
                  <a:cubicBezTo>
                    <a:pt x="296" y="240"/>
                    <a:pt x="296" y="240"/>
                    <a:pt x="296" y="240"/>
                  </a:cubicBezTo>
                  <a:cubicBezTo>
                    <a:pt x="296" y="327"/>
                    <a:pt x="296" y="327"/>
                    <a:pt x="296" y="327"/>
                  </a:cubicBezTo>
                  <a:cubicBezTo>
                    <a:pt x="296" y="464"/>
                    <a:pt x="314" y="596"/>
                    <a:pt x="347" y="718"/>
                  </a:cubicBezTo>
                  <a:cubicBezTo>
                    <a:pt x="217" y="615"/>
                    <a:pt x="127" y="466"/>
                    <a:pt x="101" y="301"/>
                  </a:cubicBezTo>
                  <a:close/>
                  <a:moveTo>
                    <a:pt x="1325" y="1841"/>
                  </a:moveTo>
                  <a:cubicBezTo>
                    <a:pt x="1352" y="1841"/>
                    <a:pt x="1373" y="1862"/>
                    <a:pt x="1373" y="1888"/>
                  </a:cubicBezTo>
                  <a:cubicBezTo>
                    <a:pt x="1373" y="1953"/>
                    <a:pt x="1373" y="1953"/>
                    <a:pt x="1373" y="1953"/>
                  </a:cubicBezTo>
                  <a:cubicBezTo>
                    <a:pt x="396" y="1953"/>
                    <a:pt x="396" y="1953"/>
                    <a:pt x="396" y="1953"/>
                  </a:cubicBezTo>
                  <a:cubicBezTo>
                    <a:pt x="396" y="1888"/>
                    <a:pt x="396" y="1888"/>
                    <a:pt x="396" y="1888"/>
                  </a:cubicBezTo>
                  <a:cubicBezTo>
                    <a:pt x="396" y="1862"/>
                    <a:pt x="417" y="1841"/>
                    <a:pt x="443" y="1841"/>
                  </a:cubicBezTo>
                  <a:lnTo>
                    <a:pt x="1325" y="1841"/>
                  </a:lnTo>
                  <a:close/>
                  <a:moveTo>
                    <a:pt x="1143" y="1576"/>
                  </a:moveTo>
                  <a:cubicBezTo>
                    <a:pt x="1143" y="1746"/>
                    <a:pt x="1143" y="1746"/>
                    <a:pt x="1143" y="1746"/>
                  </a:cubicBezTo>
                  <a:cubicBezTo>
                    <a:pt x="626" y="1746"/>
                    <a:pt x="626" y="1746"/>
                    <a:pt x="626" y="1746"/>
                  </a:cubicBezTo>
                  <a:cubicBezTo>
                    <a:pt x="626" y="1576"/>
                    <a:pt x="626" y="1576"/>
                    <a:pt x="626" y="1576"/>
                  </a:cubicBezTo>
                  <a:lnTo>
                    <a:pt x="1143" y="1576"/>
                  </a:lnTo>
                  <a:close/>
                  <a:moveTo>
                    <a:pt x="750" y="1481"/>
                  </a:moveTo>
                  <a:cubicBezTo>
                    <a:pt x="762" y="1468"/>
                    <a:pt x="773" y="1454"/>
                    <a:pt x="782" y="1439"/>
                  </a:cubicBezTo>
                  <a:cubicBezTo>
                    <a:pt x="814" y="1390"/>
                    <a:pt x="830" y="1334"/>
                    <a:pt x="831" y="1277"/>
                  </a:cubicBezTo>
                  <a:cubicBezTo>
                    <a:pt x="848" y="1279"/>
                    <a:pt x="865" y="1280"/>
                    <a:pt x="882" y="1280"/>
                  </a:cubicBezTo>
                  <a:cubicBezTo>
                    <a:pt x="901" y="1280"/>
                    <a:pt x="919" y="1279"/>
                    <a:pt x="937" y="1276"/>
                  </a:cubicBezTo>
                  <a:cubicBezTo>
                    <a:pt x="939" y="1353"/>
                    <a:pt x="968" y="1426"/>
                    <a:pt x="1019" y="1481"/>
                  </a:cubicBezTo>
                  <a:cubicBezTo>
                    <a:pt x="750" y="1481"/>
                    <a:pt x="750" y="1481"/>
                    <a:pt x="750" y="1481"/>
                  </a:cubicBezTo>
                  <a:close/>
                  <a:moveTo>
                    <a:pt x="1373" y="327"/>
                  </a:moveTo>
                  <a:cubicBezTo>
                    <a:pt x="1373" y="561"/>
                    <a:pt x="1319" y="780"/>
                    <a:pt x="1222" y="943"/>
                  </a:cubicBezTo>
                  <a:cubicBezTo>
                    <a:pt x="1129" y="1100"/>
                    <a:pt x="1008" y="1186"/>
                    <a:pt x="882" y="1186"/>
                  </a:cubicBezTo>
                  <a:cubicBezTo>
                    <a:pt x="756" y="1186"/>
                    <a:pt x="635" y="1100"/>
                    <a:pt x="542" y="943"/>
                  </a:cubicBezTo>
                  <a:cubicBezTo>
                    <a:pt x="445" y="780"/>
                    <a:pt x="391" y="561"/>
                    <a:pt x="391" y="327"/>
                  </a:cubicBezTo>
                  <a:cubicBezTo>
                    <a:pt x="391" y="100"/>
                    <a:pt x="391" y="100"/>
                    <a:pt x="391" y="100"/>
                  </a:cubicBezTo>
                  <a:cubicBezTo>
                    <a:pt x="391" y="97"/>
                    <a:pt x="394" y="95"/>
                    <a:pt x="397" y="95"/>
                  </a:cubicBezTo>
                  <a:cubicBezTo>
                    <a:pt x="1367" y="95"/>
                    <a:pt x="1367" y="95"/>
                    <a:pt x="1367" y="95"/>
                  </a:cubicBezTo>
                  <a:cubicBezTo>
                    <a:pt x="1370" y="95"/>
                    <a:pt x="1373" y="97"/>
                    <a:pt x="1373" y="100"/>
                  </a:cubicBezTo>
                  <a:lnTo>
                    <a:pt x="1373" y="327"/>
                  </a:lnTo>
                  <a:close/>
                  <a:moveTo>
                    <a:pt x="1663" y="301"/>
                  </a:moveTo>
                  <a:cubicBezTo>
                    <a:pt x="1637" y="466"/>
                    <a:pt x="1547" y="615"/>
                    <a:pt x="1417" y="718"/>
                  </a:cubicBezTo>
                  <a:cubicBezTo>
                    <a:pt x="1450" y="596"/>
                    <a:pt x="1468" y="464"/>
                    <a:pt x="1468" y="327"/>
                  </a:cubicBezTo>
                  <a:cubicBezTo>
                    <a:pt x="1468" y="240"/>
                    <a:pt x="1468" y="240"/>
                    <a:pt x="1468" y="240"/>
                  </a:cubicBezTo>
                  <a:cubicBezTo>
                    <a:pt x="1611" y="240"/>
                    <a:pt x="1611" y="240"/>
                    <a:pt x="1611" y="240"/>
                  </a:cubicBezTo>
                  <a:cubicBezTo>
                    <a:pt x="1626" y="240"/>
                    <a:pt x="1641" y="247"/>
                    <a:pt x="1652" y="259"/>
                  </a:cubicBezTo>
                  <a:cubicBezTo>
                    <a:pt x="1662" y="271"/>
                    <a:pt x="1666" y="286"/>
                    <a:pt x="1663" y="3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4" name="Полилиния 6"/>
            <p:cNvSpPr>
              <a:spLocks noEditPoints="1"/>
            </p:cNvSpPr>
            <p:nvPr/>
          </p:nvSpPr>
          <p:spPr bwMode="auto">
            <a:xfrm>
              <a:off x="-795744" y="2462202"/>
              <a:ext cx="1090612" cy="1039809"/>
            </a:xfrm>
            <a:custGeom>
              <a:avLst/>
              <a:gdLst>
                <a:gd name="T0" fmla="*/ 581 w 586"/>
                <a:gd name="T1" fmla="*/ 209 h 559"/>
                <a:gd name="T2" fmla="*/ 543 w 586"/>
                <a:gd name="T3" fmla="*/ 176 h 559"/>
                <a:gd name="T4" fmla="*/ 399 w 586"/>
                <a:gd name="T5" fmla="*/ 156 h 559"/>
                <a:gd name="T6" fmla="*/ 336 w 586"/>
                <a:gd name="T7" fmla="*/ 26 h 559"/>
                <a:gd name="T8" fmla="*/ 293 w 586"/>
                <a:gd name="T9" fmla="*/ 0 h 559"/>
                <a:gd name="T10" fmla="*/ 250 w 586"/>
                <a:gd name="T11" fmla="*/ 26 h 559"/>
                <a:gd name="T12" fmla="*/ 187 w 586"/>
                <a:gd name="T13" fmla="*/ 156 h 559"/>
                <a:gd name="T14" fmla="*/ 44 w 586"/>
                <a:gd name="T15" fmla="*/ 176 h 559"/>
                <a:gd name="T16" fmla="*/ 5 w 586"/>
                <a:gd name="T17" fmla="*/ 209 h 559"/>
                <a:gd name="T18" fmla="*/ 17 w 586"/>
                <a:gd name="T19" fmla="*/ 257 h 559"/>
                <a:gd name="T20" fmla="*/ 121 w 586"/>
                <a:gd name="T21" fmla="*/ 358 h 559"/>
                <a:gd name="T22" fmla="*/ 96 w 586"/>
                <a:gd name="T23" fmla="*/ 501 h 559"/>
                <a:gd name="T24" fmla="*/ 115 w 586"/>
                <a:gd name="T25" fmla="*/ 547 h 559"/>
                <a:gd name="T26" fmla="*/ 165 w 586"/>
                <a:gd name="T27" fmla="*/ 551 h 559"/>
                <a:gd name="T28" fmla="*/ 293 w 586"/>
                <a:gd name="T29" fmla="*/ 483 h 559"/>
                <a:gd name="T30" fmla="*/ 421 w 586"/>
                <a:gd name="T31" fmla="*/ 551 h 559"/>
                <a:gd name="T32" fmla="*/ 443 w 586"/>
                <a:gd name="T33" fmla="*/ 556 h 559"/>
                <a:gd name="T34" fmla="*/ 471 w 586"/>
                <a:gd name="T35" fmla="*/ 547 h 559"/>
                <a:gd name="T36" fmla="*/ 490 w 586"/>
                <a:gd name="T37" fmla="*/ 501 h 559"/>
                <a:gd name="T38" fmla="*/ 465 w 586"/>
                <a:gd name="T39" fmla="*/ 358 h 559"/>
                <a:gd name="T40" fmla="*/ 569 w 586"/>
                <a:gd name="T41" fmla="*/ 257 h 559"/>
                <a:gd name="T42" fmla="*/ 581 w 586"/>
                <a:gd name="T43" fmla="*/ 209 h 559"/>
                <a:gd name="T44" fmla="*/ 381 w 586"/>
                <a:gd name="T45" fmla="*/ 308 h 559"/>
                <a:gd name="T46" fmla="*/ 368 w 586"/>
                <a:gd name="T47" fmla="*/ 350 h 559"/>
                <a:gd name="T48" fmla="*/ 380 w 586"/>
                <a:gd name="T49" fmla="*/ 422 h 559"/>
                <a:gd name="T50" fmla="*/ 315 w 586"/>
                <a:gd name="T51" fmla="*/ 388 h 559"/>
                <a:gd name="T52" fmla="*/ 293 w 586"/>
                <a:gd name="T53" fmla="*/ 382 h 559"/>
                <a:gd name="T54" fmla="*/ 271 w 586"/>
                <a:gd name="T55" fmla="*/ 388 h 559"/>
                <a:gd name="T56" fmla="*/ 206 w 586"/>
                <a:gd name="T57" fmla="*/ 422 h 559"/>
                <a:gd name="T58" fmla="*/ 218 w 586"/>
                <a:gd name="T59" fmla="*/ 350 h 559"/>
                <a:gd name="T60" fmla="*/ 205 w 586"/>
                <a:gd name="T61" fmla="*/ 308 h 559"/>
                <a:gd name="T62" fmla="*/ 152 w 586"/>
                <a:gd name="T63" fmla="*/ 256 h 559"/>
                <a:gd name="T64" fmla="*/ 225 w 586"/>
                <a:gd name="T65" fmla="*/ 246 h 559"/>
                <a:gd name="T66" fmla="*/ 261 w 586"/>
                <a:gd name="T67" fmla="*/ 220 h 559"/>
                <a:gd name="T68" fmla="*/ 293 w 586"/>
                <a:gd name="T69" fmla="*/ 154 h 559"/>
                <a:gd name="T70" fmla="*/ 325 w 586"/>
                <a:gd name="T71" fmla="*/ 220 h 559"/>
                <a:gd name="T72" fmla="*/ 361 w 586"/>
                <a:gd name="T73" fmla="*/ 246 h 559"/>
                <a:gd name="T74" fmla="*/ 434 w 586"/>
                <a:gd name="T75" fmla="*/ 256 h 559"/>
                <a:gd name="T76" fmla="*/ 381 w 586"/>
                <a:gd name="T77" fmla="*/ 308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6" h="559">
                  <a:moveTo>
                    <a:pt x="581" y="209"/>
                  </a:moveTo>
                  <a:cubicBezTo>
                    <a:pt x="575" y="191"/>
                    <a:pt x="560" y="179"/>
                    <a:pt x="543" y="176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28" y="10"/>
                    <a:pt x="311" y="0"/>
                    <a:pt x="293" y="0"/>
                  </a:cubicBezTo>
                  <a:cubicBezTo>
                    <a:pt x="275" y="0"/>
                    <a:pt x="258" y="10"/>
                    <a:pt x="250" y="26"/>
                  </a:cubicBezTo>
                  <a:cubicBezTo>
                    <a:pt x="187" y="156"/>
                    <a:pt x="187" y="156"/>
                    <a:pt x="187" y="156"/>
                  </a:cubicBezTo>
                  <a:cubicBezTo>
                    <a:pt x="44" y="176"/>
                    <a:pt x="44" y="176"/>
                    <a:pt x="44" y="176"/>
                  </a:cubicBezTo>
                  <a:cubicBezTo>
                    <a:pt x="26" y="179"/>
                    <a:pt x="11" y="191"/>
                    <a:pt x="5" y="209"/>
                  </a:cubicBezTo>
                  <a:cubicBezTo>
                    <a:pt x="0" y="226"/>
                    <a:pt x="4" y="245"/>
                    <a:pt x="17" y="257"/>
                  </a:cubicBezTo>
                  <a:cubicBezTo>
                    <a:pt x="121" y="358"/>
                    <a:pt x="121" y="358"/>
                    <a:pt x="121" y="358"/>
                  </a:cubicBezTo>
                  <a:cubicBezTo>
                    <a:pt x="96" y="501"/>
                    <a:pt x="96" y="501"/>
                    <a:pt x="96" y="501"/>
                  </a:cubicBezTo>
                  <a:cubicBezTo>
                    <a:pt x="93" y="518"/>
                    <a:pt x="101" y="536"/>
                    <a:pt x="115" y="547"/>
                  </a:cubicBezTo>
                  <a:cubicBezTo>
                    <a:pt x="130" y="558"/>
                    <a:pt x="149" y="559"/>
                    <a:pt x="165" y="551"/>
                  </a:cubicBezTo>
                  <a:cubicBezTo>
                    <a:pt x="293" y="483"/>
                    <a:pt x="293" y="483"/>
                    <a:pt x="293" y="483"/>
                  </a:cubicBezTo>
                  <a:cubicBezTo>
                    <a:pt x="421" y="551"/>
                    <a:pt x="421" y="551"/>
                    <a:pt x="421" y="551"/>
                  </a:cubicBezTo>
                  <a:cubicBezTo>
                    <a:pt x="428" y="554"/>
                    <a:pt x="435" y="556"/>
                    <a:pt x="443" y="556"/>
                  </a:cubicBezTo>
                  <a:cubicBezTo>
                    <a:pt x="453" y="556"/>
                    <a:pt x="463" y="553"/>
                    <a:pt x="471" y="547"/>
                  </a:cubicBezTo>
                  <a:cubicBezTo>
                    <a:pt x="485" y="536"/>
                    <a:pt x="493" y="518"/>
                    <a:pt x="490" y="501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569" y="257"/>
                    <a:pt x="569" y="257"/>
                    <a:pt x="569" y="257"/>
                  </a:cubicBezTo>
                  <a:cubicBezTo>
                    <a:pt x="582" y="245"/>
                    <a:pt x="586" y="226"/>
                    <a:pt x="581" y="209"/>
                  </a:cubicBezTo>
                  <a:close/>
                  <a:moveTo>
                    <a:pt x="381" y="308"/>
                  </a:moveTo>
                  <a:cubicBezTo>
                    <a:pt x="370" y="319"/>
                    <a:pt x="365" y="334"/>
                    <a:pt x="368" y="350"/>
                  </a:cubicBezTo>
                  <a:cubicBezTo>
                    <a:pt x="380" y="422"/>
                    <a:pt x="380" y="422"/>
                    <a:pt x="380" y="422"/>
                  </a:cubicBezTo>
                  <a:cubicBezTo>
                    <a:pt x="315" y="388"/>
                    <a:pt x="315" y="388"/>
                    <a:pt x="315" y="388"/>
                  </a:cubicBezTo>
                  <a:cubicBezTo>
                    <a:pt x="308" y="384"/>
                    <a:pt x="301" y="382"/>
                    <a:pt x="293" y="382"/>
                  </a:cubicBezTo>
                  <a:cubicBezTo>
                    <a:pt x="285" y="382"/>
                    <a:pt x="278" y="384"/>
                    <a:pt x="271" y="388"/>
                  </a:cubicBezTo>
                  <a:cubicBezTo>
                    <a:pt x="206" y="422"/>
                    <a:pt x="206" y="422"/>
                    <a:pt x="206" y="422"/>
                  </a:cubicBezTo>
                  <a:cubicBezTo>
                    <a:pt x="218" y="350"/>
                    <a:pt x="218" y="350"/>
                    <a:pt x="218" y="350"/>
                  </a:cubicBezTo>
                  <a:cubicBezTo>
                    <a:pt x="221" y="334"/>
                    <a:pt x="216" y="319"/>
                    <a:pt x="205" y="308"/>
                  </a:cubicBezTo>
                  <a:cubicBezTo>
                    <a:pt x="152" y="256"/>
                    <a:pt x="152" y="256"/>
                    <a:pt x="152" y="256"/>
                  </a:cubicBezTo>
                  <a:cubicBezTo>
                    <a:pt x="225" y="246"/>
                    <a:pt x="225" y="246"/>
                    <a:pt x="225" y="246"/>
                  </a:cubicBezTo>
                  <a:cubicBezTo>
                    <a:pt x="240" y="244"/>
                    <a:pt x="254" y="234"/>
                    <a:pt x="261" y="220"/>
                  </a:cubicBezTo>
                  <a:cubicBezTo>
                    <a:pt x="293" y="154"/>
                    <a:pt x="293" y="154"/>
                    <a:pt x="293" y="154"/>
                  </a:cubicBezTo>
                  <a:cubicBezTo>
                    <a:pt x="325" y="220"/>
                    <a:pt x="325" y="220"/>
                    <a:pt x="325" y="220"/>
                  </a:cubicBezTo>
                  <a:cubicBezTo>
                    <a:pt x="332" y="234"/>
                    <a:pt x="346" y="244"/>
                    <a:pt x="361" y="246"/>
                  </a:cubicBezTo>
                  <a:cubicBezTo>
                    <a:pt x="434" y="256"/>
                    <a:pt x="434" y="256"/>
                    <a:pt x="434" y="256"/>
                  </a:cubicBezTo>
                  <a:lnTo>
                    <a:pt x="381" y="3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pic>
        <p:nvPicPr>
          <p:cNvPr id="55" name="Рисунок 54" descr="Группа">
            <a:extLst>
              <a:ext uri="{FF2B5EF4-FFF2-40B4-BE49-F238E27FC236}">
                <a16:creationId xmlns:a16="http://schemas.microsoft.com/office/drawing/2014/main" xmlns="" id="{E25DFC4C-7C37-49B1-B6A5-9145D825125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3983760" y="6260987"/>
            <a:ext cx="621792" cy="621792"/>
          </a:xfrm>
          <a:prstGeom prst="rect">
            <a:avLst/>
          </a:prstGeom>
          <a:ln>
            <a:noFill/>
          </a:ln>
        </p:spPr>
      </p:pic>
      <p:sp>
        <p:nvSpPr>
          <p:cNvPr id="56" name="Стрелка вниз 55"/>
          <p:cNvSpPr/>
          <p:nvPr/>
        </p:nvSpPr>
        <p:spPr>
          <a:xfrm rot="10800000">
            <a:off x="3515713" y="6039955"/>
            <a:ext cx="377879" cy="705995"/>
          </a:xfrm>
          <a:prstGeom prst="down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4" name="Группа 23"/>
          <p:cNvGrpSpPr/>
          <p:nvPr/>
        </p:nvGrpSpPr>
        <p:grpSpPr>
          <a:xfrm>
            <a:off x="7054812" y="77053"/>
            <a:ext cx="2367224" cy="2367218"/>
            <a:chOff x="6993629" y="68245"/>
            <a:chExt cx="2367224" cy="2367218"/>
          </a:xfrm>
        </p:grpSpPr>
        <p:sp>
          <p:nvSpPr>
            <p:cNvPr id="13" name="Овал 12">
              <a:extLs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/>
          </p:nvSpPr>
          <p:spPr>
            <a:xfrm>
              <a:off x="6993629" y="68245"/>
              <a:ext cx="2367224" cy="2367218"/>
            </a:xfrm>
            <a:prstGeom prst="ellipse">
              <a:avLst/>
            </a:prstGeom>
            <a:solidFill>
              <a:srgbClr val="FFC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12" name="Овал 11">
              <a:extLs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/>
          </p:nvSpPr>
          <p:spPr>
            <a:xfrm>
              <a:off x="7405811" y="444716"/>
              <a:ext cx="1595654" cy="1595650"/>
            </a:xfrm>
            <a:prstGeom prst="ellipse">
              <a:avLst/>
            </a:prstGeom>
            <a:solidFill>
              <a:srgbClr val="FFC000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grpSp>
          <p:nvGrpSpPr>
            <p:cNvPr id="14" name="Группа 13" descr="Это значок кубка."/>
            <p:cNvGrpSpPr/>
            <p:nvPr/>
          </p:nvGrpSpPr>
          <p:grpSpPr>
            <a:xfrm>
              <a:off x="7886666" y="891737"/>
              <a:ext cx="656095" cy="761376"/>
              <a:chOff x="-1892703" y="1944681"/>
              <a:chExt cx="3284538" cy="3811588"/>
            </a:xfrm>
            <a:solidFill>
              <a:schemeClr val="bg1"/>
            </a:solidFill>
          </p:grpSpPr>
          <p:sp>
            <p:nvSpPr>
              <p:cNvPr id="15" name="Полилиния 5"/>
              <p:cNvSpPr>
                <a:spLocks noEditPoints="1"/>
              </p:cNvSpPr>
              <p:nvPr/>
            </p:nvSpPr>
            <p:spPr bwMode="auto">
              <a:xfrm>
                <a:off x="-1892703" y="1944681"/>
                <a:ext cx="3284538" cy="3811588"/>
              </a:xfrm>
              <a:custGeom>
                <a:avLst/>
                <a:gdLst>
                  <a:gd name="T0" fmla="*/ 1611 w 1764"/>
                  <a:gd name="T1" fmla="*/ 145 h 2048"/>
                  <a:gd name="T2" fmla="*/ 1468 w 1764"/>
                  <a:gd name="T3" fmla="*/ 100 h 2048"/>
                  <a:gd name="T4" fmla="*/ 397 w 1764"/>
                  <a:gd name="T5" fmla="*/ 0 h 2048"/>
                  <a:gd name="T6" fmla="*/ 296 w 1764"/>
                  <a:gd name="T7" fmla="*/ 145 h 2048"/>
                  <a:gd name="T8" fmla="*/ 40 w 1764"/>
                  <a:gd name="T9" fmla="*/ 197 h 2048"/>
                  <a:gd name="T10" fmla="*/ 397 w 1764"/>
                  <a:gd name="T11" fmla="*/ 863 h 2048"/>
                  <a:gd name="T12" fmla="*/ 735 w 1764"/>
                  <a:gd name="T13" fmla="*/ 1251 h 2048"/>
                  <a:gd name="T14" fmla="*/ 567 w 1764"/>
                  <a:gd name="T15" fmla="*/ 1483 h 2048"/>
                  <a:gd name="T16" fmla="*/ 531 w 1764"/>
                  <a:gd name="T17" fmla="*/ 1746 h 2048"/>
                  <a:gd name="T18" fmla="*/ 301 w 1764"/>
                  <a:gd name="T19" fmla="*/ 1888 h 2048"/>
                  <a:gd name="T20" fmla="*/ 348 w 1764"/>
                  <a:gd name="T21" fmla="*/ 2048 h 2048"/>
                  <a:gd name="T22" fmla="*/ 1468 w 1764"/>
                  <a:gd name="T23" fmla="*/ 2001 h 2048"/>
                  <a:gd name="T24" fmla="*/ 1325 w 1764"/>
                  <a:gd name="T25" fmla="*/ 1746 h 2048"/>
                  <a:gd name="T26" fmla="*/ 1237 w 1764"/>
                  <a:gd name="T27" fmla="*/ 1529 h 2048"/>
                  <a:gd name="T28" fmla="*/ 1200 w 1764"/>
                  <a:gd name="T29" fmla="*/ 1482 h 2048"/>
                  <a:gd name="T30" fmla="*/ 1303 w 1764"/>
                  <a:gd name="T31" fmla="*/ 992 h 2048"/>
                  <a:gd name="T32" fmla="*/ 1757 w 1764"/>
                  <a:gd name="T33" fmla="*/ 316 h 2048"/>
                  <a:gd name="T34" fmla="*/ 101 w 1764"/>
                  <a:gd name="T35" fmla="*/ 301 h 2048"/>
                  <a:gd name="T36" fmla="*/ 153 w 1764"/>
                  <a:gd name="T37" fmla="*/ 240 h 2048"/>
                  <a:gd name="T38" fmla="*/ 296 w 1764"/>
                  <a:gd name="T39" fmla="*/ 327 h 2048"/>
                  <a:gd name="T40" fmla="*/ 101 w 1764"/>
                  <a:gd name="T41" fmla="*/ 301 h 2048"/>
                  <a:gd name="T42" fmla="*/ 1373 w 1764"/>
                  <a:gd name="T43" fmla="*/ 1888 h 2048"/>
                  <a:gd name="T44" fmla="*/ 396 w 1764"/>
                  <a:gd name="T45" fmla="*/ 1953 h 2048"/>
                  <a:gd name="T46" fmla="*/ 443 w 1764"/>
                  <a:gd name="T47" fmla="*/ 1841 h 2048"/>
                  <a:gd name="T48" fmla="*/ 1143 w 1764"/>
                  <a:gd name="T49" fmla="*/ 1576 h 2048"/>
                  <a:gd name="T50" fmla="*/ 626 w 1764"/>
                  <a:gd name="T51" fmla="*/ 1746 h 2048"/>
                  <a:gd name="T52" fmla="*/ 1143 w 1764"/>
                  <a:gd name="T53" fmla="*/ 1576 h 2048"/>
                  <a:gd name="T54" fmla="*/ 782 w 1764"/>
                  <a:gd name="T55" fmla="*/ 1439 h 2048"/>
                  <a:gd name="T56" fmla="*/ 882 w 1764"/>
                  <a:gd name="T57" fmla="*/ 1280 h 2048"/>
                  <a:gd name="T58" fmla="*/ 1019 w 1764"/>
                  <a:gd name="T59" fmla="*/ 1481 h 2048"/>
                  <a:gd name="T60" fmla="*/ 1373 w 1764"/>
                  <a:gd name="T61" fmla="*/ 327 h 2048"/>
                  <a:gd name="T62" fmla="*/ 882 w 1764"/>
                  <a:gd name="T63" fmla="*/ 1186 h 2048"/>
                  <a:gd name="T64" fmla="*/ 391 w 1764"/>
                  <a:gd name="T65" fmla="*/ 327 h 2048"/>
                  <a:gd name="T66" fmla="*/ 397 w 1764"/>
                  <a:gd name="T67" fmla="*/ 95 h 2048"/>
                  <a:gd name="T68" fmla="*/ 1373 w 1764"/>
                  <a:gd name="T69" fmla="*/ 100 h 2048"/>
                  <a:gd name="T70" fmla="*/ 1663 w 1764"/>
                  <a:gd name="T71" fmla="*/ 301 h 2048"/>
                  <a:gd name="T72" fmla="*/ 1468 w 1764"/>
                  <a:gd name="T73" fmla="*/ 327 h 2048"/>
                  <a:gd name="T74" fmla="*/ 1611 w 1764"/>
                  <a:gd name="T75" fmla="*/ 240 h 2048"/>
                  <a:gd name="T76" fmla="*/ 1663 w 1764"/>
                  <a:gd name="T77" fmla="*/ 301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64" h="2048">
                    <a:moveTo>
                      <a:pt x="1724" y="197"/>
                    </a:moveTo>
                    <a:cubicBezTo>
                      <a:pt x="1696" y="164"/>
                      <a:pt x="1654" y="145"/>
                      <a:pt x="1611" y="145"/>
                    </a:cubicBezTo>
                    <a:cubicBezTo>
                      <a:pt x="1468" y="145"/>
                      <a:pt x="1468" y="145"/>
                      <a:pt x="1468" y="145"/>
                    </a:cubicBezTo>
                    <a:cubicBezTo>
                      <a:pt x="1468" y="100"/>
                      <a:pt x="1468" y="100"/>
                      <a:pt x="1468" y="100"/>
                    </a:cubicBezTo>
                    <a:cubicBezTo>
                      <a:pt x="1468" y="45"/>
                      <a:pt x="1423" y="0"/>
                      <a:pt x="1367" y="0"/>
                    </a:cubicBezTo>
                    <a:cubicBezTo>
                      <a:pt x="397" y="0"/>
                      <a:pt x="397" y="0"/>
                      <a:pt x="397" y="0"/>
                    </a:cubicBezTo>
                    <a:cubicBezTo>
                      <a:pt x="341" y="0"/>
                      <a:pt x="296" y="45"/>
                      <a:pt x="296" y="100"/>
                    </a:cubicBezTo>
                    <a:cubicBezTo>
                      <a:pt x="296" y="145"/>
                      <a:pt x="296" y="145"/>
                      <a:pt x="296" y="145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10" y="145"/>
                      <a:pt x="68" y="164"/>
                      <a:pt x="40" y="197"/>
                    </a:cubicBezTo>
                    <a:cubicBezTo>
                      <a:pt x="12" y="230"/>
                      <a:pt x="0" y="274"/>
                      <a:pt x="7" y="316"/>
                    </a:cubicBezTo>
                    <a:cubicBezTo>
                      <a:pt x="45" y="547"/>
                      <a:pt x="190" y="751"/>
                      <a:pt x="397" y="863"/>
                    </a:cubicBezTo>
                    <a:cubicBezTo>
                      <a:pt x="416" y="909"/>
                      <a:pt x="437" y="952"/>
                      <a:pt x="461" y="992"/>
                    </a:cubicBezTo>
                    <a:cubicBezTo>
                      <a:pt x="537" y="1120"/>
                      <a:pt x="631" y="1208"/>
                      <a:pt x="735" y="1251"/>
                    </a:cubicBezTo>
                    <a:cubicBezTo>
                      <a:pt x="746" y="1357"/>
                      <a:pt x="675" y="1458"/>
                      <a:pt x="568" y="1482"/>
                    </a:cubicBezTo>
                    <a:cubicBezTo>
                      <a:pt x="568" y="1483"/>
                      <a:pt x="568" y="1483"/>
                      <a:pt x="567" y="1483"/>
                    </a:cubicBezTo>
                    <a:cubicBezTo>
                      <a:pt x="547" y="1488"/>
                      <a:pt x="531" y="1506"/>
                      <a:pt x="531" y="1529"/>
                    </a:cubicBezTo>
                    <a:cubicBezTo>
                      <a:pt x="531" y="1746"/>
                      <a:pt x="531" y="1746"/>
                      <a:pt x="531" y="1746"/>
                    </a:cubicBezTo>
                    <a:cubicBezTo>
                      <a:pt x="443" y="1746"/>
                      <a:pt x="443" y="1746"/>
                      <a:pt x="443" y="1746"/>
                    </a:cubicBezTo>
                    <a:cubicBezTo>
                      <a:pt x="365" y="1746"/>
                      <a:pt x="301" y="1810"/>
                      <a:pt x="301" y="1888"/>
                    </a:cubicBezTo>
                    <a:cubicBezTo>
                      <a:pt x="301" y="2001"/>
                      <a:pt x="301" y="2001"/>
                      <a:pt x="301" y="2001"/>
                    </a:cubicBezTo>
                    <a:cubicBezTo>
                      <a:pt x="301" y="2027"/>
                      <a:pt x="322" y="2048"/>
                      <a:pt x="348" y="2048"/>
                    </a:cubicBezTo>
                    <a:cubicBezTo>
                      <a:pt x="1420" y="2048"/>
                      <a:pt x="1420" y="2048"/>
                      <a:pt x="1420" y="2048"/>
                    </a:cubicBezTo>
                    <a:cubicBezTo>
                      <a:pt x="1446" y="2048"/>
                      <a:pt x="1468" y="2027"/>
                      <a:pt x="1468" y="2001"/>
                    </a:cubicBezTo>
                    <a:cubicBezTo>
                      <a:pt x="1468" y="1888"/>
                      <a:pt x="1468" y="1888"/>
                      <a:pt x="1468" y="1888"/>
                    </a:cubicBezTo>
                    <a:cubicBezTo>
                      <a:pt x="1468" y="1810"/>
                      <a:pt x="1404" y="1746"/>
                      <a:pt x="1325" y="1746"/>
                    </a:cubicBezTo>
                    <a:cubicBezTo>
                      <a:pt x="1237" y="1746"/>
                      <a:pt x="1237" y="1746"/>
                      <a:pt x="1237" y="1746"/>
                    </a:cubicBezTo>
                    <a:cubicBezTo>
                      <a:pt x="1237" y="1529"/>
                      <a:pt x="1237" y="1529"/>
                      <a:pt x="1237" y="1529"/>
                    </a:cubicBezTo>
                    <a:cubicBezTo>
                      <a:pt x="1237" y="1506"/>
                      <a:pt x="1222" y="1488"/>
                      <a:pt x="1201" y="1483"/>
                    </a:cubicBezTo>
                    <a:cubicBezTo>
                      <a:pt x="1201" y="1483"/>
                      <a:pt x="1201" y="1483"/>
                      <a:pt x="1200" y="1482"/>
                    </a:cubicBezTo>
                    <a:cubicBezTo>
                      <a:pt x="1093" y="1458"/>
                      <a:pt x="1022" y="1356"/>
                      <a:pt x="1033" y="1249"/>
                    </a:cubicBezTo>
                    <a:cubicBezTo>
                      <a:pt x="1136" y="1205"/>
                      <a:pt x="1228" y="1118"/>
                      <a:pt x="1303" y="992"/>
                    </a:cubicBezTo>
                    <a:cubicBezTo>
                      <a:pt x="1327" y="952"/>
                      <a:pt x="1349" y="909"/>
                      <a:pt x="1367" y="863"/>
                    </a:cubicBezTo>
                    <a:cubicBezTo>
                      <a:pt x="1574" y="751"/>
                      <a:pt x="1719" y="547"/>
                      <a:pt x="1757" y="316"/>
                    </a:cubicBezTo>
                    <a:cubicBezTo>
                      <a:pt x="1764" y="274"/>
                      <a:pt x="1752" y="230"/>
                      <a:pt x="1724" y="197"/>
                    </a:cubicBezTo>
                    <a:close/>
                    <a:moveTo>
                      <a:pt x="101" y="301"/>
                    </a:moveTo>
                    <a:cubicBezTo>
                      <a:pt x="98" y="286"/>
                      <a:pt x="102" y="271"/>
                      <a:pt x="112" y="259"/>
                    </a:cubicBezTo>
                    <a:cubicBezTo>
                      <a:pt x="123" y="247"/>
                      <a:pt x="138" y="240"/>
                      <a:pt x="153" y="240"/>
                    </a:cubicBezTo>
                    <a:cubicBezTo>
                      <a:pt x="296" y="240"/>
                      <a:pt x="296" y="240"/>
                      <a:pt x="296" y="240"/>
                    </a:cubicBezTo>
                    <a:cubicBezTo>
                      <a:pt x="296" y="327"/>
                      <a:pt x="296" y="327"/>
                      <a:pt x="296" y="327"/>
                    </a:cubicBezTo>
                    <a:cubicBezTo>
                      <a:pt x="296" y="464"/>
                      <a:pt x="314" y="596"/>
                      <a:pt x="347" y="718"/>
                    </a:cubicBezTo>
                    <a:cubicBezTo>
                      <a:pt x="217" y="615"/>
                      <a:pt x="127" y="466"/>
                      <a:pt x="101" y="301"/>
                    </a:cubicBezTo>
                    <a:close/>
                    <a:moveTo>
                      <a:pt x="1325" y="1841"/>
                    </a:moveTo>
                    <a:cubicBezTo>
                      <a:pt x="1352" y="1841"/>
                      <a:pt x="1373" y="1862"/>
                      <a:pt x="1373" y="1888"/>
                    </a:cubicBezTo>
                    <a:cubicBezTo>
                      <a:pt x="1373" y="1953"/>
                      <a:pt x="1373" y="1953"/>
                      <a:pt x="1373" y="1953"/>
                    </a:cubicBezTo>
                    <a:cubicBezTo>
                      <a:pt x="396" y="1953"/>
                      <a:pt x="396" y="1953"/>
                      <a:pt x="396" y="1953"/>
                    </a:cubicBezTo>
                    <a:cubicBezTo>
                      <a:pt x="396" y="1888"/>
                      <a:pt x="396" y="1888"/>
                      <a:pt x="396" y="1888"/>
                    </a:cubicBezTo>
                    <a:cubicBezTo>
                      <a:pt x="396" y="1862"/>
                      <a:pt x="417" y="1841"/>
                      <a:pt x="443" y="1841"/>
                    </a:cubicBezTo>
                    <a:lnTo>
                      <a:pt x="1325" y="1841"/>
                    </a:lnTo>
                    <a:close/>
                    <a:moveTo>
                      <a:pt x="1143" y="1576"/>
                    </a:moveTo>
                    <a:cubicBezTo>
                      <a:pt x="1143" y="1746"/>
                      <a:pt x="1143" y="1746"/>
                      <a:pt x="1143" y="1746"/>
                    </a:cubicBezTo>
                    <a:cubicBezTo>
                      <a:pt x="626" y="1746"/>
                      <a:pt x="626" y="1746"/>
                      <a:pt x="626" y="1746"/>
                    </a:cubicBezTo>
                    <a:cubicBezTo>
                      <a:pt x="626" y="1576"/>
                      <a:pt x="626" y="1576"/>
                      <a:pt x="626" y="1576"/>
                    </a:cubicBezTo>
                    <a:lnTo>
                      <a:pt x="1143" y="1576"/>
                    </a:lnTo>
                    <a:close/>
                    <a:moveTo>
                      <a:pt x="750" y="1481"/>
                    </a:moveTo>
                    <a:cubicBezTo>
                      <a:pt x="762" y="1468"/>
                      <a:pt x="773" y="1454"/>
                      <a:pt x="782" y="1439"/>
                    </a:cubicBezTo>
                    <a:cubicBezTo>
                      <a:pt x="814" y="1390"/>
                      <a:pt x="830" y="1334"/>
                      <a:pt x="831" y="1277"/>
                    </a:cubicBezTo>
                    <a:cubicBezTo>
                      <a:pt x="848" y="1279"/>
                      <a:pt x="865" y="1280"/>
                      <a:pt x="882" y="1280"/>
                    </a:cubicBezTo>
                    <a:cubicBezTo>
                      <a:pt x="901" y="1280"/>
                      <a:pt x="919" y="1279"/>
                      <a:pt x="937" y="1276"/>
                    </a:cubicBezTo>
                    <a:cubicBezTo>
                      <a:pt x="939" y="1353"/>
                      <a:pt x="968" y="1426"/>
                      <a:pt x="1019" y="1481"/>
                    </a:cubicBezTo>
                    <a:cubicBezTo>
                      <a:pt x="750" y="1481"/>
                      <a:pt x="750" y="1481"/>
                      <a:pt x="750" y="1481"/>
                    </a:cubicBezTo>
                    <a:close/>
                    <a:moveTo>
                      <a:pt x="1373" y="327"/>
                    </a:moveTo>
                    <a:cubicBezTo>
                      <a:pt x="1373" y="561"/>
                      <a:pt x="1319" y="780"/>
                      <a:pt x="1222" y="943"/>
                    </a:cubicBezTo>
                    <a:cubicBezTo>
                      <a:pt x="1129" y="1100"/>
                      <a:pt x="1008" y="1186"/>
                      <a:pt x="882" y="1186"/>
                    </a:cubicBezTo>
                    <a:cubicBezTo>
                      <a:pt x="756" y="1186"/>
                      <a:pt x="635" y="1100"/>
                      <a:pt x="542" y="943"/>
                    </a:cubicBezTo>
                    <a:cubicBezTo>
                      <a:pt x="445" y="780"/>
                      <a:pt x="391" y="561"/>
                      <a:pt x="391" y="327"/>
                    </a:cubicBezTo>
                    <a:cubicBezTo>
                      <a:pt x="391" y="100"/>
                      <a:pt x="391" y="100"/>
                      <a:pt x="391" y="100"/>
                    </a:cubicBezTo>
                    <a:cubicBezTo>
                      <a:pt x="391" y="97"/>
                      <a:pt x="394" y="95"/>
                      <a:pt x="397" y="95"/>
                    </a:cubicBezTo>
                    <a:cubicBezTo>
                      <a:pt x="1367" y="95"/>
                      <a:pt x="1367" y="95"/>
                      <a:pt x="1367" y="95"/>
                    </a:cubicBezTo>
                    <a:cubicBezTo>
                      <a:pt x="1370" y="95"/>
                      <a:pt x="1373" y="97"/>
                      <a:pt x="1373" y="100"/>
                    </a:cubicBezTo>
                    <a:lnTo>
                      <a:pt x="1373" y="327"/>
                    </a:lnTo>
                    <a:close/>
                    <a:moveTo>
                      <a:pt x="1663" y="301"/>
                    </a:moveTo>
                    <a:cubicBezTo>
                      <a:pt x="1637" y="466"/>
                      <a:pt x="1547" y="615"/>
                      <a:pt x="1417" y="718"/>
                    </a:cubicBezTo>
                    <a:cubicBezTo>
                      <a:pt x="1450" y="596"/>
                      <a:pt x="1468" y="464"/>
                      <a:pt x="1468" y="327"/>
                    </a:cubicBezTo>
                    <a:cubicBezTo>
                      <a:pt x="1468" y="240"/>
                      <a:pt x="1468" y="240"/>
                      <a:pt x="1468" y="240"/>
                    </a:cubicBezTo>
                    <a:cubicBezTo>
                      <a:pt x="1611" y="240"/>
                      <a:pt x="1611" y="240"/>
                      <a:pt x="1611" y="240"/>
                    </a:cubicBezTo>
                    <a:cubicBezTo>
                      <a:pt x="1626" y="240"/>
                      <a:pt x="1641" y="247"/>
                      <a:pt x="1652" y="259"/>
                    </a:cubicBezTo>
                    <a:cubicBezTo>
                      <a:pt x="1662" y="271"/>
                      <a:pt x="1666" y="286"/>
                      <a:pt x="1663" y="3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16" name="Полилиния 6"/>
              <p:cNvSpPr>
                <a:spLocks noEditPoints="1"/>
              </p:cNvSpPr>
              <p:nvPr/>
            </p:nvSpPr>
            <p:spPr bwMode="auto">
              <a:xfrm>
                <a:off x="-795744" y="2462202"/>
                <a:ext cx="1090612" cy="1039809"/>
              </a:xfrm>
              <a:custGeom>
                <a:avLst/>
                <a:gdLst>
                  <a:gd name="T0" fmla="*/ 581 w 586"/>
                  <a:gd name="T1" fmla="*/ 209 h 559"/>
                  <a:gd name="T2" fmla="*/ 543 w 586"/>
                  <a:gd name="T3" fmla="*/ 176 h 559"/>
                  <a:gd name="T4" fmla="*/ 399 w 586"/>
                  <a:gd name="T5" fmla="*/ 156 h 559"/>
                  <a:gd name="T6" fmla="*/ 336 w 586"/>
                  <a:gd name="T7" fmla="*/ 26 h 559"/>
                  <a:gd name="T8" fmla="*/ 293 w 586"/>
                  <a:gd name="T9" fmla="*/ 0 h 559"/>
                  <a:gd name="T10" fmla="*/ 250 w 586"/>
                  <a:gd name="T11" fmla="*/ 26 h 559"/>
                  <a:gd name="T12" fmla="*/ 187 w 586"/>
                  <a:gd name="T13" fmla="*/ 156 h 559"/>
                  <a:gd name="T14" fmla="*/ 44 w 586"/>
                  <a:gd name="T15" fmla="*/ 176 h 559"/>
                  <a:gd name="T16" fmla="*/ 5 w 586"/>
                  <a:gd name="T17" fmla="*/ 209 h 559"/>
                  <a:gd name="T18" fmla="*/ 17 w 586"/>
                  <a:gd name="T19" fmla="*/ 257 h 559"/>
                  <a:gd name="T20" fmla="*/ 121 w 586"/>
                  <a:gd name="T21" fmla="*/ 358 h 559"/>
                  <a:gd name="T22" fmla="*/ 96 w 586"/>
                  <a:gd name="T23" fmla="*/ 501 h 559"/>
                  <a:gd name="T24" fmla="*/ 115 w 586"/>
                  <a:gd name="T25" fmla="*/ 547 h 559"/>
                  <a:gd name="T26" fmla="*/ 165 w 586"/>
                  <a:gd name="T27" fmla="*/ 551 h 559"/>
                  <a:gd name="T28" fmla="*/ 293 w 586"/>
                  <a:gd name="T29" fmla="*/ 483 h 559"/>
                  <a:gd name="T30" fmla="*/ 421 w 586"/>
                  <a:gd name="T31" fmla="*/ 551 h 559"/>
                  <a:gd name="T32" fmla="*/ 443 w 586"/>
                  <a:gd name="T33" fmla="*/ 556 h 559"/>
                  <a:gd name="T34" fmla="*/ 471 w 586"/>
                  <a:gd name="T35" fmla="*/ 547 h 559"/>
                  <a:gd name="T36" fmla="*/ 490 w 586"/>
                  <a:gd name="T37" fmla="*/ 501 h 559"/>
                  <a:gd name="T38" fmla="*/ 465 w 586"/>
                  <a:gd name="T39" fmla="*/ 358 h 559"/>
                  <a:gd name="T40" fmla="*/ 569 w 586"/>
                  <a:gd name="T41" fmla="*/ 257 h 559"/>
                  <a:gd name="T42" fmla="*/ 581 w 586"/>
                  <a:gd name="T43" fmla="*/ 209 h 559"/>
                  <a:gd name="T44" fmla="*/ 381 w 586"/>
                  <a:gd name="T45" fmla="*/ 308 h 559"/>
                  <a:gd name="T46" fmla="*/ 368 w 586"/>
                  <a:gd name="T47" fmla="*/ 350 h 559"/>
                  <a:gd name="T48" fmla="*/ 380 w 586"/>
                  <a:gd name="T49" fmla="*/ 422 h 559"/>
                  <a:gd name="T50" fmla="*/ 315 w 586"/>
                  <a:gd name="T51" fmla="*/ 388 h 559"/>
                  <a:gd name="T52" fmla="*/ 293 w 586"/>
                  <a:gd name="T53" fmla="*/ 382 h 559"/>
                  <a:gd name="T54" fmla="*/ 271 w 586"/>
                  <a:gd name="T55" fmla="*/ 388 h 559"/>
                  <a:gd name="T56" fmla="*/ 206 w 586"/>
                  <a:gd name="T57" fmla="*/ 422 h 559"/>
                  <a:gd name="T58" fmla="*/ 218 w 586"/>
                  <a:gd name="T59" fmla="*/ 350 h 559"/>
                  <a:gd name="T60" fmla="*/ 205 w 586"/>
                  <a:gd name="T61" fmla="*/ 308 h 559"/>
                  <a:gd name="T62" fmla="*/ 152 w 586"/>
                  <a:gd name="T63" fmla="*/ 256 h 559"/>
                  <a:gd name="T64" fmla="*/ 225 w 586"/>
                  <a:gd name="T65" fmla="*/ 246 h 559"/>
                  <a:gd name="T66" fmla="*/ 261 w 586"/>
                  <a:gd name="T67" fmla="*/ 220 h 559"/>
                  <a:gd name="T68" fmla="*/ 293 w 586"/>
                  <a:gd name="T69" fmla="*/ 154 h 559"/>
                  <a:gd name="T70" fmla="*/ 325 w 586"/>
                  <a:gd name="T71" fmla="*/ 220 h 559"/>
                  <a:gd name="T72" fmla="*/ 361 w 586"/>
                  <a:gd name="T73" fmla="*/ 246 h 559"/>
                  <a:gd name="T74" fmla="*/ 434 w 586"/>
                  <a:gd name="T75" fmla="*/ 256 h 559"/>
                  <a:gd name="T76" fmla="*/ 381 w 586"/>
                  <a:gd name="T77" fmla="*/ 308 h 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86" h="559">
                    <a:moveTo>
                      <a:pt x="581" y="209"/>
                    </a:moveTo>
                    <a:cubicBezTo>
                      <a:pt x="575" y="191"/>
                      <a:pt x="560" y="179"/>
                      <a:pt x="543" y="176"/>
                    </a:cubicBezTo>
                    <a:cubicBezTo>
                      <a:pt x="399" y="156"/>
                      <a:pt x="399" y="156"/>
                      <a:pt x="399" y="156"/>
                    </a:cubicBezTo>
                    <a:cubicBezTo>
                      <a:pt x="336" y="26"/>
                      <a:pt x="336" y="26"/>
                      <a:pt x="336" y="26"/>
                    </a:cubicBezTo>
                    <a:cubicBezTo>
                      <a:pt x="328" y="10"/>
                      <a:pt x="311" y="0"/>
                      <a:pt x="293" y="0"/>
                    </a:cubicBezTo>
                    <a:cubicBezTo>
                      <a:pt x="275" y="0"/>
                      <a:pt x="258" y="10"/>
                      <a:pt x="250" y="26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44" y="176"/>
                      <a:pt x="44" y="176"/>
                      <a:pt x="44" y="176"/>
                    </a:cubicBezTo>
                    <a:cubicBezTo>
                      <a:pt x="26" y="179"/>
                      <a:pt x="11" y="191"/>
                      <a:pt x="5" y="209"/>
                    </a:cubicBezTo>
                    <a:cubicBezTo>
                      <a:pt x="0" y="226"/>
                      <a:pt x="4" y="245"/>
                      <a:pt x="17" y="257"/>
                    </a:cubicBezTo>
                    <a:cubicBezTo>
                      <a:pt x="121" y="358"/>
                      <a:pt x="121" y="358"/>
                      <a:pt x="121" y="358"/>
                    </a:cubicBezTo>
                    <a:cubicBezTo>
                      <a:pt x="96" y="501"/>
                      <a:pt x="96" y="501"/>
                      <a:pt x="96" y="501"/>
                    </a:cubicBezTo>
                    <a:cubicBezTo>
                      <a:pt x="93" y="518"/>
                      <a:pt x="101" y="536"/>
                      <a:pt x="115" y="547"/>
                    </a:cubicBezTo>
                    <a:cubicBezTo>
                      <a:pt x="130" y="558"/>
                      <a:pt x="149" y="559"/>
                      <a:pt x="165" y="551"/>
                    </a:cubicBezTo>
                    <a:cubicBezTo>
                      <a:pt x="293" y="483"/>
                      <a:pt x="293" y="483"/>
                      <a:pt x="293" y="483"/>
                    </a:cubicBezTo>
                    <a:cubicBezTo>
                      <a:pt x="421" y="551"/>
                      <a:pt x="421" y="551"/>
                      <a:pt x="421" y="551"/>
                    </a:cubicBezTo>
                    <a:cubicBezTo>
                      <a:pt x="428" y="554"/>
                      <a:pt x="435" y="556"/>
                      <a:pt x="443" y="556"/>
                    </a:cubicBezTo>
                    <a:cubicBezTo>
                      <a:pt x="453" y="556"/>
                      <a:pt x="463" y="553"/>
                      <a:pt x="471" y="547"/>
                    </a:cubicBezTo>
                    <a:cubicBezTo>
                      <a:pt x="485" y="536"/>
                      <a:pt x="493" y="518"/>
                      <a:pt x="490" y="501"/>
                    </a:cubicBezTo>
                    <a:cubicBezTo>
                      <a:pt x="465" y="358"/>
                      <a:pt x="465" y="358"/>
                      <a:pt x="465" y="358"/>
                    </a:cubicBezTo>
                    <a:cubicBezTo>
                      <a:pt x="569" y="257"/>
                      <a:pt x="569" y="257"/>
                      <a:pt x="569" y="257"/>
                    </a:cubicBezTo>
                    <a:cubicBezTo>
                      <a:pt x="582" y="245"/>
                      <a:pt x="586" y="226"/>
                      <a:pt x="581" y="209"/>
                    </a:cubicBezTo>
                    <a:close/>
                    <a:moveTo>
                      <a:pt x="381" y="308"/>
                    </a:moveTo>
                    <a:cubicBezTo>
                      <a:pt x="370" y="319"/>
                      <a:pt x="365" y="334"/>
                      <a:pt x="368" y="350"/>
                    </a:cubicBezTo>
                    <a:cubicBezTo>
                      <a:pt x="380" y="422"/>
                      <a:pt x="380" y="422"/>
                      <a:pt x="380" y="422"/>
                    </a:cubicBezTo>
                    <a:cubicBezTo>
                      <a:pt x="315" y="388"/>
                      <a:pt x="315" y="388"/>
                      <a:pt x="315" y="388"/>
                    </a:cubicBezTo>
                    <a:cubicBezTo>
                      <a:pt x="308" y="384"/>
                      <a:pt x="301" y="382"/>
                      <a:pt x="293" y="382"/>
                    </a:cubicBezTo>
                    <a:cubicBezTo>
                      <a:pt x="285" y="382"/>
                      <a:pt x="278" y="384"/>
                      <a:pt x="271" y="388"/>
                    </a:cubicBezTo>
                    <a:cubicBezTo>
                      <a:pt x="206" y="422"/>
                      <a:pt x="206" y="422"/>
                      <a:pt x="206" y="422"/>
                    </a:cubicBezTo>
                    <a:cubicBezTo>
                      <a:pt x="218" y="350"/>
                      <a:pt x="218" y="350"/>
                      <a:pt x="218" y="350"/>
                    </a:cubicBezTo>
                    <a:cubicBezTo>
                      <a:pt x="221" y="334"/>
                      <a:pt x="216" y="319"/>
                      <a:pt x="205" y="308"/>
                    </a:cubicBezTo>
                    <a:cubicBezTo>
                      <a:pt x="152" y="256"/>
                      <a:pt x="152" y="256"/>
                      <a:pt x="152" y="256"/>
                    </a:cubicBezTo>
                    <a:cubicBezTo>
                      <a:pt x="225" y="246"/>
                      <a:pt x="225" y="246"/>
                      <a:pt x="225" y="246"/>
                    </a:cubicBezTo>
                    <a:cubicBezTo>
                      <a:pt x="240" y="244"/>
                      <a:pt x="254" y="234"/>
                      <a:pt x="261" y="220"/>
                    </a:cubicBezTo>
                    <a:cubicBezTo>
                      <a:pt x="293" y="154"/>
                      <a:pt x="293" y="154"/>
                      <a:pt x="293" y="154"/>
                    </a:cubicBezTo>
                    <a:cubicBezTo>
                      <a:pt x="325" y="220"/>
                      <a:pt x="325" y="220"/>
                      <a:pt x="325" y="220"/>
                    </a:cubicBezTo>
                    <a:cubicBezTo>
                      <a:pt x="332" y="234"/>
                      <a:pt x="346" y="244"/>
                      <a:pt x="361" y="246"/>
                    </a:cubicBezTo>
                    <a:cubicBezTo>
                      <a:pt x="434" y="256"/>
                      <a:pt x="434" y="256"/>
                      <a:pt x="434" y="256"/>
                    </a:cubicBezTo>
                    <a:lnTo>
                      <a:pt x="381" y="3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</p:grpSp>
      <p:grpSp>
        <p:nvGrpSpPr>
          <p:cNvPr id="23" name="Группа 22"/>
          <p:cNvGrpSpPr/>
          <p:nvPr/>
        </p:nvGrpSpPr>
        <p:grpSpPr>
          <a:xfrm>
            <a:off x="83878" y="1089467"/>
            <a:ext cx="6434578" cy="735632"/>
            <a:chOff x="1080004" y="1005048"/>
            <a:chExt cx="6434578" cy="735632"/>
          </a:xfrm>
        </p:grpSpPr>
        <p:sp>
          <p:nvSpPr>
            <p:cNvPr id="7" name="Прямоугольник 6">
              <a:extLs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/>
          </p:nvSpPr>
          <p:spPr>
            <a:xfrm flipV="1">
              <a:off x="1401227" y="1377786"/>
              <a:ext cx="5986023" cy="1202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grpSp>
          <p:nvGrpSpPr>
            <p:cNvPr id="22" name="Группа 21"/>
            <p:cNvGrpSpPr/>
            <p:nvPr/>
          </p:nvGrpSpPr>
          <p:grpSpPr>
            <a:xfrm>
              <a:off x="1080004" y="1005048"/>
              <a:ext cx="6434578" cy="735632"/>
              <a:chOff x="1078539" y="1026049"/>
              <a:chExt cx="6434578" cy="735632"/>
            </a:xfrm>
          </p:grpSpPr>
          <p:sp>
            <p:nvSpPr>
              <p:cNvPr id="8" name="Овал 7">
                <a:extLs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/>
            </p:nvSpPr>
            <p:spPr>
              <a:xfrm>
                <a:off x="3096931" y="1126376"/>
                <a:ext cx="630400" cy="630398"/>
              </a:xfrm>
              <a:prstGeom prst="ellipse">
                <a:avLst/>
              </a:prstGeom>
              <a:solidFill>
                <a:srgbClr val="98A3AD"/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dirty="0"/>
              </a:p>
            </p:txBody>
          </p:sp>
          <p:sp>
            <p:nvSpPr>
              <p:cNvPr id="10" name="Овал 9">
                <a:extLs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/>
            </p:nvSpPr>
            <p:spPr>
              <a:xfrm>
                <a:off x="6756850" y="1086197"/>
                <a:ext cx="630400" cy="630398"/>
              </a:xfrm>
              <a:prstGeom prst="ellipse">
                <a:avLst/>
              </a:prstGeom>
              <a:solidFill>
                <a:srgbClr val="98A3AD"/>
              </a:solidFill>
              <a:ln w="254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</a:endParaRPr>
              </a:p>
            </p:txBody>
          </p:sp>
          <p:sp>
            <p:nvSpPr>
              <p:cNvPr id="11" name="Овал 10">
                <a:extLs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/>
            </p:nvSpPr>
            <p:spPr>
              <a:xfrm>
                <a:off x="4941418" y="1103761"/>
                <a:ext cx="630400" cy="630398"/>
              </a:xfrm>
              <a:prstGeom prst="ellipse">
                <a:avLst/>
              </a:prstGeom>
              <a:solidFill>
                <a:srgbClr val="98A3AD"/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dirty="0"/>
              </a:p>
            </p:txBody>
          </p:sp>
          <p:sp>
            <p:nvSpPr>
              <p:cNvPr id="20" name="объект 21">
                <a:extLst>
                  <a:ext uri="{FF2B5EF4-FFF2-40B4-BE49-F238E27FC236}">
                    <a16:creationId xmlns:a16="http://schemas.microsoft.com/office/drawing/2014/main" xmlns="" id="{2E9BBF33-FFEE-40F5-A249-CEA0DCAE3BE2}"/>
                  </a:ext>
                </a:extLst>
              </p:cNvPr>
              <p:cNvSpPr txBox="1"/>
              <p:nvPr/>
            </p:nvSpPr>
            <p:spPr bwMode="white">
              <a:xfrm>
                <a:off x="4818866" y="1274048"/>
                <a:ext cx="914477" cy="289823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algn="ctr" rtl="0">
                  <a:lnSpc>
                    <a:spcPct val="100000"/>
                  </a:lnSpc>
                  <a:spcBef>
                    <a:spcPts val="100"/>
                  </a:spcBef>
                </a:pPr>
                <a:r>
                  <a:rPr lang="ru-RU" b="1" spc="-5" dirty="0" smtClean="0">
                    <a:solidFill>
                      <a:schemeClr val="tx2">
                        <a:lumMod val="25000"/>
                        <a:lumOff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  <a:cs typeface="Arial"/>
                  </a:rPr>
                  <a:t>2019</a:t>
                </a:r>
                <a:endParaRPr lang="ru-RU" b="1" dirty="0">
                  <a:solidFill>
                    <a:schemeClr val="tx2">
                      <a:lumMod val="25000"/>
                      <a:lumOff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Arial"/>
                </a:endParaRPr>
              </a:p>
            </p:txBody>
          </p:sp>
          <p:sp>
            <p:nvSpPr>
              <p:cNvPr id="21" name="объект 21">
                <a:extLst>
                  <a:ext uri="{FF2B5EF4-FFF2-40B4-BE49-F238E27FC236}">
                    <a16:creationId xmlns:a16="http://schemas.microsoft.com/office/drawing/2014/main" xmlns="" id="{2E9BBF33-FFEE-40F5-A249-CEA0DCAE3BE2}"/>
                  </a:ext>
                </a:extLst>
              </p:cNvPr>
              <p:cNvSpPr txBox="1"/>
              <p:nvPr/>
            </p:nvSpPr>
            <p:spPr bwMode="white">
              <a:xfrm>
                <a:off x="6598640" y="1274048"/>
                <a:ext cx="914477" cy="289823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algn="ctr" rtl="0">
                  <a:lnSpc>
                    <a:spcPct val="100000"/>
                  </a:lnSpc>
                  <a:spcBef>
                    <a:spcPts val="100"/>
                  </a:spcBef>
                </a:pPr>
                <a:r>
                  <a:rPr lang="ru-RU" b="1" spc="-5" dirty="0" smtClean="0">
                    <a:solidFill>
                      <a:schemeClr val="tx2">
                        <a:lumMod val="25000"/>
                        <a:lumOff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  <a:cs typeface="Arial"/>
                  </a:rPr>
                  <a:t>2020</a:t>
                </a:r>
                <a:endParaRPr lang="ru-RU" b="1" dirty="0">
                  <a:solidFill>
                    <a:schemeClr val="tx2">
                      <a:lumMod val="25000"/>
                      <a:lumOff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Arial"/>
                </a:endParaRPr>
              </a:p>
            </p:txBody>
          </p:sp>
          <p:sp>
            <p:nvSpPr>
              <p:cNvPr id="9" name="Овал 8">
                <a:extLs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/>
            </p:nvSpPr>
            <p:spPr>
              <a:xfrm>
                <a:off x="1227615" y="1131283"/>
                <a:ext cx="630400" cy="630398"/>
              </a:xfrm>
              <a:prstGeom prst="ellipse">
                <a:avLst/>
              </a:prstGeom>
              <a:solidFill>
                <a:srgbClr val="98A3AD"/>
              </a:solidFill>
              <a:ln w="254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/>
                </a:endParaRPr>
              </a:p>
            </p:txBody>
          </p:sp>
          <p:sp>
            <p:nvSpPr>
              <p:cNvPr id="18" name="объект 21">
                <a:extLst>
                  <a:ext uri="{FF2B5EF4-FFF2-40B4-BE49-F238E27FC236}">
                    <a16:creationId xmlns:a16="http://schemas.microsoft.com/office/drawing/2014/main" xmlns="" id="{2E9BBF33-FFEE-40F5-A249-CEA0DCAE3BE2}"/>
                  </a:ext>
                </a:extLst>
              </p:cNvPr>
              <p:cNvSpPr txBox="1"/>
              <p:nvPr/>
            </p:nvSpPr>
            <p:spPr bwMode="white">
              <a:xfrm>
                <a:off x="1078539" y="1295981"/>
                <a:ext cx="914477" cy="289823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algn="ctr" rtl="0">
                  <a:lnSpc>
                    <a:spcPct val="100000"/>
                  </a:lnSpc>
                  <a:spcBef>
                    <a:spcPts val="100"/>
                  </a:spcBef>
                </a:pPr>
                <a:r>
                  <a:rPr lang="ru-RU" b="1" spc="-5" dirty="0" smtClean="0">
                    <a:solidFill>
                      <a:schemeClr val="tx2">
                        <a:lumMod val="25000"/>
                        <a:lumOff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  <a:cs typeface="Arial"/>
                  </a:rPr>
                  <a:t>2017</a:t>
                </a:r>
                <a:endParaRPr lang="ru-RU" b="1" dirty="0">
                  <a:solidFill>
                    <a:schemeClr val="tx2">
                      <a:lumMod val="25000"/>
                      <a:lumOff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Arial"/>
                </a:endParaRPr>
              </a:p>
            </p:txBody>
          </p:sp>
          <p:sp>
            <p:nvSpPr>
              <p:cNvPr id="25" name="объект 20">
                <a:extLst>
                  <a:ext uri="{FF2B5EF4-FFF2-40B4-BE49-F238E27FC236}">
                    <a16:creationId xmlns:a16="http://schemas.microsoft.com/office/drawing/2014/main" xmlns="" id="{2306528A-EF2E-492E-846A-8645AF605E9C}"/>
                  </a:ext>
                </a:extLst>
              </p:cNvPr>
              <p:cNvSpPr txBox="1"/>
              <p:nvPr/>
            </p:nvSpPr>
            <p:spPr bwMode="white">
              <a:xfrm>
                <a:off x="1476968" y="1026049"/>
                <a:ext cx="1916731" cy="382156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algn="ctr" rtl="0">
                  <a:lnSpc>
                    <a:spcPct val="100000"/>
                  </a:lnSpc>
                  <a:spcBef>
                    <a:spcPts val="100"/>
                  </a:spcBef>
                </a:pPr>
                <a:r>
                  <a:rPr lang="ru-RU" sz="2400" b="1" dirty="0" smtClean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  <a:cs typeface="Arial"/>
                  </a:rPr>
                  <a:t>1 место</a:t>
                </a:r>
                <a:endParaRPr lang="ru-RU" sz="24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Arial"/>
                </a:endParaRPr>
              </a:p>
            </p:txBody>
          </p:sp>
          <p:sp>
            <p:nvSpPr>
              <p:cNvPr id="26" name="объект 20">
                <a:extLst>
                  <a:ext uri="{FF2B5EF4-FFF2-40B4-BE49-F238E27FC236}">
                    <a16:creationId xmlns:a16="http://schemas.microsoft.com/office/drawing/2014/main" xmlns="" id="{2306528A-EF2E-492E-846A-8645AF605E9C}"/>
                  </a:ext>
                </a:extLst>
              </p:cNvPr>
              <p:cNvSpPr txBox="1"/>
              <p:nvPr/>
            </p:nvSpPr>
            <p:spPr bwMode="white">
              <a:xfrm>
                <a:off x="3355407" y="1026838"/>
                <a:ext cx="1916731" cy="382156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algn="ctr" rtl="0">
                  <a:lnSpc>
                    <a:spcPct val="100000"/>
                  </a:lnSpc>
                  <a:spcBef>
                    <a:spcPts val="100"/>
                  </a:spcBef>
                </a:pPr>
                <a:r>
                  <a:rPr lang="ru-RU" sz="2400" b="1" dirty="0" smtClean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  <a:cs typeface="Arial"/>
                  </a:rPr>
                  <a:t>1 место</a:t>
                </a:r>
                <a:endParaRPr lang="ru-RU" sz="24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Arial"/>
                </a:endParaRPr>
              </a:p>
            </p:txBody>
          </p:sp>
          <p:sp>
            <p:nvSpPr>
              <p:cNvPr id="37" name="объект 20">
                <a:extLst>
                  <a:ext uri="{FF2B5EF4-FFF2-40B4-BE49-F238E27FC236}">
                    <a16:creationId xmlns:a16="http://schemas.microsoft.com/office/drawing/2014/main" xmlns="" id="{2306528A-EF2E-492E-846A-8645AF605E9C}"/>
                  </a:ext>
                </a:extLst>
              </p:cNvPr>
              <p:cNvSpPr txBox="1"/>
              <p:nvPr/>
            </p:nvSpPr>
            <p:spPr bwMode="white">
              <a:xfrm>
                <a:off x="5438381" y="1046961"/>
                <a:ext cx="1480225" cy="382156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algn="ctr">
                  <a:spcBef>
                    <a:spcPts val="100"/>
                  </a:spcBef>
                </a:pPr>
                <a:r>
                  <a:rPr lang="ru-RU" sz="2400" b="1" dirty="0" smtClean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  <a:cs typeface="Arial"/>
                  </a:rPr>
                  <a:t>5 млн.</a:t>
                </a:r>
                <a:r>
                  <a:rPr lang="ru-RU" sz="2400" b="1" spc="-5" dirty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/>
                  </a:rPr>
                  <a:t> ₽</a:t>
                </a:r>
                <a:endParaRPr lang="ru-RU" sz="24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Arial"/>
                </a:endParaRPr>
              </a:p>
            </p:txBody>
          </p:sp>
        </p:grpSp>
        <p:sp>
          <p:nvSpPr>
            <p:cNvPr id="19" name="объект 21">
              <a:extLst>
                <a:ext uri="{FF2B5EF4-FFF2-40B4-BE49-F238E27FC236}">
                  <a16:creationId xmlns:a16="http://schemas.microsoft.com/office/drawing/2014/main" xmlns="" id="{2E9BBF33-FFEE-40F5-A249-CEA0DCAE3BE2}"/>
                </a:ext>
              </a:extLst>
            </p:cNvPr>
            <p:cNvSpPr txBox="1"/>
            <p:nvPr/>
          </p:nvSpPr>
          <p:spPr bwMode="white">
            <a:xfrm>
              <a:off x="2954892" y="1291091"/>
              <a:ext cx="914477" cy="2898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 rtl="0">
                <a:lnSpc>
                  <a:spcPct val="100000"/>
                </a:lnSpc>
                <a:spcBef>
                  <a:spcPts val="100"/>
                </a:spcBef>
              </a:pPr>
              <a:r>
                <a:rPr lang="ru-RU" b="1" spc="-5" dirty="0" smtClean="0">
                  <a:solidFill>
                    <a:schemeClr val="tx2">
                      <a:lumMod val="25000"/>
                      <a:lumOff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Arial"/>
                </a:rPr>
                <a:t>2018</a:t>
              </a:r>
              <a:endParaRPr lang="ru-RU" b="1" dirty="0">
                <a:solidFill>
                  <a:schemeClr val="tx2">
                    <a:lumMod val="25000"/>
                    <a:lumOff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9529654" y="77053"/>
            <a:ext cx="2367224" cy="2367218"/>
            <a:chOff x="6993629" y="68245"/>
            <a:chExt cx="2367224" cy="2367218"/>
          </a:xfrm>
        </p:grpSpPr>
        <p:sp>
          <p:nvSpPr>
            <p:cNvPr id="58" name="Овал 57">
              <a:extLs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/>
          </p:nvSpPr>
          <p:spPr>
            <a:xfrm>
              <a:off x="6993629" y="68245"/>
              <a:ext cx="2367224" cy="2367218"/>
            </a:xfrm>
            <a:prstGeom prst="ellipse">
              <a:avLst/>
            </a:prstGeom>
            <a:solidFill>
              <a:srgbClr val="FFC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59" name="Овал 58">
              <a:extLs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/>
          </p:nvSpPr>
          <p:spPr>
            <a:xfrm>
              <a:off x="7405811" y="444716"/>
              <a:ext cx="1595654" cy="1595650"/>
            </a:xfrm>
            <a:prstGeom prst="ellipse">
              <a:avLst/>
            </a:prstGeom>
            <a:solidFill>
              <a:srgbClr val="FFC000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grpSp>
          <p:nvGrpSpPr>
            <p:cNvPr id="60" name="Группа 59" descr="Это значок кубка."/>
            <p:cNvGrpSpPr/>
            <p:nvPr/>
          </p:nvGrpSpPr>
          <p:grpSpPr>
            <a:xfrm>
              <a:off x="7886666" y="891737"/>
              <a:ext cx="656095" cy="761376"/>
              <a:chOff x="-1892703" y="1944681"/>
              <a:chExt cx="3284538" cy="3811588"/>
            </a:xfrm>
            <a:solidFill>
              <a:schemeClr val="bg1"/>
            </a:solidFill>
          </p:grpSpPr>
          <p:sp>
            <p:nvSpPr>
              <p:cNvPr id="61" name="Полилиния 5"/>
              <p:cNvSpPr>
                <a:spLocks noEditPoints="1"/>
              </p:cNvSpPr>
              <p:nvPr/>
            </p:nvSpPr>
            <p:spPr bwMode="auto">
              <a:xfrm>
                <a:off x="-1892703" y="1944681"/>
                <a:ext cx="3284538" cy="3811588"/>
              </a:xfrm>
              <a:custGeom>
                <a:avLst/>
                <a:gdLst>
                  <a:gd name="T0" fmla="*/ 1611 w 1764"/>
                  <a:gd name="T1" fmla="*/ 145 h 2048"/>
                  <a:gd name="T2" fmla="*/ 1468 w 1764"/>
                  <a:gd name="T3" fmla="*/ 100 h 2048"/>
                  <a:gd name="T4" fmla="*/ 397 w 1764"/>
                  <a:gd name="T5" fmla="*/ 0 h 2048"/>
                  <a:gd name="T6" fmla="*/ 296 w 1764"/>
                  <a:gd name="T7" fmla="*/ 145 h 2048"/>
                  <a:gd name="T8" fmla="*/ 40 w 1764"/>
                  <a:gd name="T9" fmla="*/ 197 h 2048"/>
                  <a:gd name="T10" fmla="*/ 397 w 1764"/>
                  <a:gd name="T11" fmla="*/ 863 h 2048"/>
                  <a:gd name="T12" fmla="*/ 735 w 1764"/>
                  <a:gd name="T13" fmla="*/ 1251 h 2048"/>
                  <a:gd name="T14" fmla="*/ 567 w 1764"/>
                  <a:gd name="T15" fmla="*/ 1483 h 2048"/>
                  <a:gd name="T16" fmla="*/ 531 w 1764"/>
                  <a:gd name="T17" fmla="*/ 1746 h 2048"/>
                  <a:gd name="T18" fmla="*/ 301 w 1764"/>
                  <a:gd name="T19" fmla="*/ 1888 h 2048"/>
                  <a:gd name="T20" fmla="*/ 348 w 1764"/>
                  <a:gd name="T21" fmla="*/ 2048 h 2048"/>
                  <a:gd name="T22" fmla="*/ 1468 w 1764"/>
                  <a:gd name="T23" fmla="*/ 2001 h 2048"/>
                  <a:gd name="T24" fmla="*/ 1325 w 1764"/>
                  <a:gd name="T25" fmla="*/ 1746 h 2048"/>
                  <a:gd name="T26" fmla="*/ 1237 w 1764"/>
                  <a:gd name="T27" fmla="*/ 1529 h 2048"/>
                  <a:gd name="T28" fmla="*/ 1200 w 1764"/>
                  <a:gd name="T29" fmla="*/ 1482 h 2048"/>
                  <a:gd name="T30" fmla="*/ 1303 w 1764"/>
                  <a:gd name="T31" fmla="*/ 992 h 2048"/>
                  <a:gd name="T32" fmla="*/ 1757 w 1764"/>
                  <a:gd name="T33" fmla="*/ 316 h 2048"/>
                  <a:gd name="T34" fmla="*/ 101 w 1764"/>
                  <a:gd name="T35" fmla="*/ 301 h 2048"/>
                  <a:gd name="T36" fmla="*/ 153 w 1764"/>
                  <a:gd name="T37" fmla="*/ 240 h 2048"/>
                  <a:gd name="T38" fmla="*/ 296 w 1764"/>
                  <a:gd name="T39" fmla="*/ 327 h 2048"/>
                  <a:gd name="T40" fmla="*/ 101 w 1764"/>
                  <a:gd name="T41" fmla="*/ 301 h 2048"/>
                  <a:gd name="T42" fmla="*/ 1373 w 1764"/>
                  <a:gd name="T43" fmla="*/ 1888 h 2048"/>
                  <a:gd name="T44" fmla="*/ 396 w 1764"/>
                  <a:gd name="T45" fmla="*/ 1953 h 2048"/>
                  <a:gd name="T46" fmla="*/ 443 w 1764"/>
                  <a:gd name="T47" fmla="*/ 1841 h 2048"/>
                  <a:gd name="T48" fmla="*/ 1143 w 1764"/>
                  <a:gd name="T49" fmla="*/ 1576 h 2048"/>
                  <a:gd name="T50" fmla="*/ 626 w 1764"/>
                  <a:gd name="T51" fmla="*/ 1746 h 2048"/>
                  <a:gd name="T52" fmla="*/ 1143 w 1764"/>
                  <a:gd name="T53" fmla="*/ 1576 h 2048"/>
                  <a:gd name="T54" fmla="*/ 782 w 1764"/>
                  <a:gd name="T55" fmla="*/ 1439 h 2048"/>
                  <a:gd name="T56" fmla="*/ 882 w 1764"/>
                  <a:gd name="T57" fmla="*/ 1280 h 2048"/>
                  <a:gd name="T58" fmla="*/ 1019 w 1764"/>
                  <a:gd name="T59" fmla="*/ 1481 h 2048"/>
                  <a:gd name="T60" fmla="*/ 1373 w 1764"/>
                  <a:gd name="T61" fmla="*/ 327 h 2048"/>
                  <a:gd name="T62" fmla="*/ 882 w 1764"/>
                  <a:gd name="T63" fmla="*/ 1186 h 2048"/>
                  <a:gd name="T64" fmla="*/ 391 w 1764"/>
                  <a:gd name="T65" fmla="*/ 327 h 2048"/>
                  <a:gd name="T66" fmla="*/ 397 w 1764"/>
                  <a:gd name="T67" fmla="*/ 95 h 2048"/>
                  <a:gd name="T68" fmla="*/ 1373 w 1764"/>
                  <a:gd name="T69" fmla="*/ 100 h 2048"/>
                  <a:gd name="T70" fmla="*/ 1663 w 1764"/>
                  <a:gd name="T71" fmla="*/ 301 h 2048"/>
                  <a:gd name="T72" fmla="*/ 1468 w 1764"/>
                  <a:gd name="T73" fmla="*/ 327 h 2048"/>
                  <a:gd name="T74" fmla="*/ 1611 w 1764"/>
                  <a:gd name="T75" fmla="*/ 240 h 2048"/>
                  <a:gd name="T76" fmla="*/ 1663 w 1764"/>
                  <a:gd name="T77" fmla="*/ 301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64" h="2048">
                    <a:moveTo>
                      <a:pt x="1724" y="197"/>
                    </a:moveTo>
                    <a:cubicBezTo>
                      <a:pt x="1696" y="164"/>
                      <a:pt x="1654" y="145"/>
                      <a:pt x="1611" y="145"/>
                    </a:cubicBezTo>
                    <a:cubicBezTo>
                      <a:pt x="1468" y="145"/>
                      <a:pt x="1468" y="145"/>
                      <a:pt x="1468" y="145"/>
                    </a:cubicBezTo>
                    <a:cubicBezTo>
                      <a:pt x="1468" y="100"/>
                      <a:pt x="1468" y="100"/>
                      <a:pt x="1468" y="100"/>
                    </a:cubicBezTo>
                    <a:cubicBezTo>
                      <a:pt x="1468" y="45"/>
                      <a:pt x="1423" y="0"/>
                      <a:pt x="1367" y="0"/>
                    </a:cubicBezTo>
                    <a:cubicBezTo>
                      <a:pt x="397" y="0"/>
                      <a:pt x="397" y="0"/>
                      <a:pt x="397" y="0"/>
                    </a:cubicBezTo>
                    <a:cubicBezTo>
                      <a:pt x="341" y="0"/>
                      <a:pt x="296" y="45"/>
                      <a:pt x="296" y="100"/>
                    </a:cubicBezTo>
                    <a:cubicBezTo>
                      <a:pt x="296" y="145"/>
                      <a:pt x="296" y="145"/>
                      <a:pt x="296" y="145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10" y="145"/>
                      <a:pt x="68" y="164"/>
                      <a:pt x="40" y="197"/>
                    </a:cubicBezTo>
                    <a:cubicBezTo>
                      <a:pt x="12" y="230"/>
                      <a:pt x="0" y="274"/>
                      <a:pt x="7" y="316"/>
                    </a:cubicBezTo>
                    <a:cubicBezTo>
                      <a:pt x="45" y="547"/>
                      <a:pt x="190" y="751"/>
                      <a:pt x="397" y="863"/>
                    </a:cubicBezTo>
                    <a:cubicBezTo>
                      <a:pt x="416" y="909"/>
                      <a:pt x="437" y="952"/>
                      <a:pt x="461" y="992"/>
                    </a:cubicBezTo>
                    <a:cubicBezTo>
                      <a:pt x="537" y="1120"/>
                      <a:pt x="631" y="1208"/>
                      <a:pt x="735" y="1251"/>
                    </a:cubicBezTo>
                    <a:cubicBezTo>
                      <a:pt x="746" y="1357"/>
                      <a:pt x="675" y="1458"/>
                      <a:pt x="568" y="1482"/>
                    </a:cubicBezTo>
                    <a:cubicBezTo>
                      <a:pt x="568" y="1483"/>
                      <a:pt x="568" y="1483"/>
                      <a:pt x="567" y="1483"/>
                    </a:cubicBezTo>
                    <a:cubicBezTo>
                      <a:pt x="547" y="1488"/>
                      <a:pt x="531" y="1506"/>
                      <a:pt x="531" y="1529"/>
                    </a:cubicBezTo>
                    <a:cubicBezTo>
                      <a:pt x="531" y="1746"/>
                      <a:pt x="531" y="1746"/>
                      <a:pt x="531" y="1746"/>
                    </a:cubicBezTo>
                    <a:cubicBezTo>
                      <a:pt x="443" y="1746"/>
                      <a:pt x="443" y="1746"/>
                      <a:pt x="443" y="1746"/>
                    </a:cubicBezTo>
                    <a:cubicBezTo>
                      <a:pt x="365" y="1746"/>
                      <a:pt x="301" y="1810"/>
                      <a:pt x="301" y="1888"/>
                    </a:cubicBezTo>
                    <a:cubicBezTo>
                      <a:pt x="301" y="2001"/>
                      <a:pt x="301" y="2001"/>
                      <a:pt x="301" y="2001"/>
                    </a:cubicBezTo>
                    <a:cubicBezTo>
                      <a:pt x="301" y="2027"/>
                      <a:pt x="322" y="2048"/>
                      <a:pt x="348" y="2048"/>
                    </a:cubicBezTo>
                    <a:cubicBezTo>
                      <a:pt x="1420" y="2048"/>
                      <a:pt x="1420" y="2048"/>
                      <a:pt x="1420" y="2048"/>
                    </a:cubicBezTo>
                    <a:cubicBezTo>
                      <a:pt x="1446" y="2048"/>
                      <a:pt x="1468" y="2027"/>
                      <a:pt x="1468" y="2001"/>
                    </a:cubicBezTo>
                    <a:cubicBezTo>
                      <a:pt x="1468" y="1888"/>
                      <a:pt x="1468" y="1888"/>
                      <a:pt x="1468" y="1888"/>
                    </a:cubicBezTo>
                    <a:cubicBezTo>
                      <a:pt x="1468" y="1810"/>
                      <a:pt x="1404" y="1746"/>
                      <a:pt x="1325" y="1746"/>
                    </a:cubicBezTo>
                    <a:cubicBezTo>
                      <a:pt x="1237" y="1746"/>
                      <a:pt x="1237" y="1746"/>
                      <a:pt x="1237" y="1746"/>
                    </a:cubicBezTo>
                    <a:cubicBezTo>
                      <a:pt x="1237" y="1529"/>
                      <a:pt x="1237" y="1529"/>
                      <a:pt x="1237" y="1529"/>
                    </a:cubicBezTo>
                    <a:cubicBezTo>
                      <a:pt x="1237" y="1506"/>
                      <a:pt x="1222" y="1488"/>
                      <a:pt x="1201" y="1483"/>
                    </a:cubicBezTo>
                    <a:cubicBezTo>
                      <a:pt x="1201" y="1483"/>
                      <a:pt x="1201" y="1483"/>
                      <a:pt x="1200" y="1482"/>
                    </a:cubicBezTo>
                    <a:cubicBezTo>
                      <a:pt x="1093" y="1458"/>
                      <a:pt x="1022" y="1356"/>
                      <a:pt x="1033" y="1249"/>
                    </a:cubicBezTo>
                    <a:cubicBezTo>
                      <a:pt x="1136" y="1205"/>
                      <a:pt x="1228" y="1118"/>
                      <a:pt x="1303" y="992"/>
                    </a:cubicBezTo>
                    <a:cubicBezTo>
                      <a:pt x="1327" y="952"/>
                      <a:pt x="1349" y="909"/>
                      <a:pt x="1367" y="863"/>
                    </a:cubicBezTo>
                    <a:cubicBezTo>
                      <a:pt x="1574" y="751"/>
                      <a:pt x="1719" y="547"/>
                      <a:pt x="1757" y="316"/>
                    </a:cubicBezTo>
                    <a:cubicBezTo>
                      <a:pt x="1764" y="274"/>
                      <a:pt x="1752" y="230"/>
                      <a:pt x="1724" y="197"/>
                    </a:cubicBezTo>
                    <a:close/>
                    <a:moveTo>
                      <a:pt x="101" y="301"/>
                    </a:moveTo>
                    <a:cubicBezTo>
                      <a:pt x="98" y="286"/>
                      <a:pt x="102" y="271"/>
                      <a:pt x="112" y="259"/>
                    </a:cubicBezTo>
                    <a:cubicBezTo>
                      <a:pt x="123" y="247"/>
                      <a:pt x="138" y="240"/>
                      <a:pt x="153" y="240"/>
                    </a:cubicBezTo>
                    <a:cubicBezTo>
                      <a:pt x="296" y="240"/>
                      <a:pt x="296" y="240"/>
                      <a:pt x="296" y="240"/>
                    </a:cubicBezTo>
                    <a:cubicBezTo>
                      <a:pt x="296" y="327"/>
                      <a:pt x="296" y="327"/>
                      <a:pt x="296" y="327"/>
                    </a:cubicBezTo>
                    <a:cubicBezTo>
                      <a:pt x="296" y="464"/>
                      <a:pt x="314" y="596"/>
                      <a:pt x="347" y="718"/>
                    </a:cubicBezTo>
                    <a:cubicBezTo>
                      <a:pt x="217" y="615"/>
                      <a:pt x="127" y="466"/>
                      <a:pt x="101" y="301"/>
                    </a:cubicBezTo>
                    <a:close/>
                    <a:moveTo>
                      <a:pt x="1325" y="1841"/>
                    </a:moveTo>
                    <a:cubicBezTo>
                      <a:pt x="1352" y="1841"/>
                      <a:pt x="1373" y="1862"/>
                      <a:pt x="1373" y="1888"/>
                    </a:cubicBezTo>
                    <a:cubicBezTo>
                      <a:pt x="1373" y="1953"/>
                      <a:pt x="1373" y="1953"/>
                      <a:pt x="1373" y="1953"/>
                    </a:cubicBezTo>
                    <a:cubicBezTo>
                      <a:pt x="396" y="1953"/>
                      <a:pt x="396" y="1953"/>
                      <a:pt x="396" y="1953"/>
                    </a:cubicBezTo>
                    <a:cubicBezTo>
                      <a:pt x="396" y="1888"/>
                      <a:pt x="396" y="1888"/>
                      <a:pt x="396" y="1888"/>
                    </a:cubicBezTo>
                    <a:cubicBezTo>
                      <a:pt x="396" y="1862"/>
                      <a:pt x="417" y="1841"/>
                      <a:pt x="443" y="1841"/>
                    </a:cubicBezTo>
                    <a:lnTo>
                      <a:pt x="1325" y="1841"/>
                    </a:lnTo>
                    <a:close/>
                    <a:moveTo>
                      <a:pt x="1143" y="1576"/>
                    </a:moveTo>
                    <a:cubicBezTo>
                      <a:pt x="1143" y="1746"/>
                      <a:pt x="1143" y="1746"/>
                      <a:pt x="1143" y="1746"/>
                    </a:cubicBezTo>
                    <a:cubicBezTo>
                      <a:pt x="626" y="1746"/>
                      <a:pt x="626" y="1746"/>
                      <a:pt x="626" y="1746"/>
                    </a:cubicBezTo>
                    <a:cubicBezTo>
                      <a:pt x="626" y="1576"/>
                      <a:pt x="626" y="1576"/>
                      <a:pt x="626" y="1576"/>
                    </a:cubicBezTo>
                    <a:lnTo>
                      <a:pt x="1143" y="1576"/>
                    </a:lnTo>
                    <a:close/>
                    <a:moveTo>
                      <a:pt x="750" y="1481"/>
                    </a:moveTo>
                    <a:cubicBezTo>
                      <a:pt x="762" y="1468"/>
                      <a:pt x="773" y="1454"/>
                      <a:pt x="782" y="1439"/>
                    </a:cubicBezTo>
                    <a:cubicBezTo>
                      <a:pt x="814" y="1390"/>
                      <a:pt x="830" y="1334"/>
                      <a:pt x="831" y="1277"/>
                    </a:cubicBezTo>
                    <a:cubicBezTo>
                      <a:pt x="848" y="1279"/>
                      <a:pt x="865" y="1280"/>
                      <a:pt x="882" y="1280"/>
                    </a:cubicBezTo>
                    <a:cubicBezTo>
                      <a:pt x="901" y="1280"/>
                      <a:pt x="919" y="1279"/>
                      <a:pt x="937" y="1276"/>
                    </a:cubicBezTo>
                    <a:cubicBezTo>
                      <a:pt x="939" y="1353"/>
                      <a:pt x="968" y="1426"/>
                      <a:pt x="1019" y="1481"/>
                    </a:cubicBezTo>
                    <a:cubicBezTo>
                      <a:pt x="750" y="1481"/>
                      <a:pt x="750" y="1481"/>
                      <a:pt x="750" y="1481"/>
                    </a:cubicBezTo>
                    <a:close/>
                    <a:moveTo>
                      <a:pt x="1373" y="327"/>
                    </a:moveTo>
                    <a:cubicBezTo>
                      <a:pt x="1373" y="561"/>
                      <a:pt x="1319" y="780"/>
                      <a:pt x="1222" y="943"/>
                    </a:cubicBezTo>
                    <a:cubicBezTo>
                      <a:pt x="1129" y="1100"/>
                      <a:pt x="1008" y="1186"/>
                      <a:pt x="882" y="1186"/>
                    </a:cubicBezTo>
                    <a:cubicBezTo>
                      <a:pt x="756" y="1186"/>
                      <a:pt x="635" y="1100"/>
                      <a:pt x="542" y="943"/>
                    </a:cubicBezTo>
                    <a:cubicBezTo>
                      <a:pt x="445" y="780"/>
                      <a:pt x="391" y="561"/>
                      <a:pt x="391" y="327"/>
                    </a:cubicBezTo>
                    <a:cubicBezTo>
                      <a:pt x="391" y="100"/>
                      <a:pt x="391" y="100"/>
                      <a:pt x="391" y="100"/>
                    </a:cubicBezTo>
                    <a:cubicBezTo>
                      <a:pt x="391" y="97"/>
                      <a:pt x="394" y="95"/>
                      <a:pt x="397" y="95"/>
                    </a:cubicBezTo>
                    <a:cubicBezTo>
                      <a:pt x="1367" y="95"/>
                      <a:pt x="1367" y="95"/>
                      <a:pt x="1367" y="95"/>
                    </a:cubicBezTo>
                    <a:cubicBezTo>
                      <a:pt x="1370" y="95"/>
                      <a:pt x="1373" y="97"/>
                      <a:pt x="1373" y="100"/>
                    </a:cubicBezTo>
                    <a:lnTo>
                      <a:pt x="1373" y="327"/>
                    </a:lnTo>
                    <a:close/>
                    <a:moveTo>
                      <a:pt x="1663" y="301"/>
                    </a:moveTo>
                    <a:cubicBezTo>
                      <a:pt x="1637" y="466"/>
                      <a:pt x="1547" y="615"/>
                      <a:pt x="1417" y="718"/>
                    </a:cubicBezTo>
                    <a:cubicBezTo>
                      <a:pt x="1450" y="596"/>
                      <a:pt x="1468" y="464"/>
                      <a:pt x="1468" y="327"/>
                    </a:cubicBezTo>
                    <a:cubicBezTo>
                      <a:pt x="1468" y="240"/>
                      <a:pt x="1468" y="240"/>
                      <a:pt x="1468" y="240"/>
                    </a:cubicBezTo>
                    <a:cubicBezTo>
                      <a:pt x="1611" y="240"/>
                      <a:pt x="1611" y="240"/>
                      <a:pt x="1611" y="240"/>
                    </a:cubicBezTo>
                    <a:cubicBezTo>
                      <a:pt x="1626" y="240"/>
                      <a:pt x="1641" y="247"/>
                      <a:pt x="1652" y="259"/>
                    </a:cubicBezTo>
                    <a:cubicBezTo>
                      <a:pt x="1662" y="271"/>
                      <a:pt x="1666" y="286"/>
                      <a:pt x="1663" y="3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62" name="Полилиния 6"/>
              <p:cNvSpPr>
                <a:spLocks noEditPoints="1"/>
              </p:cNvSpPr>
              <p:nvPr/>
            </p:nvSpPr>
            <p:spPr bwMode="auto">
              <a:xfrm>
                <a:off x="-795744" y="2462202"/>
                <a:ext cx="1090612" cy="1039809"/>
              </a:xfrm>
              <a:custGeom>
                <a:avLst/>
                <a:gdLst>
                  <a:gd name="T0" fmla="*/ 581 w 586"/>
                  <a:gd name="T1" fmla="*/ 209 h 559"/>
                  <a:gd name="T2" fmla="*/ 543 w 586"/>
                  <a:gd name="T3" fmla="*/ 176 h 559"/>
                  <a:gd name="T4" fmla="*/ 399 w 586"/>
                  <a:gd name="T5" fmla="*/ 156 h 559"/>
                  <a:gd name="T6" fmla="*/ 336 w 586"/>
                  <a:gd name="T7" fmla="*/ 26 h 559"/>
                  <a:gd name="T8" fmla="*/ 293 w 586"/>
                  <a:gd name="T9" fmla="*/ 0 h 559"/>
                  <a:gd name="T10" fmla="*/ 250 w 586"/>
                  <a:gd name="T11" fmla="*/ 26 h 559"/>
                  <a:gd name="T12" fmla="*/ 187 w 586"/>
                  <a:gd name="T13" fmla="*/ 156 h 559"/>
                  <a:gd name="T14" fmla="*/ 44 w 586"/>
                  <a:gd name="T15" fmla="*/ 176 h 559"/>
                  <a:gd name="T16" fmla="*/ 5 w 586"/>
                  <a:gd name="T17" fmla="*/ 209 h 559"/>
                  <a:gd name="T18" fmla="*/ 17 w 586"/>
                  <a:gd name="T19" fmla="*/ 257 h 559"/>
                  <a:gd name="T20" fmla="*/ 121 w 586"/>
                  <a:gd name="T21" fmla="*/ 358 h 559"/>
                  <a:gd name="T22" fmla="*/ 96 w 586"/>
                  <a:gd name="T23" fmla="*/ 501 h 559"/>
                  <a:gd name="T24" fmla="*/ 115 w 586"/>
                  <a:gd name="T25" fmla="*/ 547 h 559"/>
                  <a:gd name="T26" fmla="*/ 165 w 586"/>
                  <a:gd name="T27" fmla="*/ 551 h 559"/>
                  <a:gd name="T28" fmla="*/ 293 w 586"/>
                  <a:gd name="T29" fmla="*/ 483 h 559"/>
                  <a:gd name="T30" fmla="*/ 421 w 586"/>
                  <a:gd name="T31" fmla="*/ 551 h 559"/>
                  <a:gd name="T32" fmla="*/ 443 w 586"/>
                  <a:gd name="T33" fmla="*/ 556 h 559"/>
                  <a:gd name="T34" fmla="*/ 471 w 586"/>
                  <a:gd name="T35" fmla="*/ 547 h 559"/>
                  <a:gd name="T36" fmla="*/ 490 w 586"/>
                  <a:gd name="T37" fmla="*/ 501 h 559"/>
                  <a:gd name="T38" fmla="*/ 465 w 586"/>
                  <a:gd name="T39" fmla="*/ 358 h 559"/>
                  <a:gd name="T40" fmla="*/ 569 w 586"/>
                  <a:gd name="T41" fmla="*/ 257 h 559"/>
                  <a:gd name="T42" fmla="*/ 581 w 586"/>
                  <a:gd name="T43" fmla="*/ 209 h 559"/>
                  <a:gd name="T44" fmla="*/ 381 w 586"/>
                  <a:gd name="T45" fmla="*/ 308 h 559"/>
                  <a:gd name="T46" fmla="*/ 368 w 586"/>
                  <a:gd name="T47" fmla="*/ 350 h 559"/>
                  <a:gd name="T48" fmla="*/ 380 w 586"/>
                  <a:gd name="T49" fmla="*/ 422 h 559"/>
                  <a:gd name="T50" fmla="*/ 315 w 586"/>
                  <a:gd name="T51" fmla="*/ 388 h 559"/>
                  <a:gd name="T52" fmla="*/ 293 w 586"/>
                  <a:gd name="T53" fmla="*/ 382 h 559"/>
                  <a:gd name="T54" fmla="*/ 271 w 586"/>
                  <a:gd name="T55" fmla="*/ 388 h 559"/>
                  <a:gd name="T56" fmla="*/ 206 w 586"/>
                  <a:gd name="T57" fmla="*/ 422 h 559"/>
                  <a:gd name="T58" fmla="*/ 218 w 586"/>
                  <a:gd name="T59" fmla="*/ 350 h 559"/>
                  <a:gd name="T60" fmla="*/ 205 w 586"/>
                  <a:gd name="T61" fmla="*/ 308 h 559"/>
                  <a:gd name="T62" fmla="*/ 152 w 586"/>
                  <a:gd name="T63" fmla="*/ 256 h 559"/>
                  <a:gd name="T64" fmla="*/ 225 w 586"/>
                  <a:gd name="T65" fmla="*/ 246 h 559"/>
                  <a:gd name="T66" fmla="*/ 261 w 586"/>
                  <a:gd name="T67" fmla="*/ 220 h 559"/>
                  <a:gd name="T68" fmla="*/ 293 w 586"/>
                  <a:gd name="T69" fmla="*/ 154 h 559"/>
                  <a:gd name="T70" fmla="*/ 325 w 586"/>
                  <a:gd name="T71" fmla="*/ 220 h 559"/>
                  <a:gd name="T72" fmla="*/ 361 w 586"/>
                  <a:gd name="T73" fmla="*/ 246 h 559"/>
                  <a:gd name="T74" fmla="*/ 434 w 586"/>
                  <a:gd name="T75" fmla="*/ 256 h 559"/>
                  <a:gd name="T76" fmla="*/ 381 w 586"/>
                  <a:gd name="T77" fmla="*/ 308 h 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86" h="559">
                    <a:moveTo>
                      <a:pt x="581" y="209"/>
                    </a:moveTo>
                    <a:cubicBezTo>
                      <a:pt x="575" y="191"/>
                      <a:pt x="560" y="179"/>
                      <a:pt x="543" y="176"/>
                    </a:cubicBezTo>
                    <a:cubicBezTo>
                      <a:pt x="399" y="156"/>
                      <a:pt x="399" y="156"/>
                      <a:pt x="399" y="156"/>
                    </a:cubicBezTo>
                    <a:cubicBezTo>
                      <a:pt x="336" y="26"/>
                      <a:pt x="336" y="26"/>
                      <a:pt x="336" y="26"/>
                    </a:cubicBezTo>
                    <a:cubicBezTo>
                      <a:pt x="328" y="10"/>
                      <a:pt x="311" y="0"/>
                      <a:pt x="293" y="0"/>
                    </a:cubicBezTo>
                    <a:cubicBezTo>
                      <a:pt x="275" y="0"/>
                      <a:pt x="258" y="10"/>
                      <a:pt x="250" y="26"/>
                    </a:cubicBezTo>
                    <a:cubicBezTo>
                      <a:pt x="187" y="156"/>
                      <a:pt x="187" y="156"/>
                      <a:pt x="187" y="156"/>
                    </a:cubicBezTo>
                    <a:cubicBezTo>
                      <a:pt x="44" y="176"/>
                      <a:pt x="44" y="176"/>
                      <a:pt x="44" y="176"/>
                    </a:cubicBezTo>
                    <a:cubicBezTo>
                      <a:pt x="26" y="179"/>
                      <a:pt x="11" y="191"/>
                      <a:pt x="5" y="209"/>
                    </a:cubicBezTo>
                    <a:cubicBezTo>
                      <a:pt x="0" y="226"/>
                      <a:pt x="4" y="245"/>
                      <a:pt x="17" y="257"/>
                    </a:cubicBezTo>
                    <a:cubicBezTo>
                      <a:pt x="121" y="358"/>
                      <a:pt x="121" y="358"/>
                      <a:pt x="121" y="358"/>
                    </a:cubicBezTo>
                    <a:cubicBezTo>
                      <a:pt x="96" y="501"/>
                      <a:pt x="96" y="501"/>
                      <a:pt x="96" y="501"/>
                    </a:cubicBezTo>
                    <a:cubicBezTo>
                      <a:pt x="93" y="518"/>
                      <a:pt x="101" y="536"/>
                      <a:pt x="115" y="547"/>
                    </a:cubicBezTo>
                    <a:cubicBezTo>
                      <a:pt x="130" y="558"/>
                      <a:pt x="149" y="559"/>
                      <a:pt x="165" y="551"/>
                    </a:cubicBezTo>
                    <a:cubicBezTo>
                      <a:pt x="293" y="483"/>
                      <a:pt x="293" y="483"/>
                      <a:pt x="293" y="483"/>
                    </a:cubicBezTo>
                    <a:cubicBezTo>
                      <a:pt x="421" y="551"/>
                      <a:pt x="421" y="551"/>
                      <a:pt x="421" y="551"/>
                    </a:cubicBezTo>
                    <a:cubicBezTo>
                      <a:pt x="428" y="554"/>
                      <a:pt x="435" y="556"/>
                      <a:pt x="443" y="556"/>
                    </a:cubicBezTo>
                    <a:cubicBezTo>
                      <a:pt x="453" y="556"/>
                      <a:pt x="463" y="553"/>
                      <a:pt x="471" y="547"/>
                    </a:cubicBezTo>
                    <a:cubicBezTo>
                      <a:pt x="485" y="536"/>
                      <a:pt x="493" y="518"/>
                      <a:pt x="490" y="501"/>
                    </a:cubicBezTo>
                    <a:cubicBezTo>
                      <a:pt x="465" y="358"/>
                      <a:pt x="465" y="358"/>
                      <a:pt x="465" y="358"/>
                    </a:cubicBezTo>
                    <a:cubicBezTo>
                      <a:pt x="569" y="257"/>
                      <a:pt x="569" y="257"/>
                      <a:pt x="569" y="257"/>
                    </a:cubicBezTo>
                    <a:cubicBezTo>
                      <a:pt x="582" y="245"/>
                      <a:pt x="586" y="226"/>
                      <a:pt x="581" y="209"/>
                    </a:cubicBezTo>
                    <a:close/>
                    <a:moveTo>
                      <a:pt x="381" y="308"/>
                    </a:moveTo>
                    <a:cubicBezTo>
                      <a:pt x="370" y="319"/>
                      <a:pt x="365" y="334"/>
                      <a:pt x="368" y="350"/>
                    </a:cubicBezTo>
                    <a:cubicBezTo>
                      <a:pt x="380" y="422"/>
                      <a:pt x="380" y="422"/>
                      <a:pt x="380" y="422"/>
                    </a:cubicBezTo>
                    <a:cubicBezTo>
                      <a:pt x="315" y="388"/>
                      <a:pt x="315" y="388"/>
                      <a:pt x="315" y="388"/>
                    </a:cubicBezTo>
                    <a:cubicBezTo>
                      <a:pt x="308" y="384"/>
                      <a:pt x="301" y="382"/>
                      <a:pt x="293" y="382"/>
                    </a:cubicBezTo>
                    <a:cubicBezTo>
                      <a:pt x="285" y="382"/>
                      <a:pt x="278" y="384"/>
                      <a:pt x="271" y="388"/>
                    </a:cubicBezTo>
                    <a:cubicBezTo>
                      <a:pt x="206" y="422"/>
                      <a:pt x="206" y="422"/>
                      <a:pt x="206" y="422"/>
                    </a:cubicBezTo>
                    <a:cubicBezTo>
                      <a:pt x="218" y="350"/>
                      <a:pt x="218" y="350"/>
                      <a:pt x="218" y="350"/>
                    </a:cubicBezTo>
                    <a:cubicBezTo>
                      <a:pt x="221" y="334"/>
                      <a:pt x="216" y="319"/>
                      <a:pt x="205" y="308"/>
                    </a:cubicBezTo>
                    <a:cubicBezTo>
                      <a:pt x="152" y="256"/>
                      <a:pt x="152" y="256"/>
                      <a:pt x="152" y="256"/>
                    </a:cubicBezTo>
                    <a:cubicBezTo>
                      <a:pt x="225" y="246"/>
                      <a:pt x="225" y="246"/>
                      <a:pt x="225" y="246"/>
                    </a:cubicBezTo>
                    <a:cubicBezTo>
                      <a:pt x="240" y="244"/>
                      <a:pt x="254" y="234"/>
                      <a:pt x="261" y="220"/>
                    </a:cubicBezTo>
                    <a:cubicBezTo>
                      <a:pt x="293" y="154"/>
                      <a:pt x="293" y="154"/>
                      <a:pt x="293" y="154"/>
                    </a:cubicBezTo>
                    <a:cubicBezTo>
                      <a:pt x="325" y="220"/>
                      <a:pt x="325" y="220"/>
                      <a:pt x="325" y="220"/>
                    </a:cubicBezTo>
                    <a:cubicBezTo>
                      <a:pt x="332" y="234"/>
                      <a:pt x="346" y="244"/>
                      <a:pt x="361" y="246"/>
                    </a:cubicBezTo>
                    <a:cubicBezTo>
                      <a:pt x="434" y="256"/>
                      <a:pt x="434" y="256"/>
                      <a:pt x="434" y="256"/>
                    </a:cubicBezTo>
                    <a:lnTo>
                      <a:pt x="381" y="3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</p:grpSp>
      <p:sp>
        <p:nvSpPr>
          <p:cNvPr id="33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9641368" y="14571"/>
            <a:ext cx="2143796" cy="466822"/>
          </a:xfrm>
          <a:prstGeom prst="rect">
            <a:avLst/>
          </a:prstGeom>
        </p:spPr>
        <p:txBody>
          <a:bodyPr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ФОНД КИНО</a:t>
            </a:r>
            <a:endParaRPr lang="ru-RU" sz="28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объект 20">
            <a:extLst>
              <a:ext uri="{FF2B5EF4-FFF2-40B4-BE49-F238E27FC236}">
                <a16:creationId xmlns:a16="http://schemas.microsoft.com/office/drawing/2014/main" xmlns="" id="{2306528A-EF2E-492E-846A-8645AF605E9C}"/>
              </a:ext>
            </a:extLst>
          </p:cNvPr>
          <p:cNvSpPr txBox="1"/>
          <p:nvPr/>
        </p:nvSpPr>
        <p:spPr bwMode="white">
          <a:xfrm>
            <a:off x="9941836" y="1941094"/>
            <a:ext cx="1702373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5 млн.</a:t>
            </a:r>
            <a:r>
              <a:rPr lang="ru-RU" sz="2800" b="1" spc="-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 ₽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7201367" y="43133"/>
            <a:ext cx="2143796" cy="466822"/>
          </a:xfrm>
          <a:prstGeom prst="rect">
            <a:avLst/>
          </a:prstGeom>
        </p:spPr>
        <p:txBody>
          <a:bodyPr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РЕЙТИНГ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76</a:t>
            </a:r>
            <a:endParaRPr lang="ru-RU" sz="28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886542" y="5119622"/>
            <a:ext cx="1395341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4520273" y="4036625"/>
            <a:ext cx="3864549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4143258" y="2953768"/>
            <a:ext cx="3141462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605943" y="2242639"/>
            <a:ext cx="1654137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3946756" y="6117191"/>
            <a:ext cx="674165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6965735" y="6117191"/>
            <a:ext cx="318986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3667472" y="2054850"/>
            <a:ext cx="5583677" cy="4657616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Строительство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скейт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-парка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Ремонт и модернизация помещений </a:t>
            </a: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Молодежного </a:t>
            </a:r>
            <a:r>
              <a:rPr lang="ru-RU" sz="20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Центра </a:t>
            </a: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«</a:t>
            </a:r>
            <a:r>
              <a:rPr lang="ru-RU" sz="20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Галактика</a:t>
            </a: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».</a:t>
            </a:r>
            <a:endParaRPr lang="ru-RU" sz="20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endParaRPr lang="ru-RU" sz="2000" b="1" spc="-15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О</a:t>
            </a: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ткрытие </a:t>
            </a:r>
            <a:r>
              <a:rPr lang="ru-RU" sz="20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первого </a:t>
            </a: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кинотеатра</a:t>
            </a: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в </a:t>
            </a:r>
            <a:r>
              <a:rPr lang="ru-RU" sz="20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правобережье </a:t>
            </a: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города.</a:t>
            </a: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Грант 1 </a:t>
            </a:r>
            <a:r>
              <a:rPr lang="ru-RU" sz="20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848 000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venir Black"/>
              </a:rPr>
              <a:t>₽</a:t>
            </a: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 на благоустройство </a:t>
            </a:r>
            <a:r>
              <a:rPr lang="ru-RU" sz="20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военно-мемориального </a:t>
            </a: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комплекса.</a:t>
            </a: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spc="-15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7 </a:t>
            </a:r>
            <a:r>
              <a:rPr lang="ru-RU" sz="20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611 </a:t>
            </a: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человек состоят в 31 молодежном объединении города.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spc="-15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4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 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076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3" descr="Синий прямоугольник">
            <a:extLst>
              <a:ext uri="{FF2B5EF4-FFF2-40B4-BE49-F238E27FC236}">
                <a16:creationId xmlns:a16="http://schemas.microsoft.com/office/drawing/2014/main" xmlns="" id="{9206F938-D64B-410D-BE2D-847D78F81E42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26C5B371-F992-4547-B936-23F16F4488DA}"/>
              </a:ext>
            </a:extLst>
          </p:cNvPr>
          <p:cNvSpPr txBox="1">
            <a:spLocks/>
          </p:cNvSpPr>
          <p:nvPr/>
        </p:nvSpPr>
        <p:spPr>
          <a:xfrm>
            <a:off x="164812" y="323553"/>
            <a:ext cx="7026395" cy="1302111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СПОРТ</a:t>
            </a:r>
            <a:endParaRPr lang="ru-RU" dirty="0">
              <a:solidFill>
                <a:schemeClr val="bg1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6" name="объект 13" descr="Бежевый прямоугольник">
            <a:extLst>
              <a:ext uri="{FF2B5EF4-FFF2-40B4-BE49-F238E27FC236}">
                <a16:creationId xmlns:a16="http://schemas.microsoft.com/office/drawing/2014/main" xmlns="" id="{DFB86A96-0959-48CB-911E-06E243290C23}"/>
              </a:ext>
            </a:extLst>
          </p:cNvPr>
          <p:cNvSpPr/>
          <p:nvPr/>
        </p:nvSpPr>
        <p:spPr>
          <a:xfrm flipV="1">
            <a:off x="247097" y="582409"/>
            <a:ext cx="1586032" cy="201881"/>
          </a:xfrm>
          <a:custGeom>
            <a:avLst/>
            <a:gdLst/>
            <a:ahLst/>
            <a:cxnLst/>
            <a:rect l="l" t="t" r="r" b="b"/>
            <a:pathLst>
              <a:path w="2694304">
                <a:moveTo>
                  <a:pt x="0" y="0"/>
                </a:moveTo>
                <a:lnTo>
                  <a:pt x="2694127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graphicFrame>
        <p:nvGraphicFramePr>
          <p:cNvPr id="8" name="Объект 11" descr="Диаграмма">
            <a:extLst>
              <a:ext uri="{FF2B5EF4-FFF2-40B4-BE49-F238E27FC236}">
                <a16:creationId xmlns:a16="http://schemas.microsoft.com/office/drawing/2014/main" xmlns="" id="{B880674A-C407-4235-A8D0-4F3C148E03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9264107"/>
              </p:ext>
            </p:extLst>
          </p:nvPr>
        </p:nvGraphicFramePr>
        <p:xfrm>
          <a:off x="1831810" y="38100"/>
          <a:ext cx="2217419" cy="173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2466616" y="634094"/>
            <a:ext cx="947808" cy="68102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22 556 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человек</a:t>
            </a:r>
            <a:endParaRPr lang="ru-RU" sz="1400" b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12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5607490" y="683350"/>
            <a:ext cx="7771041" cy="68102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15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4052006" y="2065205"/>
            <a:ext cx="7771041" cy="68102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17" name="Прямоугольник 16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4158208" y="-1009586"/>
            <a:ext cx="1198846" cy="7719889"/>
          </a:xfrm>
          <a:prstGeom prst="rect">
            <a:avLst/>
          </a:prstGeom>
          <a:gradFill flip="none" rotWithShape="1">
            <a:gsLst>
              <a:gs pos="100000">
                <a:srgbClr val="98A3AD">
                  <a:alpha val="0"/>
                </a:srgbClr>
              </a:gs>
              <a:gs pos="0">
                <a:srgbClr val="98A3A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9" name="Прямоугольник 18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7318595" y="1019591"/>
            <a:ext cx="1086133" cy="7226437"/>
          </a:xfrm>
          <a:prstGeom prst="rect">
            <a:avLst/>
          </a:prstGeom>
          <a:gradFill flip="none" rotWithShape="1">
            <a:gsLst>
              <a:gs pos="100000">
                <a:srgbClr val="98A3AD">
                  <a:alpha val="0"/>
                </a:srgbClr>
              </a:gs>
              <a:gs pos="0">
                <a:srgbClr val="98A3A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097" y="4165460"/>
            <a:ext cx="3364516" cy="23641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" name="Прямоугольник 21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6942029" y="1917163"/>
            <a:ext cx="1202436" cy="7863268"/>
          </a:xfrm>
          <a:prstGeom prst="rect">
            <a:avLst/>
          </a:prstGeom>
          <a:gradFill flip="none" rotWithShape="1">
            <a:gsLst>
              <a:gs pos="100000">
                <a:srgbClr val="98A3AD">
                  <a:alpha val="0"/>
                </a:srgbClr>
              </a:gs>
              <a:gs pos="0">
                <a:srgbClr val="98A3A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4" name="Стрелка вниз 23"/>
          <p:cNvSpPr/>
          <p:nvPr/>
        </p:nvSpPr>
        <p:spPr>
          <a:xfrm rot="10800000">
            <a:off x="3674906" y="134883"/>
            <a:ext cx="503198" cy="1466935"/>
          </a:xfrm>
          <a:prstGeom prst="down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бъект 20">
            <a:extLst>
              <a:ext uri="{FF2B5EF4-FFF2-40B4-BE49-F238E27FC236}">
                <a16:creationId xmlns:a16="http://schemas.microsoft.com/office/drawing/2014/main" xmlns="" id="{2306528A-EF2E-492E-846A-8645AF605E9C}"/>
              </a:ext>
            </a:extLst>
          </p:cNvPr>
          <p:cNvSpPr txBox="1"/>
          <p:nvPr/>
        </p:nvSpPr>
        <p:spPr bwMode="white">
          <a:xfrm>
            <a:off x="4193368" y="479393"/>
            <a:ext cx="2191105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43,5 %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  <a:cs typeface="Arial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5">
            <a:biLevel thresh="25000"/>
          </a:blip>
          <a:stretch>
            <a:fillRect/>
          </a:stretch>
        </p:blipFill>
        <p:spPr>
          <a:xfrm>
            <a:off x="3819271" y="4329705"/>
            <a:ext cx="707634" cy="737746"/>
          </a:xfrm>
          <a:prstGeom prst="rect">
            <a:avLst/>
          </a:prstGeom>
        </p:spPr>
      </p:pic>
      <p:pic>
        <p:nvPicPr>
          <p:cNvPr id="28" name="Рисунок 27" descr="Повтор">
            <a:extLst>
              <a:ext uri="{FF2B5EF4-FFF2-40B4-BE49-F238E27FC236}">
                <a16:creationId xmlns:a16="http://schemas.microsoft.com/office/drawing/2014/main" xmlns="" id="{A959DDB7-1BF9-4963-9901-AE8A8DFB8302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3717706" y="5352213"/>
            <a:ext cx="910765" cy="910765"/>
          </a:xfrm>
          <a:prstGeom prst="rect">
            <a:avLst/>
          </a:prstGeom>
        </p:spPr>
      </p:pic>
      <p:sp>
        <p:nvSpPr>
          <p:cNvPr id="30" name="Стрелка вниз 29"/>
          <p:cNvSpPr/>
          <p:nvPr/>
        </p:nvSpPr>
        <p:spPr>
          <a:xfrm rot="10800000">
            <a:off x="8369978" y="167037"/>
            <a:ext cx="503198" cy="1466935"/>
          </a:xfrm>
          <a:prstGeom prst="down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бъект 20">
            <a:extLst>
              <a:ext uri="{FF2B5EF4-FFF2-40B4-BE49-F238E27FC236}">
                <a16:creationId xmlns:a16="http://schemas.microsoft.com/office/drawing/2014/main" xmlns="" id="{2306528A-EF2E-492E-846A-8645AF605E9C}"/>
              </a:ext>
            </a:extLst>
          </p:cNvPr>
          <p:cNvSpPr txBox="1"/>
          <p:nvPr/>
        </p:nvSpPr>
        <p:spPr bwMode="white">
          <a:xfrm>
            <a:off x="8935522" y="445572"/>
            <a:ext cx="2191105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j-lt"/>
                <a:cs typeface="Arial"/>
              </a:rPr>
              <a:t>44,5 %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j-lt"/>
              <a:cs typeface="Arial"/>
            </a:endParaRP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995" y="-23273"/>
            <a:ext cx="1864739" cy="190737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845" y="1986659"/>
            <a:ext cx="2326520" cy="181780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0716" y="1753420"/>
            <a:ext cx="3364517" cy="22408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Прямоугольник 25"/>
          <p:cNvSpPr/>
          <p:nvPr/>
        </p:nvSpPr>
        <p:spPr>
          <a:xfrm>
            <a:off x="2526858" y="3010196"/>
            <a:ext cx="4178741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2534393" y="2691818"/>
            <a:ext cx="1992512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7040880" y="4229172"/>
            <a:ext cx="2418080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14314" y="4508925"/>
            <a:ext cx="1860001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693496" y="6060464"/>
            <a:ext cx="1190847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1643543" y="2295820"/>
            <a:ext cx="6775191" cy="1005960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Стали инициаторами Всероссийской беговой серии «Забег в моно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», в которой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приняли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участие более 600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участников и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1000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зрителей. 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3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4628471" y="4158568"/>
            <a:ext cx="7746453" cy="68102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Спортсмены города успешно выступают и завоевывают  призовые места в соревнованиях муниципального, 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областного и Всероссийского уровней.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4608387" y="5366880"/>
            <a:ext cx="7149372" cy="1057145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Заключено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соглашение о сотрудничестве между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«Центром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подготовки юных футболистов футбольного клуба «Шинник» и Администрацией Тутаевского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района.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184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объект 3" descr="Синий прямоугольник">
            <a:extLst>
              <a:ext uri="{FF2B5EF4-FFF2-40B4-BE49-F238E27FC236}">
                <a16:creationId xmlns:a16="http://schemas.microsoft.com/office/drawing/2014/main" xmlns="" id="{9206F938-D64B-410D-BE2D-847D78F81E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26C5B371-F992-4547-B936-23F16F4488DA}"/>
              </a:ext>
            </a:extLst>
          </p:cNvPr>
          <p:cNvSpPr txBox="1">
            <a:spLocks/>
          </p:cNvSpPr>
          <p:nvPr/>
        </p:nvSpPr>
        <p:spPr>
          <a:xfrm>
            <a:off x="164812" y="323553"/>
            <a:ext cx="7026395" cy="1302111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коронавирус</a:t>
            </a:r>
            <a:endParaRPr lang="ru-RU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6" name="объект 13" descr="Бежевый прямоугольник">
            <a:extLst>
              <a:ext uri="{FF2B5EF4-FFF2-40B4-BE49-F238E27FC236}">
                <a16:creationId xmlns:a16="http://schemas.microsoft.com/office/drawing/2014/main" xmlns="" id="{DFB86A96-0959-48CB-911E-06E243290C23}"/>
              </a:ext>
            </a:extLst>
          </p:cNvPr>
          <p:cNvSpPr/>
          <p:nvPr/>
        </p:nvSpPr>
        <p:spPr>
          <a:xfrm flipV="1">
            <a:off x="259788" y="551407"/>
            <a:ext cx="3174292" cy="271551"/>
          </a:xfrm>
          <a:custGeom>
            <a:avLst/>
            <a:gdLst/>
            <a:ahLst/>
            <a:cxnLst/>
            <a:rect l="l" t="t" r="r" b="b"/>
            <a:pathLst>
              <a:path w="2694304">
                <a:moveTo>
                  <a:pt x="0" y="0"/>
                </a:moveTo>
                <a:lnTo>
                  <a:pt x="2694127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5080" y="3561080"/>
            <a:ext cx="3063240" cy="3063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43508" y="3975375"/>
            <a:ext cx="3917892" cy="22346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113279" y="1737360"/>
            <a:ext cx="518161" cy="300916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259788" y="1325881"/>
            <a:ext cx="4749140" cy="1630679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ПОМОЩЬ ЦЕНТРА </a:t>
            </a:r>
            <a:r>
              <a:rPr lang="ru-RU" sz="2000" b="1" cap="all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«Милосердие»</a:t>
            </a: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Отработано 207 заявок на льготные лекарства, для жителей старше 65 лет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8479" y="4663440"/>
            <a:ext cx="1005841" cy="293407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38479" y="5043342"/>
            <a:ext cx="538481" cy="310978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95613" y="5471295"/>
            <a:ext cx="439108" cy="2653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259788" y="3754121"/>
            <a:ext cx="4749140" cy="1630679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ПОМОЩЬ </a:t>
            </a:r>
            <a:r>
              <a:rPr lang="ru-RU" sz="2000" b="1" cap="all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представительства </a:t>
            </a:r>
            <a:r>
              <a:rPr lang="ru-RU" sz="2000" b="1" cap="all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«Российского фонда </a:t>
            </a:r>
            <a:r>
              <a:rPr lang="ru-RU" sz="2000" b="1" cap="all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милосердия и здоровья»</a:t>
            </a: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1 370 кг овощей</a:t>
            </a: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165 продуктовых наборов</a:t>
            </a: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 наборов для семей, находящихся в трудной жизненной ситуации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177760" y="997065"/>
            <a:ext cx="2337840" cy="328815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091499" y="1384051"/>
            <a:ext cx="1260021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986913" y="2108774"/>
            <a:ext cx="1577967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7374033" y="3189519"/>
            <a:ext cx="2603087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5290983" y="551407"/>
            <a:ext cx="6775191" cy="1005960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ПОМОЩЬ ВОЛОНТЕРОВ </a:t>
            </a:r>
            <a:r>
              <a:rPr lang="en-US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#</a:t>
            </a: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МЫВМЕСТЕ: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С 27 марта работают 40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добровольцев. 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отработаны 23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заявки на помощь людям старше 65 лет.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выполнено 27 выходов по формированию и выдаче продуктовых наборов для семей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трудной жизненной ситуации,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ветеранам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войны.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выдано более 1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тонны продуктов.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4805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объект 3" descr="Синий прямоугольник">
            <a:extLst>
              <a:ext uri="{FF2B5EF4-FFF2-40B4-BE49-F238E27FC236}">
                <a16:creationId xmlns:a16="http://schemas.microsoft.com/office/drawing/2014/main" xmlns="" id="{9206F938-D64B-410D-BE2D-847D78F81E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26C5B371-F992-4547-B936-23F16F4488DA}"/>
              </a:ext>
            </a:extLst>
          </p:cNvPr>
          <p:cNvSpPr txBox="1">
            <a:spLocks/>
          </p:cNvSpPr>
          <p:nvPr/>
        </p:nvSpPr>
        <p:spPr>
          <a:xfrm>
            <a:off x="164812" y="323553"/>
            <a:ext cx="7026395" cy="1302111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коронавирус</a:t>
            </a:r>
            <a:endParaRPr lang="ru-RU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6" name="объект 13" descr="Бежевый прямоугольник">
            <a:extLst>
              <a:ext uri="{FF2B5EF4-FFF2-40B4-BE49-F238E27FC236}">
                <a16:creationId xmlns:a16="http://schemas.microsoft.com/office/drawing/2014/main" xmlns="" id="{DFB86A96-0959-48CB-911E-06E243290C23}"/>
              </a:ext>
            </a:extLst>
          </p:cNvPr>
          <p:cNvSpPr/>
          <p:nvPr/>
        </p:nvSpPr>
        <p:spPr>
          <a:xfrm flipV="1">
            <a:off x="259788" y="551407"/>
            <a:ext cx="3174292" cy="271551"/>
          </a:xfrm>
          <a:custGeom>
            <a:avLst/>
            <a:gdLst/>
            <a:ahLst/>
            <a:cxnLst/>
            <a:rect l="l" t="t" r="r" b="b"/>
            <a:pathLst>
              <a:path w="2694304">
                <a:moveTo>
                  <a:pt x="0" y="0"/>
                </a:moveTo>
                <a:lnTo>
                  <a:pt x="2694127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5179223" y="551407"/>
            <a:ext cx="6789257" cy="4680993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ПОМОЩЬ ПРЕДПРИНИМАТЕЛЕЙ: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Предприниматели Тутаевского района активно приняли участие в поддержке семей и врачей:</a:t>
            </a: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Продуктовые наборы</a:t>
            </a: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Защитные маски</a:t>
            </a: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Денежные Средства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39786" y="1748883"/>
            <a:ext cx="2840769" cy="22860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56645" y="3145644"/>
            <a:ext cx="2733615" cy="20229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66833" y="2341289"/>
            <a:ext cx="1790287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98900" y="3583907"/>
            <a:ext cx="3058700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619153" y="5463405"/>
            <a:ext cx="2247487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383004" y="4640445"/>
            <a:ext cx="3579636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383004" y="5030724"/>
            <a:ext cx="2350276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383004" y="5425107"/>
            <a:ext cx="4229876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383004" y="6165079"/>
            <a:ext cx="2462036" cy="27576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7340938" y="4178596"/>
            <a:ext cx="5528708" cy="4248728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Выражаем благодарность 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Асряну</a:t>
            </a:r>
            <a:r>
              <a:rPr lang="ru-RU" sz="2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Армену </a:t>
            </a:r>
            <a:r>
              <a:rPr lang="ru-RU" sz="2000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Размиковичу</a:t>
            </a:r>
            <a:r>
              <a:rPr lang="ru-RU" sz="2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Мамедову </a:t>
            </a:r>
            <a:r>
              <a:rPr lang="ru-RU" sz="2000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Гаабилу</a:t>
            </a:r>
            <a:r>
              <a:rPr lang="ru-RU" sz="2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Пахомову Александру Федоровичу 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другим неравнодушным предпринимателям нашего города!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259788" y="1625664"/>
            <a:ext cx="5280948" cy="4677296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ПОМОЩЬ </a:t>
            </a:r>
            <a:r>
              <a:rPr lang="ru-RU" sz="1800" b="1" cap="all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дошкольникам и </a:t>
            </a:r>
            <a:r>
              <a:rPr lang="ru-RU" sz="1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ШКОЛЬНИКАМ:</a:t>
            </a: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2481 школьник  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обеспечен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наборами продуктов питания для организации питания в период дистанционного обучения. </a:t>
            </a: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131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современный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планшет с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подключенным и оплаченным интернетом выдан в пользование школьникам для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организации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дистанционного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обучения.</a:t>
            </a: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12 образовательных учреждениях района действует 15 дежурных групп для дошкольников.</a:t>
            </a: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lnSpc>
                <a:spcPct val="110000"/>
              </a:lnSpc>
              <a:spcBef>
                <a:spcPts val="425"/>
              </a:spcBef>
              <a:buFontTx/>
              <a:buChar char="-"/>
            </a:pP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1936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объект 3" descr="Синий прямоугольник">
            <a:extLst>
              <a:ext uri="{FF2B5EF4-FFF2-40B4-BE49-F238E27FC236}">
                <a16:creationId xmlns:a16="http://schemas.microsoft.com/office/drawing/2014/main" xmlns="" id="{A277388B-76FD-44C4-B506-F8A157E57C6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04D00B79-44BB-4D5F-B51D-2270A854D77A}"/>
              </a:ext>
            </a:extLst>
          </p:cNvPr>
          <p:cNvSpPr txBox="1">
            <a:spLocks/>
          </p:cNvSpPr>
          <p:nvPr/>
        </p:nvSpPr>
        <p:spPr bwMode="white">
          <a:xfrm>
            <a:off x="969220" y="2810425"/>
            <a:ext cx="12330219" cy="618575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cap="all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БЫЛО СДЕЛАНО?</a:t>
            </a:r>
            <a:endParaRPr lang="ru-RU" sz="7200" cap="all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809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объект 3" descr="Синий прямоугольник">
            <a:extLst>
              <a:ext uri="{FF2B5EF4-FFF2-40B4-BE49-F238E27FC236}">
                <a16:creationId xmlns:a16="http://schemas.microsoft.com/office/drawing/2014/main" xmlns="" id="{9206F938-D64B-410D-BE2D-847D78F81E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26C5B371-F992-4547-B936-23F16F4488DA}"/>
              </a:ext>
            </a:extLst>
          </p:cNvPr>
          <p:cNvSpPr txBox="1">
            <a:spLocks/>
          </p:cNvSpPr>
          <p:nvPr/>
        </p:nvSpPr>
        <p:spPr>
          <a:xfrm>
            <a:off x="164812" y="323553"/>
            <a:ext cx="7026395" cy="1302111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cap="all" dirty="0" smtClean="0">
                <a:solidFill>
                  <a:schemeClr val="bg1"/>
                </a:solidFill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коронавирус</a:t>
            </a:r>
            <a:endParaRPr lang="ru-RU" cap="all" dirty="0">
              <a:solidFill>
                <a:schemeClr val="bg1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sp>
        <p:nvSpPr>
          <p:cNvPr id="6" name="объект 13" descr="Бежевый прямоугольник">
            <a:extLst>
              <a:ext uri="{FF2B5EF4-FFF2-40B4-BE49-F238E27FC236}">
                <a16:creationId xmlns:a16="http://schemas.microsoft.com/office/drawing/2014/main" xmlns="" id="{DFB86A96-0959-48CB-911E-06E243290C23}"/>
              </a:ext>
            </a:extLst>
          </p:cNvPr>
          <p:cNvSpPr/>
          <p:nvPr/>
        </p:nvSpPr>
        <p:spPr>
          <a:xfrm flipV="1">
            <a:off x="259788" y="551407"/>
            <a:ext cx="3174292" cy="271551"/>
          </a:xfrm>
          <a:custGeom>
            <a:avLst/>
            <a:gdLst/>
            <a:ahLst/>
            <a:cxnLst/>
            <a:rect l="l" t="t" r="r" b="b"/>
            <a:pathLst>
              <a:path w="2694304">
                <a:moveTo>
                  <a:pt x="0" y="0"/>
                </a:moveTo>
                <a:lnTo>
                  <a:pt x="2694127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16269" t="3535" r="17083" b="36262"/>
          <a:stretch/>
        </p:blipFill>
        <p:spPr>
          <a:xfrm>
            <a:off x="512973" y="1916302"/>
            <a:ext cx="6318380" cy="32103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 descr="Значок галочки">
            <a:extLst>
              <a:ext uri="{FF2B5EF4-FFF2-40B4-BE49-F238E27FC236}">
                <a16:creationId xmlns:a16="http://schemas.microsoft.com/office/drawing/2014/main" xmlns="" id="{2BB6FD49-92B0-4DC9-AC1D-17947DECCC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317763" y="5126664"/>
            <a:ext cx="754574" cy="75457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/>
          <a:srcRect l="18743" t="7990" r="19780" b="6061"/>
          <a:stretch/>
        </p:blipFill>
        <p:spPr>
          <a:xfrm>
            <a:off x="7024255" y="1580853"/>
            <a:ext cx="4676074" cy="36773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970737" y="5300537"/>
            <a:ext cx="10646001" cy="101828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1054328" y="5232399"/>
            <a:ext cx="11025912" cy="4475449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режиме онлайн можно увидеть статистику о количестве заболевших и находящихся на карантине жителях города, узнать информацию о работающих в период карантина магазинах и предприятиях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01620" y="411420"/>
            <a:ext cx="3692960" cy="411538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4537453" y="323553"/>
            <a:ext cx="7370529" cy="4716849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CITYBPM </a:t>
            </a:r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StopCovid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Разработан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онлайн-система мониторинга ситуации 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 коронавирусом в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утаевском районе.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3571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7" name="объект 3" descr="Синий прямоугольник">
            <a:extLst>
              <a:ext uri="{FF2B5EF4-FFF2-40B4-BE49-F238E27FC236}">
                <a16:creationId xmlns:a16="http://schemas.microsoft.com/office/drawing/2014/main" xmlns="" id="{9206F938-D64B-410D-BE2D-847D78F81E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6" name="объект 6" descr="Бежевый прямоугольник">
            <a:extLst>
              <a:ext uri="{FF2B5EF4-FFF2-40B4-BE49-F238E27FC236}">
                <a16:creationId xmlns:a16="http://schemas.microsoft.com/office/drawing/2014/main" xmlns="" id="{B0C70F64-F3E5-413B-AF4F-E15CE944B761}"/>
              </a:ext>
            </a:extLst>
          </p:cNvPr>
          <p:cNvSpPr/>
          <p:nvPr/>
        </p:nvSpPr>
        <p:spPr bwMode="ltGray">
          <a:xfrm flipV="1">
            <a:off x="1744957" y="3178749"/>
            <a:ext cx="9220199" cy="93788"/>
          </a:xfrm>
          <a:custGeom>
            <a:avLst/>
            <a:gdLst/>
            <a:ahLst/>
            <a:cxnLst/>
            <a:rect l="l" t="t" r="r" b="b"/>
            <a:pathLst>
              <a:path w="4206240">
                <a:moveTo>
                  <a:pt x="0" y="0"/>
                </a:moveTo>
                <a:lnTo>
                  <a:pt x="4206240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D43A5E-77DF-44FD-800D-158434A3ABC6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2095280" y="2237229"/>
            <a:ext cx="10153650" cy="1325563"/>
          </a:xfrm>
        </p:spPr>
        <p:txBody>
          <a:bodyPr rtlCol="0">
            <a:normAutofit/>
          </a:bodyPr>
          <a:lstStyle/>
          <a:p>
            <a:pPr rtl="0"/>
            <a:r>
              <a:rPr lang="ru-RU" sz="5000" dirty="0" smtClean="0">
                <a:solidFill>
                  <a:schemeClr val="bg1"/>
                </a:solidFill>
              </a:rPr>
              <a:t>СПАСИБО ЗА ВНИМАНИЕ </a:t>
            </a:r>
            <a:endParaRPr lang="ru-RU" sz="5000" dirty="0"/>
          </a:p>
        </p:txBody>
      </p:sp>
      <p:sp>
        <p:nvSpPr>
          <p:cNvPr id="19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1659893" y="3329671"/>
            <a:ext cx="11420475" cy="1176009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Глава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утаевского муниципального района Дмитрий Юнусов</a:t>
            </a:r>
            <a:endParaRPr lang="ru-RU" sz="2400" b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3" y="50324"/>
            <a:ext cx="1057337" cy="13453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object 4"/>
          <p:cNvSpPr txBox="1"/>
          <p:nvPr/>
        </p:nvSpPr>
        <p:spPr>
          <a:xfrm>
            <a:off x="1209171" y="289736"/>
            <a:ext cx="2310206" cy="670185"/>
          </a:xfrm>
          <a:prstGeom prst="rect">
            <a:avLst/>
          </a:prstGeom>
        </p:spPr>
        <p:txBody>
          <a:bodyPr vert="horz" wrap="square" lIns="0" tIns="23624" rIns="0" bIns="0" rtlCol="0">
            <a:spAutoFit/>
          </a:bodyPr>
          <a:lstStyle/>
          <a:p>
            <a:pPr marL="13896" marR="5559"/>
            <a:r>
              <a:rPr sz="1400" b="1" dirty="0">
                <a:solidFill>
                  <a:srgbClr val="FFFFFF"/>
                </a:solidFill>
                <a:latin typeface="Franklin Gothic Book"/>
                <a:cs typeface="Franklin Gothic Book"/>
              </a:rPr>
              <a:t>Администрация  </a:t>
            </a:r>
            <a:r>
              <a:rPr sz="1400" b="1" spc="-5" dirty="0">
                <a:solidFill>
                  <a:srgbClr val="FFFFFF"/>
                </a:solidFill>
                <a:latin typeface="Franklin Gothic Book"/>
                <a:cs typeface="Franklin Gothic Book"/>
              </a:rPr>
              <a:t>Тутаевского  </a:t>
            </a:r>
            <a:r>
              <a:rPr sz="1400" b="1" dirty="0">
                <a:solidFill>
                  <a:srgbClr val="FFFFFF"/>
                </a:solidFill>
                <a:latin typeface="Franklin Gothic Book"/>
                <a:cs typeface="Franklin Gothic Book"/>
              </a:rPr>
              <a:t>муниципально</a:t>
            </a:r>
            <a:r>
              <a:rPr sz="1400" b="1" spc="-22" dirty="0">
                <a:solidFill>
                  <a:srgbClr val="FFFFFF"/>
                </a:solidFill>
                <a:latin typeface="Franklin Gothic Book"/>
                <a:cs typeface="Franklin Gothic Book"/>
              </a:rPr>
              <a:t>г</a:t>
            </a:r>
            <a:r>
              <a:rPr sz="1400" b="1" dirty="0">
                <a:solidFill>
                  <a:srgbClr val="FFFFFF"/>
                </a:solidFill>
                <a:latin typeface="Franklin Gothic Book"/>
                <a:cs typeface="Franklin Gothic Book"/>
              </a:rPr>
              <a:t>о </a:t>
            </a:r>
            <a:r>
              <a:rPr sz="1400" b="1" spc="-5" dirty="0" smtClean="0">
                <a:solidFill>
                  <a:srgbClr val="FFFFFF"/>
                </a:solidFill>
                <a:latin typeface="Franklin Gothic Book"/>
                <a:cs typeface="Franklin Gothic Book"/>
              </a:rPr>
              <a:t>района</a:t>
            </a:r>
            <a:endParaRPr sz="1400" b="1" dirty="0">
              <a:latin typeface="Franklin Gothic Book"/>
              <a:cs typeface="Franklin Gothic Book"/>
            </a:endParaRPr>
          </a:p>
        </p:txBody>
      </p:sp>
      <p:sp>
        <p:nvSpPr>
          <p:cNvPr id="12" name="Ромб 11">
            <a:extLst>
              <a:ext uri="{FF2B5EF4-FFF2-40B4-BE49-F238E27FC236}">
                <a16:creationId xmlns:a16="http://schemas.microsoft.com/office/drawing/2014/main" xmlns="" id="{A50B1817-3C7F-41BC-8557-7A00C928EE1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4212369" y="-1999527"/>
            <a:ext cx="3541486" cy="3541486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3" name="Ромб 12">
            <a:extLst>
              <a:ext uri="{FF2B5EF4-FFF2-40B4-BE49-F238E27FC236}">
                <a16:creationId xmlns:a16="http://schemas.microsoft.com/office/drawing/2014/main" xmlns="" id="{1C59176D-59A8-4C02-B448-EE01232FB3E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4679430" y="-725019"/>
            <a:ext cx="2607364" cy="2607364"/>
          </a:xfrm>
          <a:prstGeom prst="diamond">
            <a:avLst/>
          </a:prstGeom>
          <a:noFill/>
          <a:ln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352800" y="5487646"/>
            <a:ext cx="5260622" cy="762886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pc="65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ТУТАЕВСКИЙ</a:t>
            </a:r>
            <a:r>
              <a:rPr lang="ru-RU" sz="3600" b="1" spc="65" dirty="0">
                <a:solidFill>
                  <a:schemeClr val="accent1"/>
                </a:solidFill>
                <a:cs typeface="Arial"/>
              </a:rPr>
              <a:t> </a:t>
            </a:r>
            <a:r>
              <a:rPr lang="ru-RU" sz="3600" b="1" spc="65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РАЙОН</a:t>
            </a:r>
          </a:p>
        </p:txBody>
      </p:sp>
    </p:spTree>
    <p:extLst>
      <p:ext uri="{BB962C8B-B14F-4D97-AF65-F5344CB8AC3E}">
        <p14:creationId xmlns:p14="http://schemas.microsoft.com/office/powerpoint/2010/main" val="148695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87956"/>
          </a:xfrm>
          <a:prstGeom prst="rect">
            <a:avLst/>
          </a:prstGeom>
        </p:spPr>
      </p:pic>
      <p:sp>
        <p:nvSpPr>
          <p:cNvPr id="8" name="объект 3" descr="Синий прямоугольник">
            <a:extLst>
              <a:ext uri="{FF2B5EF4-FFF2-40B4-BE49-F238E27FC236}">
                <a16:creationId xmlns:a16="http://schemas.microsoft.com/office/drawing/2014/main" xmlns="" id="{A277388B-76FD-44C4-B506-F8A157E57C65}"/>
              </a:ext>
            </a:extLst>
          </p:cNvPr>
          <p:cNvSpPr/>
          <p:nvPr/>
        </p:nvSpPr>
        <p:spPr>
          <a:xfrm>
            <a:off x="0" y="0"/>
            <a:ext cx="12192000" cy="7187956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D00B79-44BB-4D5F-B51D-2270A854D77A}"/>
              </a:ext>
            </a:extLst>
          </p:cNvPr>
          <p:cNvSpPr>
            <a:spLocks noGrp="1"/>
          </p:cNvSpPr>
          <p:nvPr>
            <p:ph type="title"/>
          </p:nvPr>
        </p:nvSpPr>
        <p:spPr bwMode="white">
          <a:xfrm>
            <a:off x="339300" y="133265"/>
            <a:ext cx="11797145" cy="1325563"/>
          </a:xfrm>
        </p:spPr>
        <p:txBody>
          <a:bodyPr rtlCol="0"/>
          <a:lstStyle/>
          <a:p>
            <a:r>
              <a:rPr lang="ru-RU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</a:t>
            </a:r>
            <a:r>
              <a:rPr lang="ru-RU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ТУТАЕВСКОГО МУНИЦИПАЛЬНОГО РАЙОНА </a:t>
            </a:r>
            <a:endParaRPr lang="ru-RU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объект 5" descr="Бежевый прямоугольник">
            <a:extLst>
              <a:ext uri="{FF2B5EF4-FFF2-40B4-BE49-F238E27FC236}">
                <a16:creationId xmlns:a16="http://schemas.microsoft.com/office/drawing/2014/main" xmlns="" id="{B07BA1F9-2C19-4C07-B29B-18B9FBCC4755}"/>
              </a:ext>
            </a:extLst>
          </p:cNvPr>
          <p:cNvSpPr/>
          <p:nvPr/>
        </p:nvSpPr>
        <p:spPr bwMode="white">
          <a:xfrm flipV="1">
            <a:off x="436967" y="973777"/>
            <a:ext cx="11022721" cy="95002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cxnSp>
        <p:nvCxnSpPr>
          <p:cNvPr id="12" name="Прямая соединительная линия 11" descr="Линия">
            <a:extLst>
              <a:ext uri="{FF2B5EF4-FFF2-40B4-BE49-F238E27FC236}">
                <a16:creationId xmlns:a16="http://schemas.microsoft.com/office/drawing/2014/main" xmlns="" id="{0D4D8421-B427-472B-95AE-FBBC914ACC5F}"/>
              </a:ext>
            </a:extLst>
          </p:cNvPr>
          <p:cNvCxnSpPr/>
          <p:nvPr/>
        </p:nvCxnSpPr>
        <p:spPr>
          <a:xfrm>
            <a:off x="6096000" y="4080621"/>
            <a:ext cx="0" cy="39600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0146370" y="3485012"/>
            <a:ext cx="1648046" cy="595609"/>
          </a:xfrm>
          <a:prstGeom prst="rect">
            <a:avLst/>
          </a:prstGeom>
          <a:solidFill>
            <a:srgbClr val="92D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81554E6-FFC7-4D10-8E15-D72915B89452}"/>
              </a:ext>
            </a:extLst>
          </p:cNvPr>
          <p:cNvSpPr/>
          <p:nvPr/>
        </p:nvSpPr>
        <p:spPr>
          <a:xfrm>
            <a:off x="2967214" y="1985476"/>
            <a:ext cx="1960145" cy="905716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 rtl="0">
              <a:lnSpc>
                <a:spcPct val="100000"/>
              </a:lnSpc>
              <a:spcBef>
                <a:spcPts val="1055"/>
              </a:spcBef>
            </a:pP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2017</a:t>
            </a:r>
            <a:endParaRPr lang="en-US" sz="30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  <a:p>
            <a:pPr algn="ctr" rtl="0">
              <a:lnSpc>
                <a:spcPct val="100000"/>
              </a:lnSpc>
              <a:spcBef>
                <a:spcPts val="1055"/>
              </a:spcBef>
            </a:pPr>
            <a:r>
              <a:rPr lang="en-US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(1 </a:t>
            </a:r>
            <a:r>
              <a:rPr lang="ru-RU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января)</a:t>
            </a:r>
            <a:endParaRPr lang="ru-RU" sz="1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C81554E6-FFC7-4D10-8E15-D72915B89452}"/>
              </a:ext>
            </a:extLst>
          </p:cNvPr>
          <p:cNvSpPr/>
          <p:nvPr/>
        </p:nvSpPr>
        <p:spPr>
          <a:xfrm>
            <a:off x="5257801" y="1985476"/>
            <a:ext cx="1960145" cy="905716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 rtl="0">
              <a:lnSpc>
                <a:spcPct val="100000"/>
              </a:lnSpc>
              <a:spcBef>
                <a:spcPts val="1055"/>
              </a:spcBef>
            </a:pP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2018</a:t>
            </a:r>
            <a:endParaRPr lang="en-US" sz="3000" dirty="0" smtClean="0">
              <a:solidFill>
                <a:schemeClr val="tx2"/>
              </a:solidFill>
              <a:latin typeface="+mj-lt"/>
            </a:endParaRPr>
          </a:p>
          <a:p>
            <a:pPr algn="ctr" rtl="0">
              <a:lnSpc>
                <a:spcPct val="100000"/>
              </a:lnSpc>
              <a:spcBef>
                <a:spcPts val="1055"/>
              </a:spcBef>
            </a:pPr>
            <a:r>
              <a:rPr lang="en-US" sz="1600" dirty="0" smtClean="0">
                <a:solidFill>
                  <a:schemeClr val="tx2"/>
                </a:solidFill>
                <a:latin typeface="+mj-lt"/>
              </a:rPr>
              <a:t>(1 </a:t>
            </a:r>
            <a:r>
              <a:rPr lang="ru-RU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января</a:t>
            </a:r>
            <a:r>
              <a:rPr lang="ru-RU" sz="1600" dirty="0" smtClean="0">
                <a:solidFill>
                  <a:schemeClr val="tx2"/>
                </a:solidFill>
                <a:latin typeface="+mj-lt"/>
              </a:rPr>
              <a:t>)</a:t>
            </a:r>
            <a:endParaRPr lang="ru-RU" sz="16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C81554E6-FFC7-4D10-8E15-D72915B89452}"/>
              </a:ext>
            </a:extLst>
          </p:cNvPr>
          <p:cNvSpPr/>
          <p:nvPr/>
        </p:nvSpPr>
        <p:spPr>
          <a:xfrm>
            <a:off x="7624061" y="1985476"/>
            <a:ext cx="1960145" cy="905716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 rtl="0">
              <a:lnSpc>
                <a:spcPct val="100000"/>
              </a:lnSpc>
              <a:spcBef>
                <a:spcPts val="1055"/>
              </a:spcBef>
            </a:pP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2019</a:t>
            </a:r>
            <a:endParaRPr lang="en-US" sz="3000" dirty="0" smtClean="0">
              <a:solidFill>
                <a:schemeClr val="tx2"/>
              </a:solidFill>
              <a:latin typeface="+mj-lt"/>
            </a:endParaRPr>
          </a:p>
          <a:p>
            <a:pPr algn="ctr" rtl="0">
              <a:lnSpc>
                <a:spcPct val="100000"/>
              </a:lnSpc>
              <a:spcBef>
                <a:spcPts val="1055"/>
              </a:spcBef>
            </a:pPr>
            <a:r>
              <a:rPr lang="en-US" sz="1600" dirty="0" smtClean="0">
                <a:solidFill>
                  <a:schemeClr val="tx2"/>
                </a:solidFill>
                <a:latin typeface="+mj-lt"/>
              </a:rPr>
              <a:t>(1 </a:t>
            </a:r>
            <a:r>
              <a:rPr lang="ru-RU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января</a:t>
            </a:r>
            <a:r>
              <a:rPr lang="ru-RU" sz="1600" dirty="0" smtClean="0">
                <a:solidFill>
                  <a:schemeClr val="tx2"/>
                </a:solidFill>
                <a:latin typeface="+mj-lt"/>
              </a:rPr>
              <a:t>)</a:t>
            </a:r>
            <a:endParaRPr lang="ru-RU" sz="16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C81554E6-FFC7-4D10-8E15-D72915B89452}"/>
              </a:ext>
            </a:extLst>
          </p:cNvPr>
          <p:cNvSpPr/>
          <p:nvPr/>
        </p:nvSpPr>
        <p:spPr>
          <a:xfrm>
            <a:off x="9990321" y="1985476"/>
            <a:ext cx="1960145" cy="905716"/>
          </a:xfrm>
          <a:prstGeom prst="rect">
            <a:avLst/>
          </a:prstGeom>
          <a:solidFill>
            <a:schemeClr val="accent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noAutofit/>
          </a:bodyPr>
          <a:lstStyle/>
          <a:p>
            <a:pPr algn="ctr" rtl="0">
              <a:lnSpc>
                <a:spcPct val="100000"/>
              </a:lnSpc>
              <a:spcBef>
                <a:spcPts val="1055"/>
              </a:spcBef>
            </a:pPr>
            <a:r>
              <a:rPr lang="ru-RU" sz="3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2020</a:t>
            </a:r>
            <a:endParaRPr lang="en-US" sz="3000" dirty="0" smtClean="0">
              <a:solidFill>
                <a:schemeClr val="tx2"/>
              </a:solidFill>
              <a:latin typeface="+mj-lt"/>
            </a:endParaRPr>
          </a:p>
          <a:p>
            <a:pPr algn="ctr" rtl="0">
              <a:lnSpc>
                <a:spcPct val="100000"/>
              </a:lnSpc>
              <a:spcBef>
                <a:spcPts val="1055"/>
              </a:spcBef>
            </a:pPr>
            <a:r>
              <a:rPr lang="en-US" sz="1600" dirty="0" smtClean="0">
                <a:solidFill>
                  <a:schemeClr val="tx2"/>
                </a:solidFill>
                <a:latin typeface="+mj-lt"/>
              </a:rPr>
              <a:t>(1 </a:t>
            </a:r>
            <a:r>
              <a:rPr lang="ru-RU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января</a:t>
            </a:r>
            <a:r>
              <a:rPr lang="ru-RU" sz="1600" dirty="0" smtClean="0">
                <a:solidFill>
                  <a:schemeClr val="tx2"/>
                </a:solidFill>
                <a:latin typeface="+mj-lt"/>
              </a:rPr>
              <a:t>)</a:t>
            </a:r>
            <a:endParaRPr lang="ru-RU" sz="16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924316" y="5082363"/>
            <a:ext cx="2026150" cy="478465"/>
          </a:xfrm>
          <a:prstGeom prst="rect">
            <a:avLst/>
          </a:prstGeom>
          <a:solidFill>
            <a:srgbClr val="92D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Объект 12" descr="Таблица">
            <a:extLst>
              <a:ext uri="{FF2B5EF4-FFF2-40B4-BE49-F238E27FC236}">
                <a16:creationId xmlns:a16="http://schemas.microsoft.com/office/drawing/2014/main" xmlns="" id="{1D6AB21B-0AB3-44DD-AD8E-D2EDD77DEA42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32874712"/>
              </p:ext>
            </p:extLst>
          </p:nvPr>
        </p:nvGraphicFramePr>
        <p:xfrm>
          <a:off x="158426" y="2917973"/>
          <a:ext cx="11912807" cy="322467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764503">
                  <a:extLst>
                    <a:ext uri="{9D8B030D-6E8A-4147-A177-3AD203B41FA5}">
                      <a16:colId xmlns:a16="http://schemas.microsoft.com/office/drawing/2014/main" xmlns="" val="3572385518"/>
                    </a:ext>
                  </a:extLst>
                </a:gridCol>
                <a:gridCol w="2101010">
                  <a:extLst>
                    <a:ext uri="{9D8B030D-6E8A-4147-A177-3AD203B41FA5}">
                      <a16:colId xmlns:a16="http://schemas.microsoft.com/office/drawing/2014/main" xmlns="" val="1440817424"/>
                    </a:ext>
                  </a:extLst>
                </a:gridCol>
                <a:gridCol w="2427111">
                  <a:extLst>
                    <a:ext uri="{9D8B030D-6E8A-4147-A177-3AD203B41FA5}">
                      <a16:colId xmlns:a16="http://schemas.microsoft.com/office/drawing/2014/main" xmlns="" val="1835666774"/>
                    </a:ext>
                  </a:extLst>
                </a:gridCol>
                <a:gridCol w="2348089">
                  <a:extLst>
                    <a:ext uri="{9D8B030D-6E8A-4147-A177-3AD203B41FA5}">
                      <a16:colId xmlns:a16="http://schemas.microsoft.com/office/drawing/2014/main" xmlns="" val="3312468757"/>
                    </a:ext>
                  </a:extLst>
                </a:gridCol>
                <a:gridCol w="2272094">
                  <a:extLst>
                    <a:ext uri="{9D8B030D-6E8A-4147-A177-3AD203B41FA5}">
                      <a16:colId xmlns:a16="http://schemas.microsoft.com/office/drawing/2014/main" xmlns="" val="388103177"/>
                    </a:ext>
                  </a:extLst>
                </a:gridCol>
              </a:tblGrid>
              <a:tr h="864805">
                <a:tc>
                  <a:txBody>
                    <a:bodyPr/>
                    <a:lstStyle/>
                    <a:p>
                      <a:pPr algn="ctr" rtl="0"/>
                      <a:r>
                        <a:rPr lang="ru-RU" sz="2000" b="1" u="sng" cap="none" baseline="0" noProof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МУНИЦИПАЛЬНЫЙ ДОЛГ</a:t>
                      </a:r>
                      <a:endParaRPr lang="ru-RU" sz="2000" b="1" u="sng" cap="none" baseline="0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2000" b="1" noProof="0" dirty="0" smtClean="0"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latin typeface="+mj-lt"/>
                        </a:rPr>
                        <a:t>38 729 000 </a:t>
                      </a:r>
                      <a:r>
                        <a:rPr lang="ru-RU" sz="2000" b="1" kern="1200" noProof="0" dirty="0" smtClean="0"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₽</a:t>
                      </a:r>
                      <a:endParaRPr lang="ru-RU" sz="2000" b="1" kern="1200" noProof="0" dirty="0"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noProof="0" dirty="0" smtClean="0">
                        <a:solidFill>
                          <a:schemeClr val="accent1"/>
                        </a:solidFill>
                        <a:latin typeface="+mj-l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noProof="0" dirty="0" smtClean="0">
                          <a:solidFill>
                            <a:schemeClr val="accent1"/>
                          </a:solidFill>
                          <a:latin typeface="+mj-lt"/>
                        </a:rPr>
                        <a:t>15</a:t>
                      </a:r>
                      <a:r>
                        <a:rPr lang="ru-RU" sz="2400" b="1" baseline="0" noProof="0" dirty="0" smtClean="0">
                          <a:solidFill>
                            <a:schemeClr val="accent1"/>
                          </a:solidFill>
                          <a:latin typeface="+mj-lt"/>
                        </a:rPr>
                        <a:t> 529 000 </a:t>
                      </a:r>
                      <a:r>
                        <a:rPr lang="ru-RU" sz="2400" b="1" kern="1200" noProof="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₽</a:t>
                      </a:r>
                    </a:p>
                    <a:p>
                      <a:pPr algn="ctr" rtl="0"/>
                      <a:endParaRPr lang="ru-RU" sz="2400" b="1" noProof="0" dirty="0">
                        <a:solidFill>
                          <a:schemeClr val="accent1"/>
                        </a:solidFill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1" noProof="0" dirty="0" smtClean="0">
                          <a:solidFill>
                            <a:schemeClr val="accent1"/>
                          </a:solidFill>
                          <a:latin typeface="+mj-lt"/>
                        </a:rPr>
                        <a:t>1</a:t>
                      </a:r>
                      <a:r>
                        <a:rPr lang="ru-RU" sz="2400" b="1" baseline="0" noProof="0" dirty="0" smtClean="0">
                          <a:solidFill>
                            <a:schemeClr val="accent1"/>
                          </a:solidFill>
                          <a:latin typeface="+mj-lt"/>
                        </a:rPr>
                        <a:t> 250</a:t>
                      </a:r>
                      <a:r>
                        <a:rPr lang="ru-RU" sz="2400" b="1" noProof="0" dirty="0">
                          <a:solidFill>
                            <a:schemeClr val="accent1"/>
                          </a:solidFill>
                          <a:latin typeface="+mj-lt"/>
                        </a:rPr>
                        <a:t> 000 ₽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noProof="0" dirty="0" smtClean="0"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latin typeface="+mj-lt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800" b="1" strike="noStrike" noProof="0" dirty="0" smtClean="0">
                          <a:solidFill>
                            <a:schemeClr val="bg1"/>
                          </a:solidFill>
                          <a:latin typeface="+mj-lt"/>
                        </a:rPr>
                        <a:t>0 </a:t>
                      </a:r>
                      <a:r>
                        <a:rPr lang="ru-RU" sz="4800" b="1" strike="noStrike" kern="1200" noProof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₽</a:t>
                      </a:r>
                    </a:p>
                    <a:p>
                      <a:pPr algn="ctr" rtl="0"/>
                      <a:endParaRPr lang="ru-RU" sz="4800" b="1" noProof="0" dirty="0">
                        <a:ln w="57150">
                          <a:solidFill>
                            <a:schemeClr val="tx1"/>
                          </a:solidFill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88120738"/>
                  </a:ext>
                </a:extLst>
              </a:tr>
              <a:tr h="124347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sng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КРЕДИТОРСКАЯ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sng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ЗАДОЛЖЕННОСТЬ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1" u="none" strike="noStrike" kern="1200" cap="none" spc="-25" normalizeH="0" baseline="0" noProof="0" dirty="0">
                        <a:ln>
                          <a:noFill/>
                        </a:ln>
                        <a:solidFill>
                          <a:srgbClr val="64B2C1">
                            <a:lumMod val="20000"/>
                            <a:lumOff val="80000"/>
                          </a:srgbClr>
                        </a:solidFill>
                        <a:effectLst/>
                        <a:uLnTx/>
                        <a:uFillTx/>
                        <a:latin typeface="Arial "/>
                        <a:ea typeface="+mn-ea"/>
                        <a:cs typeface="Arial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-25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Arial"/>
                        </a:rPr>
                        <a:t>119 975 000 </a:t>
                      </a:r>
                      <a:r>
                        <a:rPr lang="ru-RU" sz="2000" b="1" i="0" kern="1200" noProof="0" dirty="0" smtClean="0"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₽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1" u="none" strike="noStrike" kern="1200" cap="none" spc="-25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/>
                        <a:uLnTx/>
                        <a:uFillTx/>
                        <a:latin typeface="Arial "/>
                        <a:ea typeface="+mn-ea"/>
                        <a:cs typeface="Arial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0" kern="1200" spc="-25" noProof="0" dirty="0" smtClean="0"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latin typeface="+mj-lt"/>
                          <a:ea typeface="+mn-ea"/>
                          <a:cs typeface="Arial"/>
                        </a:rPr>
                        <a:t>86 314 000 </a:t>
                      </a:r>
                      <a:r>
                        <a:rPr lang="ru-RU" sz="2400" b="1" i="0" kern="1200" noProof="0" dirty="0" smtClean="0"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₽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i="0" kern="1200" spc="-25" noProof="0" dirty="0"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latin typeface="+mj-lt"/>
                        <a:ea typeface="+mn-ea"/>
                        <a:cs typeface="Arial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0" kern="1200" spc="-25" noProof="0" dirty="0" smtClean="0"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latin typeface="+mj-lt"/>
                          <a:ea typeface="+mn-ea"/>
                          <a:cs typeface="Arial"/>
                        </a:rPr>
                        <a:t>14</a:t>
                      </a:r>
                      <a:r>
                        <a:rPr lang="en-US" sz="2400" b="1" i="0" kern="1200" spc="-25" baseline="0" noProof="0" dirty="0" smtClean="0"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latin typeface="+mj-lt"/>
                          <a:ea typeface="+mn-ea"/>
                          <a:cs typeface="Arial"/>
                        </a:rPr>
                        <a:t> 430 000 </a:t>
                      </a:r>
                      <a:r>
                        <a:rPr lang="ru-RU" sz="2400" b="1" i="0" kern="1200" noProof="0" dirty="0" smtClean="0"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latin typeface="+mj-lt"/>
                          <a:ea typeface="+mn-ea"/>
                          <a:cs typeface="+mn-cs"/>
                        </a:rPr>
                        <a:t>₽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i="0" kern="1200" spc="-25" noProof="0" dirty="0"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latin typeface="+mj-lt"/>
                        <a:ea typeface="+mn-ea"/>
                        <a:cs typeface="Arial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0" kern="1200" spc="-25" noProof="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Arial"/>
                        </a:rPr>
                        <a:t>571 000 </a:t>
                      </a:r>
                      <a:r>
                        <a:rPr lang="ru-RU" sz="3600" b="1" i="0" kern="1200" noProof="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₽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i="0" kern="1200" spc="-25" noProof="0" dirty="0"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latin typeface="+mj-lt"/>
                        <a:ea typeface="+mn-ea"/>
                        <a:cs typeface="Arial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95001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536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400" cy="6858000"/>
          </a:xfrm>
          <a:prstGeom prst="rect">
            <a:avLst/>
          </a:prstGeom>
        </p:spPr>
      </p:pic>
      <p:sp>
        <p:nvSpPr>
          <p:cNvPr id="3" name="объект 3" descr="Синий прямоугольник">
            <a:extLst>
              <a:ext uri="{FF2B5EF4-FFF2-40B4-BE49-F238E27FC236}">
                <a16:creationId xmlns:a16="http://schemas.microsoft.com/office/drawing/2014/main" xmlns="" id="{33BB357B-B238-4C43-8242-F33D9E1D4905}"/>
              </a:ext>
            </a:extLst>
          </p:cNvPr>
          <p:cNvSpPr/>
          <p:nvPr/>
        </p:nvSpPr>
        <p:spPr>
          <a:xfrm>
            <a:off x="2400" y="0"/>
            <a:ext cx="121896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4D00B79-44BB-4D5F-B51D-2270A854D77A}"/>
              </a:ext>
            </a:extLst>
          </p:cNvPr>
          <p:cNvSpPr txBox="1">
            <a:spLocks/>
          </p:cNvSpPr>
          <p:nvPr/>
        </p:nvSpPr>
        <p:spPr bwMode="white">
          <a:xfrm>
            <a:off x="339300" y="133265"/>
            <a:ext cx="11797145" cy="1325563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cap="all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Экономика и инвестиции</a:t>
            </a:r>
            <a:endParaRPr lang="ru-RU" cap="all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 descr="Бежевый прямоугольник">
            <a:extLst>
              <a:ext uri="{FF2B5EF4-FFF2-40B4-BE49-F238E27FC236}">
                <a16:creationId xmlns:a16="http://schemas.microsoft.com/office/drawing/2014/main" xmlns="" id="{B07BA1F9-2C19-4C07-B29B-18B9FBCC4755}"/>
              </a:ext>
            </a:extLst>
          </p:cNvPr>
          <p:cNvSpPr/>
          <p:nvPr/>
        </p:nvSpPr>
        <p:spPr bwMode="white">
          <a:xfrm>
            <a:off x="463137" y="690550"/>
            <a:ext cx="6008915" cy="45719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graphicFrame>
        <p:nvGraphicFramePr>
          <p:cNvPr id="7" name="Объект 26" descr="Диаграмма">
            <a:extLst>
              <a:ext uri="{FF2B5EF4-FFF2-40B4-BE49-F238E27FC236}">
                <a16:creationId xmlns:a16="http://schemas.microsoft.com/office/drawing/2014/main" xmlns="" id="{8B7962D3-FAFD-4B86-A9C4-A868A9DF604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5797375"/>
              </p:ext>
            </p:extLst>
          </p:nvPr>
        </p:nvGraphicFramePr>
        <p:xfrm>
          <a:off x="91704" y="1929605"/>
          <a:ext cx="1744657" cy="1451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Объект 26" descr="Диаграмма">
            <a:extLst>
              <a:ext uri="{FF2B5EF4-FFF2-40B4-BE49-F238E27FC236}">
                <a16:creationId xmlns:a16="http://schemas.microsoft.com/office/drawing/2014/main" xmlns="" id="{8B7962D3-FAFD-4B86-A9C4-A868A9DF604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2045465"/>
              </p:ext>
            </p:extLst>
          </p:nvPr>
        </p:nvGraphicFramePr>
        <p:xfrm>
          <a:off x="1799823" y="1922191"/>
          <a:ext cx="1627011" cy="1484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Скругленный прямоугольник 72">
            <a:extLst>
              <a:ext uri="{FF2B5EF4-FFF2-40B4-BE49-F238E27FC236}">
                <a16:creationId xmlns="" xmlns:a16="http://schemas.microsoft.com/office/drawing/2014/main" id="{B318F532-3EED-4C3B-A44E-8501DC2EA81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351439" y="853259"/>
            <a:ext cx="3116155" cy="75505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1" dirty="0" smtClean="0">
                <a:ln w="0"/>
                <a:solidFill>
                  <a:schemeClr val="tx1"/>
                </a:solidFill>
              </a:rPr>
              <a:t>Уровень безработицы</a:t>
            </a:r>
            <a:endParaRPr lang="ru-RU" b="1" dirty="0">
              <a:ln w="0"/>
              <a:solidFill>
                <a:schemeClr val="tx1"/>
              </a:solidFill>
            </a:endParaRP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xmlns="" id="{45E34A9E-134A-42FD-820E-74C9C4A6E06E}"/>
              </a:ext>
            </a:extLst>
          </p:cNvPr>
          <p:cNvSpPr txBox="1"/>
          <p:nvPr/>
        </p:nvSpPr>
        <p:spPr>
          <a:xfrm>
            <a:off x="-318819" y="3325907"/>
            <a:ext cx="2667742" cy="412934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algn="ctr" rtl="0">
              <a:lnSpc>
                <a:spcPct val="100000"/>
              </a:lnSpc>
              <a:spcBef>
                <a:spcPts val="340"/>
              </a:spcBef>
            </a:pPr>
            <a:r>
              <a:rPr lang="ru-RU" sz="2400" b="1" spc="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2018</a:t>
            </a:r>
            <a:endParaRPr lang="ru-RU" sz="25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объект 9">
            <a:extLst>
              <a:ext uri="{FF2B5EF4-FFF2-40B4-BE49-F238E27FC236}">
                <a16:creationId xmlns:a16="http://schemas.microsoft.com/office/drawing/2014/main" xmlns="" id="{45E34A9E-134A-42FD-820E-74C9C4A6E06E}"/>
              </a:ext>
            </a:extLst>
          </p:cNvPr>
          <p:cNvSpPr txBox="1"/>
          <p:nvPr/>
        </p:nvSpPr>
        <p:spPr>
          <a:xfrm>
            <a:off x="1333871" y="3325907"/>
            <a:ext cx="2667742" cy="412934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algn="ctr" rtl="0">
              <a:lnSpc>
                <a:spcPct val="100000"/>
              </a:lnSpc>
              <a:spcBef>
                <a:spcPts val="340"/>
              </a:spcBef>
            </a:pPr>
            <a:r>
              <a:rPr lang="ru-RU" sz="2400" b="1" spc="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2019</a:t>
            </a:r>
            <a:endParaRPr lang="ru-RU" sz="25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объект 9">
            <a:extLst>
              <a:ext uri="{FF2B5EF4-FFF2-40B4-BE49-F238E27FC236}">
                <a16:creationId xmlns:a16="http://schemas.microsoft.com/office/drawing/2014/main" xmlns="" id="{45E34A9E-134A-42FD-820E-74C9C4A6E06E}"/>
              </a:ext>
            </a:extLst>
          </p:cNvPr>
          <p:cNvSpPr txBox="1"/>
          <p:nvPr/>
        </p:nvSpPr>
        <p:spPr>
          <a:xfrm>
            <a:off x="422162" y="1614280"/>
            <a:ext cx="1192617" cy="412934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algn="ctr" rtl="0">
              <a:lnSpc>
                <a:spcPct val="100000"/>
              </a:lnSpc>
              <a:spcBef>
                <a:spcPts val="340"/>
              </a:spcBef>
            </a:pPr>
            <a:r>
              <a:rPr lang="ru-RU" sz="2400" b="1" spc="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2,9 %</a:t>
            </a:r>
            <a:endParaRPr lang="ru-RU" sz="25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объект 9">
            <a:extLst>
              <a:ext uri="{FF2B5EF4-FFF2-40B4-BE49-F238E27FC236}">
                <a16:creationId xmlns:a16="http://schemas.microsoft.com/office/drawing/2014/main" xmlns="" id="{45E34A9E-134A-42FD-820E-74C9C4A6E06E}"/>
              </a:ext>
            </a:extLst>
          </p:cNvPr>
          <p:cNvSpPr txBox="1"/>
          <p:nvPr/>
        </p:nvSpPr>
        <p:spPr>
          <a:xfrm>
            <a:off x="2070444" y="1601001"/>
            <a:ext cx="1194596" cy="412934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algn="ctr" rtl="0">
              <a:lnSpc>
                <a:spcPct val="100000"/>
              </a:lnSpc>
              <a:spcBef>
                <a:spcPts val="340"/>
              </a:spcBef>
            </a:pPr>
            <a:r>
              <a:rPr lang="ru-RU" sz="2400" b="1" spc="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2,4 %</a:t>
            </a:r>
            <a:endParaRPr lang="ru-RU" sz="25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Скругленный прямоугольник 72">
            <a:extLst>
              <a:ext uri="{FF2B5EF4-FFF2-40B4-BE49-F238E27FC236}">
                <a16:creationId xmlns="" xmlns:a16="http://schemas.microsoft.com/office/drawing/2014/main" id="{B318F532-3EED-4C3B-A44E-8501DC2EA81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218286" y="3882593"/>
            <a:ext cx="3605856" cy="125345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0"/>
                <a:solidFill>
                  <a:schemeClr val="tx1"/>
                </a:solidFill>
              </a:rPr>
              <a:t>Заработная плата  29,603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₽</a:t>
            </a:r>
            <a:r>
              <a:rPr lang="ru-RU" b="1" dirty="0" smtClean="0">
                <a:ln w="0"/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 dirty="0" smtClean="0">
                <a:ln w="0"/>
                <a:solidFill>
                  <a:schemeClr val="tx1"/>
                </a:solidFill>
              </a:rPr>
              <a:t>( + 6.5% к 2018 г.)</a:t>
            </a:r>
            <a:endParaRPr lang="ru-RU" b="1" dirty="0">
              <a:ln w="0"/>
              <a:solidFill>
                <a:schemeClr val="tx1"/>
              </a:solidFill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="" xmlns:a16="http://schemas.microsoft.com/office/drawing/2014/main" id="{91550221-8258-42F2-8C5D-7698C3085D5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165189" y="2808736"/>
            <a:ext cx="4638975" cy="1987137"/>
            <a:chOff x="-1559412" y="1400899"/>
            <a:chExt cx="3774479" cy="2201185"/>
          </a:xfr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grpSpPr>
        <p:sp>
          <p:nvSpPr>
            <p:cNvPr id="16" name="Прямоугольник 15">
              <a:extLst>
                <a:ext uri="{FF2B5EF4-FFF2-40B4-BE49-F238E27FC236}">
                  <a16:creationId xmlns="" xmlns:a16="http://schemas.microsoft.com/office/drawing/2014/main" id="{CDADA208-E23E-4B7A-8B30-503644571020}"/>
                </a:ext>
              </a:extLst>
            </p:cNvPr>
            <p:cNvSpPr/>
            <p:nvPr/>
          </p:nvSpPr>
          <p:spPr>
            <a:xfrm>
              <a:off x="-1559412" y="1400899"/>
              <a:ext cx="3774479" cy="1374153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340"/>
                </a:spcBef>
              </a:pPr>
              <a:r>
                <a:rPr lang="ru-RU" sz="3600" b="1" dirty="0" smtClean="0">
                  <a:solidFill>
                    <a:schemeClr val="bg2">
                      <a:lumMod val="50000"/>
                    </a:schemeClr>
                  </a:solidFill>
                </a:rPr>
                <a:t>1,13 млрд. ₽</a:t>
              </a:r>
            </a:p>
            <a:p>
              <a:pPr algn="ctr">
                <a:spcBef>
                  <a:spcPts val="340"/>
                </a:spcBef>
              </a:pPr>
              <a:r>
                <a:rPr lang="ru-RU" sz="3600" b="1" dirty="0" smtClean="0">
                  <a:solidFill>
                    <a:schemeClr val="bg2">
                      <a:lumMod val="50000"/>
                    </a:schemeClr>
                  </a:solidFill>
                </a:rPr>
                <a:t>(+ 112,3% к 2018 г.)</a:t>
              </a:r>
              <a:endParaRPr lang="ru-RU" sz="36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="" xmlns:a16="http://schemas.microsoft.com/office/drawing/2014/main" id="{35AF9DE5-C8D3-43F1-8647-AA7713F1FCEF}"/>
                </a:ext>
              </a:extLst>
            </p:cNvPr>
            <p:cNvSpPr/>
            <p:nvPr/>
          </p:nvSpPr>
          <p:spPr>
            <a:xfrm>
              <a:off x="-1559412" y="2761651"/>
              <a:ext cx="3774479" cy="8404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28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Инвестиции в основной капитал</a:t>
              </a:r>
              <a:endPara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3" name="Прямоугольник: скругленные углы 19">
            <a:extLst>
              <a:ext uri="{FF2B5EF4-FFF2-40B4-BE49-F238E27FC236}">
                <a16:creationId xmlns="" xmlns:a16="http://schemas.microsoft.com/office/drawing/2014/main" id="{3A6B26EE-CB0C-4C1C-981C-B7972827533E}"/>
              </a:ext>
            </a:extLst>
          </p:cNvPr>
          <p:cNvSpPr/>
          <p:nvPr/>
        </p:nvSpPr>
        <p:spPr>
          <a:xfrm>
            <a:off x="9082394" y="144139"/>
            <a:ext cx="3054051" cy="3304326"/>
          </a:xfrm>
          <a:prstGeom prst="roundRect">
            <a:avLst>
              <a:gd name="adj" fmla="val 11080"/>
            </a:avLst>
          </a:prstGeom>
          <a:solidFill>
            <a:schemeClr val="bg2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47579" y="5264205"/>
            <a:ext cx="9693242" cy="1383359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Трапеция 44">
            <a:extLst>
              <a:ext uri="{FF2B5EF4-FFF2-40B4-BE49-F238E27FC236}">
                <a16:creationId xmlns="" xmlns:a16="http://schemas.microsoft.com/office/drawing/2014/main" id="{F79B51BB-1B30-4ED8-B26D-21EE8BC675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3972951" y="831680"/>
            <a:ext cx="5023453" cy="1603379"/>
          </a:xfrm>
          <a:prstGeom prst="trapezoid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9" name="Скругленный прямоугольник 77">
            <a:extLst>
              <a:ext uri="{FF2B5EF4-FFF2-40B4-BE49-F238E27FC236}">
                <a16:creationId xmlns="" xmlns:a16="http://schemas.microsoft.com/office/drawing/2014/main" id="{D05DC849-1D99-422D-9887-1F0EF21B015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907649" y="3541170"/>
            <a:ext cx="3228796" cy="1626919"/>
          </a:xfrm>
          <a:prstGeom prst="roundRect">
            <a:avLst>
              <a:gd name="adj" fmla="val 50000"/>
            </a:avLst>
          </a:prstGeom>
          <a:solidFill>
            <a:schemeClr val="bg2">
              <a:lumMod val="75000"/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0" name="Объект 8">
            <a:extLst>
              <a:ext uri="{FF2B5EF4-FFF2-40B4-BE49-F238E27FC236}">
                <a16:creationId xmlns:a16="http://schemas.microsoft.com/office/drawing/2014/main" xmlns="" id="{2AF9D9A5-149E-4118-AAE3-8EF91B9C5B7D}"/>
              </a:ext>
            </a:extLst>
          </p:cNvPr>
          <p:cNvSpPr txBox="1">
            <a:spLocks/>
          </p:cNvSpPr>
          <p:nvPr/>
        </p:nvSpPr>
        <p:spPr bwMode="white">
          <a:xfrm>
            <a:off x="9162948" y="209647"/>
            <a:ext cx="3096175" cy="3137851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ru-RU" sz="1400" b="1" dirty="0" smtClean="0">
                <a:solidFill>
                  <a:schemeClr val="bg1"/>
                </a:solidFill>
              </a:rPr>
              <a:t>Культура.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ru-RU" sz="1400" b="1" dirty="0" smtClean="0">
                <a:solidFill>
                  <a:schemeClr val="bg1"/>
                </a:solidFill>
              </a:rPr>
              <a:t>Образование.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ru-RU" sz="1400" b="1" dirty="0" smtClean="0">
                <a:solidFill>
                  <a:schemeClr val="bg1"/>
                </a:solidFill>
              </a:rPr>
              <a:t>Жилье и городская среда.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ru-RU" sz="1400" b="1" dirty="0" smtClean="0">
                <a:solidFill>
                  <a:schemeClr val="bg1"/>
                </a:solidFill>
              </a:rPr>
              <a:t>Экология.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ru-RU" sz="1400" b="1" dirty="0" smtClean="0">
                <a:solidFill>
                  <a:schemeClr val="bg1"/>
                </a:solidFill>
              </a:rPr>
              <a:t>Малое и среднее предпринимательство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ru-RU" sz="1400" b="1" dirty="0" smtClean="0">
                <a:solidFill>
                  <a:schemeClr val="bg1"/>
                </a:solidFill>
              </a:rPr>
              <a:t>Производительность труда и </a:t>
            </a:r>
          </a:p>
          <a:p>
            <a:pPr marL="0" indent="0">
              <a:lnSpc>
                <a:spcPct val="120000"/>
              </a:lnSpc>
              <a:spcBef>
                <a:spcPts val="100"/>
              </a:spcBef>
              <a:buNone/>
            </a:pPr>
            <a:r>
              <a:rPr lang="ru-RU" sz="1400" b="1" dirty="0" smtClean="0">
                <a:solidFill>
                  <a:schemeClr val="bg1"/>
                </a:solidFill>
              </a:rPr>
              <a:t>поддержка занятости.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ru-RU" sz="1400" b="1" dirty="0" smtClean="0">
                <a:solidFill>
                  <a:schemeClr val="bg1"/>
                </a:solidFill>
              </a:rPr>
              <a:t>Демография.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ru-RU" sz="1400" b="1" dirty="0" smtClean="0">
                <a:solidFill>
                  <a:schemeClr val="bg1"/>
                </a:solidFill>
              </a:rPr>
              <a:t>Безопасные и качественные автомобильные дороги</a:t>
            </a:r>
            <a:r>
              <a:rPr lang="ru-RU" sz="1200" b="1" dirty="0" smtClean="0">
                <a:solidFill>
                  <a:schemeClr val="bg1"/>
                </a:solidFill>
              </a:rPr>
              <a:t>.</a:t>
            </a:r>
            <a:endParaRPr lang="ru-RU" sz="1200" b="1" i="1" dirty="0">
              <a:solidFill>
                <a:schemeClr val="bg1"/>
              </a:solidFill>
            </a:endParaRPr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xmlns="" id="{345C5720-51D4-4632-91CD-936B8AB96750}"/>
              </a:ext>
            </a:extLst>
          </p:cNvPr>
          <p:cNvSpPr txBox="1">
            <a:spLocks/>
          </p:cNvSpPr>
          <p:nvPr/>
        </p:nvSpPr>
        <p:spPr bwMode="white">
          <a:xfrm>
            <a:off x="3901897" y="769500"/>
            <a:ext cx="5165558" cy="833856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1.01.2020 </a:t>
            </a:r>
          </a:p>
          <a:p>
            <a:pPr algn="ctr"/>
            <a:r>
              <a:rPr lang="ru-RU" sz="28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резидентов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ТОСЭР.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Планируется создать</a:t>
            </a:r>
          </a:p>
          <a:p>
            <a:pPr algn="ctr"/>
            <a:r>
              <a:rPr lang="ru-RU" sz="28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1658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рабочих мест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467594" y="5282333"/>
            <a:ext cx="5186731" cy="413826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333871" y="5200128"/>
            <a:ext cx="9693242" cy="138335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место в «Рейтинге 76».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Грант на 5 000 000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₽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результатам эффективной работы за 2019 год.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9337971" y="3751753"/>
            <a:ext cx="2368151" cy="470054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Заголовок 1">
            <a:extLst>
              <a:ext uri="{FF2B5EF4-FFF2-40B4-BE49-F238E27FC236}">
                <a16:creationId xmlns:a16="http://schemas.microsoft.com/office/drawing/2014/main" xmlns="" id="{345C5720-51D4-4632-91CD-936B8AB96750}"/>
              </a:ext>
            </a:extLst>
          </p:cNvPr>
          <p:cNvSpPr txBox="1">
            <a:spLocks/>
          </p:cNvSpPr>
          <p:nvPr/>
        </p:nvSpPr>
        <p:spPr bwMode="white">
          <a:xfrm>
            <a:off x="9054485" y="3767321"/>
            <a:ext cx="2931259" cy="889221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222,01</a:t>
            </a:r>
            <a:r>
              <a:rPr lang="ru-RU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₽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</a:t>
            </a:r>
            <a:r>
              <a:rPr lang="ru-RU" sz="2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нац.проектах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638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217499" cy="6874373"/>
          </a:xfrm>
          <a:prstGeom prst="rect">
            <a:avLst/>
          </a:prstGeom>
        </p:spPr>
      </p:pic>
      <p:sp>
        <p:nvSpPr>
          <p:cNvPr id="3" name="объект 3" descr="Синий прямоугольник">
            <a:extLst>
              <a:ext uri="{FF2B5EF4-FFF2-40B4-BE49-F238E27FC236}">
                <a16:creationId xmlns:a16="http://schemas.microsoft.com/office/drawing/2014/main" xmlns="" id="{33BB357B-B238-4C43-8242-F33D9E1D4905}"/>
              </a:ext>
            </a:extLst>
          </p:cNvPr>
          <p:cNvSpPr/>
          <p:nvPr/>
        </p:nvSpPr>
        <p:spPr>
          <a:xfrm>
            <a:off x="2399" y="16372"/>
            <a:ext cx="12215099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4D00B79-44BB-4D5F-B51D-2270A854D77A}"/>
              </a:ext>
            </a:extLst>
          </p:cNvPr>
          <p:cNvSpPr txBox="1">
            <a:spLocks/>
          </p:cNvSpPr>
          <p:nvPr/>
        </p:nvSpPr>
        <p:spPr bwMode="white">
          <a:xfrm>
            <a:off x="339300" y="133265"/>
            <a:ext cx="11797145" cy="1325563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cap="all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Предпринимательство и поддержка</a:t>
            </a:r>
            <a:endParaRPr lang="ru-RU" cap="all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 descr="Бежевый прямоугольник">
            <a:extLst>
              <a:ext uri="{FF2B5EF4-FFF2-40B4-BE49-F238E27FC236}">
                <a16:creationId xmlns:a16="http://schemas.microsoft.com/office/drawing/2014/main" xmlns="" id="{B07BA1F9-2C19-4C07-B29B-18B9FBCC4755}"/>
              </a:ext>
            </a:extLst>
          </p:cNvPr>
          <p:cNvSpPr/>
          <p:nvPr/>
        </p:nvSpPr>
        <p:spPr bwMode="white">
          <a:xfrm flipV="1">
            <a:off x="463137" y="644831"/>
            <a:ext cx="8490858" cy="45719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graphicFrame>
        <p:nvGraphicFramePr>
          <p:cNvPr id="7" name="Объект 11" descr="Диаграмма">
            <a:extLst>
              <a:ext uri="{FF2B5EF4-FFF2-40B4-BE49-F238E27FC236}">
                <a16:creationId xmlns:a16="http://schemas.microsoft.com/office/drawing/2014/main" xmlns="" id="{4965B496-2DD8-4644-BD32-C792562A4A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2829732"/>
              </p:ext>
            </p:extLst>
          </p:nvPr>
        </p:nvGraphicFramePr>
        <p:xfrm>
          <a:off x="95130" y="807566"/>
          <a:ext cx="2217419" cy="173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374577" y="1371453"/>
            <a:ext cx="1524359" cy="667969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150,3</a:t>
            </a: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venir Black"/>
              </a:rPr>
              <a:t>₽</a:t>
            </a:r>
            <a:endParaRPr lang="ru-RU" sz="1400" b="1" dirty="0">
              <a:solidFill>
                <a:schemeClr val="bg1"/>
              </a:solidFill>
            </a:endParaRP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400" b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10" name="Прямоугольник 9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5236566" y="-2155730"/>
            <a:ext cx="1042726" cy="7692620"/>
          </a:xfrm>
          <a:prstGeom prst="rect">
            <a:avLst/>
          </a:prstGeom>
          <a:gradFill flip="none" rotWithShape="1">
            <a:gsLst>
              <a:gs pos="100000">
                <a:srgbClr val="98A3AD">
                  <a:alpha val="0"/>
                </a:srgbClr>
              </a:gs>
              <a:gs pos="0">
                <a:srgbClr val="98A3A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2" name="Прямоугольник 11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5428990" y="-577984"/>
            <a:ext cx="870268" cy="7693219"/>
          </a:xfrm>
          <a:prstGeom prst="rect">
            <a:avLst/>
          </a:prstGeom>
          <a:gradFill flip="none" rotWithShape="1">
            <a:gsLst>
              <a:gs pos="100000">
                <a:srgbClr val="98A3AD">
                  <a:alpha val="0"/>
                </a:srgbClr>
              </a:gs>
              <a:gs pos="0">
                <a:srgbClr val="98A3A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graphicFrame>
        <p:nvGraphicFramePr>
          <p:cNvPr id="13" name="Объект 11" descr="Диаграмма">
            <a:extLst>
              <a:ext uri="{FF2B5EF4-FFF2-40B4-BE49-F238E27FC236}">
                <a16:creationId xmlns:a16="http://schemas.microsoft.com/office/drawing/2014/main" xmlns="" id="{4965B496-2DD8-4644-BD32-C792562A4A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0009989"/>
              </p:ext>
            </p:extLst>
          </p:nvPr>
        </p:nvGraphicFramePr>
        <p:xfrm>
          <a:off x="0" y="2427851"/>
          <a:ext cx="2217419" cy="173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366652" y="2965059"/>
            <a:ext cx="1524359" cy="68102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27,5 </a:t>
            </a: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venir Black"/>
              </a:rPr>
              <a:t>₽</a:t>
            </a:r>
            <a:endParaRPr lang="ru-RU" sz="1400" b="1" dirty="0">
              <a:solidFill>
                <a:schemeClr val="bg1"/>
              </a:solidFill>
            </a:endParaRP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400" b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graphicFrame>
        <p:nvGraphicFramePr>
          <p:cNvPr id="16" name="Объект 11" descr="Диаграмма">
            <a:extLst>
              <a:ext uri="{FF2B5EF4-FFF2-40B4-BE49-F238E27FC236}">
                <a16:creationId xmlns:a16="http://schemas.microsoft.com/office/drawing/2014/main" xmlns="" id="{4965B496-2DD8-4644-BD32-C792562A4A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689476"/>
              </p:ext>
            </p:extLst>
          </p:nvPr>
        </p:nvGraphicFramePr>
        <p:xfrm>
          <a:off x="0" y="4030862"/>
          <a:ext cx="2217419" cy="173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365023" y="4561396"/>
            <a:ext cx="1524359" cy="68102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117 </a:t>
            </a: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рейсов</a:t>
            </a:r>
            <a:endParaRPr lang="ru-RU" sz="1400" b="1" dirty="0">
              <a:solidFill>
                <a:schemeClr val="bg1"/>
              </a:solidFill>
            </a:endParaRP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400" b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18" name="Прямоугольник 17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5390864" y="970982"/>
            <a:ext cx="870268" cy="7693219"/>
          </a:xfrm>
          <a:prstGeom prst="rect">
            <a:avLst/>
          </a:prstGeom>
          <a:gradFill flip="none" rotWithShape="1">
            <a:gsLst>
              <a:gs pos="100000">
                <a:srgbClr val="98A3AD">
                  <a:alpha val="0"/>
                </a:srgbClr>
              </a:gs>
              <a:gs pos="0">
                <a:srgbClr val="98A3A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77454" y="5647816"/>
            <a:ext cx="7695154" cy="871804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9972675" y="1223318"/>
            <a:ext cx="2009776" cy="5305667"/>
          </a:xfrm>
          <a:prstGeom prst="rect">
            <a:avLst/>
          </a:prstGeom>
          <a:solidFill>
            <a:schemeClr val="accent3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99030" y="956800"/>
            <a:ext cx="2975106" cy="2152075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10100941" y="5287854"/>
            <a:ext cx="1755780" cy="541760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1866" y="5794486"/>
            <a:ext cx="829128" cy="871804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10100941" y="4515306"/>
            <a:ext cx="1755780" cy="541760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бъект 7">
            <a:extLst>
              <a:ext uri="{FF2B5EF4-FFF2-40B4-BE49-F238E27FC236}">
                <a16:creationId xmlns:a16="http://schemas.microsoft.com/office/drawing/2014/main" xmlns="" id="{ADD866C3-A26F-4579-B7C3-5EFD9B87C03B}"/>
              </a:ext>
            </a:extLst>
          </p:cNvPr>
          <p:cNvSpPr txBox="1"/>
          <p:nvPr/>
        </p:nvSpPr>
        <p:spPr>
          <a:xfrm>
            <a:off x="9356780" y="3008284"/>
            <a:ext cx="3229155" cy="3052118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algn="ctr" rtl="0">
              <a:spcBef>
                <a:spcPts val="340"/>
              </a:spcBef>
            </a:pPr>
            <a:r>
              <a:rPr lang="ru-RU" sz="2400" b="1" spc="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Легализация</a:t>
            </a:r>
          </a:p>
          <a:p>
            <a:pPr marL="12700" algn="ctr" rtl="0">
              <a:spcBef>
                <a:spcPts val="340"/>
              </a:spcBef>
            </a:pPr>
            <a:r>
              <a:rPr lang="ru-RU" sz="2400" b="1" spc="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Трудовых </a:t>
            </a:r>
          </a:p>
          <a:p>
            <a:pPr marL="12700" algn="ctr" rtl="0">
              <a:spcBef>
                <a:spcPts val="340"/>
              </a:spcBef>
            </a:pPr>
            <a:r>
              <a:rPr lang="ru-RU" sz="2400" b="1" spc="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отношений:</a:t>
            </a:r>
          </a:p>
          <a:p>
            <a:pPr marL="12700" algn="ctr" rtl="0">
              <a:spcBef>
                <a:spcPts val="340"/>
              </a:spcBef>
            </a:pPr>
            <a:r>
              <a:rPr lang="ru-RU" sz="1400" b="1" spc="15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выявлено</a:t>
            </a:r>
          </a:p>
          <a:p>
            <a:pPr marL="12700" algn="ctr" rtl="0">
              <a:spcBef>
                <a:spcPts val="340"/>
              </a:spcBef>
            </a:pPr>
            <a:r>
              <a:rPr lang="ru-RU" sz="3200" b="1" spc="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882</a:t>
            </a:r>
            <a:r>
              <a:rPr lang="ru-RU" sz="2400" b="1" spc="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 чел.</a:t>
            </a:r>
          </a:p>
          <a:p>
            <a:pPr marL="12700" algn="ctr" rtl="0">
              <a:spcBef>
                <a:spcPts val="340"/>
              </a:spcBef>
            </a:pPr>
            <a:r>
              <a:rPr lang="ru-RU" sz="1400" b="1" spc="15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без трудоустройства</a:t>
            </a:r>
          </a:p>
          <a:p>
            <a:pPr marL="12700" algn="ctr" rtl="0">
              <a:spcBef>
                <a:spcPts val="340"/>
              </a:spcBef>
            </a:pPr>
            <a:r>
              <a:rPr lang="ru-RU" sz="3200" b="1" spc="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484</a:t>
            </a:r>
            <a:r>
              <a:rPr lang="ru-RU" sz="2800" b="1" spc="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 чел.</a:t>
            </a:r>
          </a:p>
          <a:p>
            <a:pPr marL="12700" algn="ctr" rtl="0">
              <a:spcBef>
                <a:spcPts val="340"/>
              </a:spcBef>
            </a:pPr>
            <a:r>
              <a:rPr lang="ru-RU" sz="1400" b="1" spc="15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трудоустроено</a:t>
            </a:r>
            <a:endParaRPr lang="ru-RU" sz="1400" b="1" spc="15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641314" y="1821321"/>
            <a:ext cx="634703" cy="449284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10209177" y="1751572"/>
            <a:ext cx="1524359" cy="68102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</a:t>
            </a: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рейдов</a:t>
            </a:r>
            <a:endParaRPr lang="ru-RU" sz="1400" b="1" dirty="0">
              <a:solidFill>
                <a:schemeClr val="bg1"/>
              </a:solidFill>
            </a:endParaRPr>
          </a:p>
          <a:p>
            <a:pPr marL="0" indent="0" algn="ctr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400" b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305055" y="2833491"/>
            <a:ext cx="1525266" cy="501709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2305056" y="2725343"/>
            <a:ext cx="8139370" cy="68102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32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11</a:t>
            </a: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 займов выдано субъектам малого и среднего предпринимательства.</a:t>
            </a:r>
            <a:endParaRPr lang="ru-RU" sz="20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527031" y="1169216"/>
            <a:ext cx="1735850" cy="393267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2173441" y="1028733"/>
            <a:ext cx="7443481" cy="68102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8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Проведено </a:t>
            </a:r>
            <a:r>
              <a:rPr lang="ru-RU" sz="32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316</a:t>
            </a:r>
            <a:r>
              <a:rPr lang="ru-RU" sz="1800" b="1" spc="-1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закупок. </a:t>
            </a:r>
            <a:r>
              <a:rPr lang="ru-RU" sz="18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Активное участие субъектов малого предпринимательства в торгах, закупке товаров в соответствии с ФЗ №44-ФЗ. </a:t>
            </a:r>
            <a:endParaRPr lang="ru-RU" sz="18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76275" y="4382457"/>
            <a:ext cx="2939005" cy="443826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2463027" y="4250743"/>
            <a:ext cx="8251201" cy="681027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32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59 </a:t>
            </a: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труднодоступных населённых пунктов обеспечены </a:t>
            </a:r>
          </a:p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20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товарами первой необходимости.</a:t>
            </a:r>
            <a:endParaRPr lang="ru-RU" sz="2000" b="1" spc="-1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924673" y="6196236"/>
            <a:ext cx="2532767" cy="323384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Текст 2">
            <a:extLst>
              <a:ext uri="{FF2B5EF4-FFF2-40B4-BE49-F238E27FC236}">
                <a16:creationId xmlns:a16="http://schemas.microsoft.com/office/drawing/2014/main" xmlns="" id="{C6B07B54-E3ED-4BBF-91BB-9F611C440199}"/>
              </a:ext>
            </a:extLst>
          </p:cNvPr>
          <p:cNvSpPr txBox="1">
            <a:spLocks/>
          </p:cNvSpPr>
          <p:nvPr/>
        </p:nvSpPr>
        <p:spPr bwMode="ltGray">
          <a:xfrm>
            <a:off x="2021247" y="5579054"/>
            <a:ext cx="7723941" cy="722549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425"/>
              </a:spcBef>
              <a:buNone/>
            </a:pPr>
            <a:r>
              <a:rPr lang="ru-RU" sz="1800" b="1" spc="-15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Предприниматели </a:t>
            </a:r>
            <a:r>
              <a:rPr lang="ru-RU" sz="1800" b="1" spc="-15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Т</a:t>
            </a:r>
            <a:r>
              <a:rPr lang="ru-RU" sz="1800" b="1" spc="-15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утаевского района активно участвовали в региональных, районных и городских семинарах и конференциях, присоединились к акции популяризации </a:t>
            </a:r>
            <a:r>
              <a:rPr lang="ru-RU" sz="2000" b="1" spc="-15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/>
              </a:rPr>
              <a:t>ЗОЖ.</a:t>
            </a:r>
            <a:endParaRPr lang="ru-RU" sz="2000" b="1" spc="-15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873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13" descr="Руки людей">
            <a:extLst>
              <a:ext uri="{FF2B5EF4-FFF2-40B4-BE49-F238E27FC236}">
                <a16:creationId xmlns:a16="http://schemas.microsoft.com/office/drawing/2014/main" xmlns="" id="{3473867A-FBFD-45C7-BD5B-FDE711A8EC8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" y="0"/>
            <a:ext cx="12192000" cy="6858000"/>
          </a:xfrm>
          <a:prstGeom prst="rect">
            <a:avLst/>
          </a:prstGeom>
        </p:spPr>
      </p:pic>
      <p:sp>
        <p:nvSpPr>
          <p:cNvPr id="5" name="объект 3" descr="Синий прямоугольник">
            <a:extLst>
              <a:ext uri="{FF2B5EF4-FFF2-40B4-BE49-F238E27FC236}">
                <a16:creationId xmlns:a16="http://schemas.microsoft.com/office/drawing/2014/main" xmlns="" id="{33BB357B-B238-4C43-8242-F33D9E1D4905}"/>
              </a:ext>
            </a:extLst>
          </p:cNvPr>
          <p:cNvSpPr/>
          <p:nvPr/>
        </p:nvSpPr>
        <p:spPr>
          <a:xfrm>
            <a:off x="-1200" y="0"/>
            <a:ext cx="121896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 dirty="0"/>
          </a:p>
        </p:txBody>
      </p:sp>
      <p:sp>
        <p:nvSpPr>
          <p:cNvPr id="19" name="Заголовок 18">
            <a:extLst>
              <a:ext uri="{FF2B5EF4-FFF2-40B4-BE49-F238E27FC236}">
                <a16:creationId xmlns:a16="http://schemas.microsoft.com/office/drawing/2014/main" xmlns="" id="{592443CF-1BB0-4648-AEBA-9AFB75D72A99}"/>
              </a:ext>
            </a:extLst>
          </p:cNvPr>
          <p:cNvSpPr>
            <a:spLocks noGrp="1"/>
          </p:cNvSpPr>
          <p:nvPr>
            <p:ph type="title"/>
          </p:nvPr>
        </p:nvSpPr>
        <p:spPr bwMode="white">
          <a:xfrm>
            <a:off x="835800" y="-27030"/>
            <a:ext cx="10515600" cy="1325563"/>
          </a:xfrm>
        </p:spPr>
        <p:txBody>
          <a:bodyPr rtlCol="0"/>
          <a:lstStyle/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СФЕРЕ ЖКХ И ТРАНСПОРТА</a:t>
            </a:r>
          </a:p>
        </p:txBody>
      </p:sp>
      <p:sp>
        <p:nvSpPr>
          <p:cNvPr id="6" name="Овал 5" descr="Белый круг">
            <a:extLst>
              <a:ext uri="{FF2B5EF4-FFF2-40B4-BE49-F238E27FC236}">
                <a16:creationId xmlns:a16="http://schemas.microsoft.com/office/drawing/2014/main" xmlns="" id="{18308D5A-12F5-4BB2-A4E0-37BA17CB1AB5}"/>
              </a:ext>
            </a:extLst>
          </p:cNvPr>
          <p:cNvSpPr/>
          <p:nvPr/>
        </p:nvSpPr>
        <p:spPr>
          <a:xfrm>
            <a:off x="3848746" y="1611824"/>
            <a:ext cx="4186789" cy="41451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" name="объект 5" descr="Бежевый прямоугольник">
            <a:extLst>
              <a:ext uri="{FF2B5EF4-FFF2-40B4-BE49-F238E27FC236}">
                <a16:creationId xmlns:a16="http://schemas.microsoft.com/office/drawing/2014/main" xmlns="" id="{3C19A568-7E73-443A-A183-2C3EDA0087DF}"/>
              </a:ext>
            </a:extLst>
          </p:cNvPr>
          <p:cNvSpPr/>
          <p:nvPr/>
        </p:nvSpPr>
        <p:spPr bwMode="white">
          <a:xfrm flipV="1">
            <a:off x="895343" y="866970"/>
            <a:ext cx="7999151" cy="129464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 dirty="0"/>
          </a:p>
        </p:txBody>
      </p:sp>
      <p:graphicFrame>
        <p:nvGraphicFramePr>
          <p:cNvPr id="10" name="Объект 24" descr="Диаграмма">
            <a:extLst>
              <a:ext uri="{FF2B5EF4-FFF2-40B4-BE49-F238E27FC236}">
                <a16:creationId xmlns:a16="http://schemas.microsoft.com/office/drawing/2014/main" xmlns="" id="{4AF4332F-83BC-4DC5-9516-227508BC570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9050434"/>
              </p:ext>
            </p:extLst>
          </p:nvPr>
        </p:nvGraphicFramePr>
        <p:xfrm>
          <a:off x="2517757" y="1690687"/>
          <a:ext cx="6492893" cy="3938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5" name="Прямая соединительная линия 14" descr="Белая линия">
            <a:extLst>
              <a:ext uri="{FF2B5EF4-FFF2-40B4-BE49-F238E27FC236}">
                <a16:creationId xmlns:a16="http://schemas.microsoft.com/office/drawing/2014/main" xmlns="" id="{8F10C47F-8DB6-4F10-999F-9F0945EF1066}"/>
              </a:ext>
            </a:extLst>
          </p:cNvPr>
          <p:cNvCxnSpPr/>
          <p:nvPr/>
        </p:nvCxnSpPr>
        <p:spPr>
          <a:xfrm>
            <a:off x="3043663" y="4104640"/>
            <a:ext cx="891017" cy="16255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 descr="Белая линия">
            <a:extLst>
              <a:ext uri="{FF2B5EF4-FFF2-40B4-BE49-F238E27FC236}">
                <a16:creationId xmlns:a16="http://schemas.microsoft.com/office/drawing/2014/main" xmlns="" id="{1EC67F4A-791B-465C-A6D0-425D45D4BDC4}"/>
              </a:ext>
            </a:extLst>
          </p:cNvPr>
          <p:cNvCxnSpPr>
            <a:cxnSpLocks/>
          </p:cNvCxnSpPr>
          <p:nvPr/>
        </p:nvCxnSpPr>
        <p:spPr>
          <a:xfrm>
            <a:off x="6524625" y="1956664"/>
            <a:ext cx="2049487" cy="1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 descr="Белая линия">
            <a:extLst>
              <a:ext uri="{FF2B5EF4-FFF2-40B4-BE49-F238E27FC236}">
                <a16:creationId xmlns:a16="http://schemas.microsoft.com/office/drawing/2014/main" xmlns="" id="{21CEE569-9C3A-4C5E-A777-4A90772E84F2}"/>
              </a:ext>
            </a:extLst>
          </p:cNvPr>
          <p:cNvCxnSpPr>
            <a:cxnSpLocks/>
          </p:cNvCxnSpPr>
          <p:nvPr/>
        </p:nvCxnSpPr>
        <p:spPr>
          <a:xfrm>
            <a:off x="7448550" y="4781550"/>
            <a:ext cx="1752014" cy="15176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8754289" y="4859212"/>
            <a:ext cx="2948151" cy="530966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341117" y="5809450"/>
            <a:ext cx="9926637" cy="999296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Заголовок 18">
            <a:extLst>
              <a:ext uri="{FF2B5EF4-FFF2-40B4-BE49-F238E27FC236}">
                <a16:creationId xmlns:a16="http://schemas.microsoft.com/office/drawing/2014/main" xmlns="" id="{592443CF-1BB0-4648-AEBA-9AFB75D72A99}"/>
              </a:ext>
            </a:extLst>
          </p:cNvPr>
          <p:cNvSpPr txBox="1">
            <a:spLocks/>
          </p:cNvSpPr>
          <p:nvPr/>
        </p:nvSpPr>
        <p:spPr bwMode="white">
          <a:xfrm>
            <a:off x="1046636" y="56463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Получен Акт готовности Тутаевского муниципального района к отопительному периоду 2019-2020 гг.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 descr="Значок галочки">
            <a:extLst>
              <a:ext uri="{FF2B5EF4-FFF2-40B4-BE49-F238E27FC236}">
                <a16:creationId xmlns:a16="http://schemas.microsoft.com/office/drawing/2014/main" xmlns="" id="{EA6876F1-58FD-4237-BE75-C15655445F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76415" y="5561219"/>
            <a:ext cx="1481569" cy="1481569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8483822" y="1905137"/>
            <a:ext cx="2536275" cy="530966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ъект 9">
            <a:extLst>
              <a:ext uri="{FF2B5EF4-FFF2-40B4-BE49-F238E27FC236}">
                <a16:creationId xmlns:a16="http://schemas.microsoft.com/office/drawing/2014/main" xmlns="" id="{45E34A9E-134A-42FD-820E-74C9C4A6E06E}"/>
              </a:ext>
            </a:extLst>
          </p:cNvPr>
          <p:cNvSpPr txBox="1"/>
          <p:nvPr/>
        </p:nvSpPr>
        <p:spPr>
          <a:xfrm>
            <a:off x="8894494" y="3657954"/>
            <a:ext cx="2667742" cy="1744067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algn="ctr" rtl="0">
              <a:lnSpc>
                <a:spcPct val="100000"/>
              </a:lnSpc>
              <a:spcBef>
                <a:spcPts val="340"/>
              </a:spcBef>
            </a:pPr>
            <a:r>
              <a:rPr lang="ru-RU" sz="2400" b="1" spc="15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Средства предприятий и организаций</a:t>
            </a:r>
            <a:endParaRPr lang="ru-RU" sz="2400" b="1" spc="15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algn="ctr" rtl="0">
              <a:lnSpc>
                <a:spcPct val="100000"/>
              </a:lnSpc>
              <a:spcBef>
                <a:spcPts val="340"/>
              </a:spcBef>
            </a:pPr>
            <a:r>
              <a:rPr lang="ru-RU" sz="3600" b="1" dirty="0" smtClean="0">
                <a:solidFill>
                  <a:schemeClr val="bg1"/>
                </a:solidFill>
                <a:latin typeface="+mj-lt"/>
              </a:rPr>
              <a:t>66 300 000 ₽</a:t>
            </a:r>
            <a:endParaRPr lang="ru-RU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объект 7">
            <a:extLst>
              <a:ext uri="{FF2B5EF4-FFF2-40B4-BE49-F238E27FC236}">
                <a16:creationId xmlns:a16="http://schemas.microsoft.com/office/drawing/2014/main" xmlns="" id="{ADD866C3-A26F-4579-B7C3-5EFD9B87C03B}"/>
              </a:ext>
            </a:extLst>
          </p:cNvPr>
          <p:cNvSpPr txBox="1"/>
          <p:nvPr/>
        </p:nvSpPr>
        <p:spPr>
          <a:xfrm>
            <a:off x="8122245" y="1448994"/>
            <a:ext cx="3229155" cy="1005403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algn="ctr" rtl="0">
              <a:spcBef>
                <a:spcPts val="340"/>
              </a:spcBef>
            </a:pPr>
            <a:r>
              <a:rPr lang="ru-RU" sz="2400" b="1" spc="15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Бюджет района</a:t>
            </a:r>
            <a:endParaRPr lang="ru-RU" sz="2400" b="1" spc="15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12700" algn="ctr" rtl="0">
              <a:spcBef>
                <a:spcPts val="340"/>
              </a:spcBef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2 900 000 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₽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43909" y="3764335"/>
            <a:ext cx="2948151" cy="530966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бъект 7">
            <a:extLst>
              <a:ext uri="{FF2B5EF4-FFF2-40B4-BE49-F238E27FC236}">
                <a16:creationId xmlns:a16="http://schemas.microsoft.com/office/drawing/2014/main" xmlns="" id="{FFC4D6E5-F39D-4148-8E29-64D0DE6071D2}"/>
              </a:ext>
            </a:extLst>
          </p:cNvPr>
          <p:cNvSpPr txBox="1"/>
          <p:nvPr/>
        </p:nvSpPr>
        <p:spPr>
          <a:xfrm>
            <a:off x="284113" y="2697428"/>
            <a:ext cx="3135153" cy="1597873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algn="ctr" rtl="0">
              <a:lnSpc>
                <a:spcPct val="100000"/>
              </a:lnSpc>
              <a:spcBef>
                <a:spcPts val="340"/>
              </a:spcBef>
            </a:pPr>
            <a:r>
              <a:rPr lang="ru-RU" sz="2000" b="1" u="sng" spc="15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Подготовка объектов ЖКХ 2019-2020 </a:t>
            </a:r>
          </a:p>
          <a:p>
            <a:pPr marL="12700" algn="ctr" rtl="0">
              <a:lnSpc>
                <a:spcPct val="100000"/>
              </a:lnSpc>
              <a:spcBef>
                <a:spcPts val="340"/>
              </a:spcBef>
            </a:pPr>
            <a:r>
              <a:rPr lang="ru-RU" sz="2000" b="1" u="sng" spc="15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осенне-зимний период</a:t>
            </a:r>
            <a:endParaRPr lang="ru-RU" sz="2000" b="1" u="sng" spc="2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12700" rtl="0">
              <a:lnSpc>
                <a:spcPct val="100000"/>
              </a:lnSpc>
              <a:spcBef>
                <a:spcPts val="340"/>
              </a:spcBef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venir Black"/>
              </a:rPr>
              <a:t>69 200 000 ₽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venir Black"/>
            </a:endParaRPr>
          </a:p>
        </p:txBody>
      </p:sp>
    </p:spTree>
    <p:extLst>
      <p:ext uri="{BB962C8B-B14F-4D97-AF65-F5344CB8AC3E}">
        <p14:creationId xmlns:p14="http://schemas.microsoft.com/office/powerpoint/2010/main" val="166281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7074"/>
            <a:ext cx="12362121" cy="6946619"/>
          </a:xfrm>
        </p:spPr>
      </p:pic>
      <p:sp>
        <p:nvSpPr>
          <p:cNvPr id="22" name="объект 3" descr="Синий прямоугольник">
            <a:extLst>
              <a:ext uri="{FF2B5EF4-FFF2-40B4-BE49-F238E27FC236}">
                <a16:creationId xmlns:a16="http://schemas.microsoft.com/office/drawing/2014/main" xmlns="" id="{2D225086-68BE-4168-8F17-9443ADD89675}"/>
              </a:ext>
            </a:extLst>
          </p:cNvPr>
          <p:cNvSpPr/>
          <p:nvPr/>
        </p:nvSpPr>
        <p:spPr>
          <a:xfrm>
            <a:off x="0" y="0"/>
            <a:ext cx="12408915" cy="6960767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6BDEDF39-62EC-40AF-98F4-06A79F1F80F1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849902" y="7074"/>
            <a:ext cx="10515600" cy="1325563"/>
          </a:xfrm>
        </p:spPr>
        <p:txBody>
          <a:bodyPr rtlCol="0"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СФЕРЕ ЖКХ И ТРАНСПОРТА</a:t>
            </a:r>
          </a:p>
        </p:txBody>
      </p:sp>
      <p:pic>
        <p:nvPicPr>
          <p:cNvPr id="36" name="Рисунок 35" descr="Значок галочки">
            <a:extLst>
              <a:ext uri="{FF2B5EF4-FFF2-40B4-BE49-F238E27FC236}">
                <a16:creationId xmlns:a16="http://schemas.microsoft.com/office/drawing/2014/main" xmlns="" id="{1A9D8BC9-CF04-4A6C-89E6-E6A18D7419F0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80050" y="1783017"/>
            <a:ext cx="576000" cy="576000"/>
          </a:xfrm>
        </p:spPr>
      </p:pic>
      <p:pic>
        <p:nvPicPr>
          <p:cNvPr id="38" name="Рисунок 37" descr="Значок галочки">
            <a:extLst>
              <a:ext uri="{FF2B5EF4-FFF2-40B4-BE49-F238E27FC236}">
                <a16:creationId xmlns:a16="http://schemas.microsoft.com/office/drawing/2014/main" xmlns="" id="{D15B4FC9-0788-4E4C-9F5A-FCFAF69E7E7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166585" y="2982456"/>
            <a:ext cx="576000" cy="576000"/>
          </a:xfrm>
        </p:spPr>
      </p:pic>
      <p:sp>
        <p:nvSpPr>
          <p:cNvPr id="24" name="объект 5" descr="Бежевый прямоугольник">
            <a:extLst>
              <a:ext uri="{FF2B5EF4-FFF2-40B4-BE49-F238E27FC236}">
                <a16:creationId xmlns:a16="http://schemas.microsoft.com/office/drawing/2014/main" xmlns="" id="{73ED10AC-D04B-401B-A6A1-6069912D1664}"/>
              </a:ext>
            </a:extLst>
          </p:cNvPr>
          <p:cNvSpPr/>
          <p:nvPr/>
        </p:nvSpPr>
        <p:spPr bwMode="ltGray">
          <a:xfrm>
            <a:off x="924711" y="956019"/>
            <a:ext cx="7905538" cy="129606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27" name="объект 5" descr="Бежевый прямоугольник">
            <a:extLst>
              <a:ext uri="{FF2B5EF4-FFF2-40B4-BE49-F238E27FC236}">
                <a16:creationId xmlns:a16="http://schemas.microsoft.com/office/drawing/2014/main" xmlns="" id="{73ED10AC-D04B-401B-A6A1-6069912D1664}"/>
              </a:ext>
            </a:extLst>
          </p:cNvPr>
          <p:cNvSpPr/>
          <p:nvPr/>
        </p:nvSpPr>
        <p:spPr bwMode="ltGray">
          <a:xfrm>
            <a:off x="7636713" y="1538683"/>
            <a:ext cx="3092765" cy="176785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pic>
        <p:nvPicPr>
          <p:cNvPr id="35" name="Рисунок 34" descr="Значок галочки">
            <a:extLst>
              <a:ext uri="{FF2B5EF4-FFF2-40B4-BE49-F238E27FC236}">
                <a16:creationId xmlns:a16="http://schemas.microsoft.com/office/drawing/2014/main" xmlns="" id="{D15B4FC9-0788-4E4C-9F5A-FCFAF69E7E7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7255284" y="1584010"/>
            <a:ext cx="576000" cy="576000"/>
          </a:xfrm>
        </p:spPr>
      </p:pic>
      <p:pic>
        <p:nvPicPr>
          <p:cNvPr id="37" name="Рисунок 36" descr="Значок галочки">
            <a:extLst>
              <a:ext uri="{FF2B5EF4-FFF2-40B4-BE49-F238E27FC236}">
                <a16:creationId xmlns:a16="http://schemas.microsoft.com/office/drawing/2014/main" xmlns="" id="{D15B4FC9-0788-4E4C-9F5A-FCFAF69E7E7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7263602" y="3053503"/>
            <a:ext cx="576000" cy="576000"/>
          </a:xfrm>
        </p:spPr>
      </p:pic>
      <p:pic>
        <p:nvPicPr>
          <p:cNvPr id="39" name="Рисунок 38" descr="Значок галочки">
            <a:extLst>
              <a:ext uri="{FF2B5EF4-FFF2-40B4-BE49-F238E27FC236}">
                <a16:creationId xmlns:a16="http://schemas.microsoft.com/office/drawing/2014/main" xmlns="" id="{D15B4FC9-0788-4E4C-9F5A-FCFAF69E7E7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7283922" y="4009763"/>
            <a:ext cx="576000" cy="576000"/>
          </a:xfrm>
        </p:spPr>
      </p:pic>
      <p:sp>
        <p:nvSpPr>
          <p:cNvPr id="43" name="Прямоугольник 42"/>
          <p:cNvSpPr/>
          <p:nvPr/>
        </p:nvSpPr>
        <p:spPr>
          <a:xfrm>
            <a:off x="627105" y="3439235"/>
            <a:ext cx="5497248" cy="413826"/>
          </a:xfrm>
          <a:prstGeom prst="rect">
            <a:avLst/>
          </a:prstGeom>
          <a:solidFill>
            <a:srgbClr val="92D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92D050"/>
              </a:solidFill>
            </a:endParaRPr>
          </a:p>
        </p:txBody>
      </p:sp>
      <p:pic>
        <p:nvPicPr>
          <p:cNvPr id="41" name="Рисунок 40" descr="Значок галочки">
            <a:extLst>
              <a:ext uri="{FF2B5EF4-FFF2-40B4-BE49-F238E27FC236}">
                <a16:creationId xmlns:a16="http://schemas.microsoft.com/office/drawing/2014/main" xmlns="" id="{D15B4FC9-0788-4E4C-9F5A-FCFAF69E7E7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7315348" y="5357930"/>
            <a:ext cx="576000" cy="576000"/>
          </a:xfrm>
        </p:spPr>
      </p:pic>
      <p:sp>
        <p:nvSpPr>
          <p:cNvPr id="47" name="Прямоугольник 46"/>
          <p:cNvSpPr/>
          <p:nvPr/>
        </p:nvSpPr>
        <p:spPr>
          <a:xfrm>
            <a:off x="7448057" y="2215714"/>
            <a:ext cx="2656759" cy="413826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10454" y="2103920"/>
            <a:ext cx="4174197" cy="413826"/>
          </a:xfrm>
          <a:prstGeom prst="rect">
            <a:avLst/>
          </a:prstGeom>
          <a:solidFill>
            <a:srgbClr val="92D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92D050"/>
              </a:solidFill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23DC0E4E-6822-467C-96E3-77C667B41D2B}"/>
              </a:ext>
            </a:extLst>
          </p:cNvPr>
          <p:cNvSpPr>
            <a:spLocks noGrp="1"/>
          </p:cNvSpPr>
          <p:nvPr>
            <p:ph sz="half" idx="1"/>
          </p:nvPr>
        </p:nvSpPr>
        <p:spPr bwMode="white">
          <a:xfrm>
            <a:off x="580305" y="1141936"/>
            <a:ext cx="6145834" cy="3855805"/>
          </a:xfrm>
        </p:spPr>
        <p:txBody>
          <a:bodyPr rtlCol="0">
            <a:noAutofit/>
          </a:bodyPr>
          <a:lstStyle/>
          <a:p>
            <a:pPr marL="12700" rtl="0">
              <a:lnSpc>
                <a:spcPct val="120000"/>
              </a:lnSpc>
              <a:spcBef>
                <a:spcPts val="100"/>
              </a:spcBef>
            </a:pPr>
            <a:r>
              <a:rPr lang="ru-RU" sz="2400" b="1" dirty="0" smtClean="0">
                <a:solidFill>
                  <a:schemeClr val="bg1"/>
                </a:solidFill>
              </a:rPr>
              <a:t>Газификация</a:t>
            </a:r>
            <a:endParaRPr lang="ru-RU" sz="2400" b="1" dirty="0">
              <a:solidFill>
                <a:schemeClr val="bg1"/>
              </a:solidFill>
            </a:endParaRPr>
          </a:p>
          <a:p>
            <a:pPr marR="5080" rtl="0">
              <a:lnSpc>
                <a:spcPct val="120000"/>
              </a:lnSpc>
              <a:spcBef>
                <a:spcPts val="600"/>
              </a:spcBef>
            </a:pPr>
            <a:r>
              <a:rPr lang="ru-RU" sz="2000" spc="-15" dirty="0" smtClean="0">
                <a:solidFill>
                  <a:schemeClr val="bg2">
                    <a:lumMod val="20000"/>
                    <a:lumOff val="80000"/>
                  </a:schemeClr>
                </a:solidFill>
                <a:cs typeface="Arial"/>
              </a:rPr>
              <a:t>Сдан в эксплуатацию газопровод </a:t>
            </a:r>
          </a:p>
          <a:p>
            <a:pPr marR="5080" rtl="0">
              <a:lnSpc>
                <a:spcPct val="120000"/>
              </a:lnSpc>
              <a:spcBef>
                <a:spcPts val="600"/>
              </a:spcBef>
            </a:pPr>
            <a:r>
              <a:rPr lang="ru-RU" sz="2000" b="1" spc="-15" dirty="0" err="1" smtClean="0">
                <a:solidFill>
                  <a:schemeClr val="bg1"/>
                </a:solidFill>
                <a:cs typeface="Arial"/>
              </a:rPr>
              <a:t>д.Копнинское</a:t>
            </a:r>
            <a:r>
              <a:rPr lang="ru-RU" sz="2000" b="1" spc="-15" dirty="0" smtClean="0">
                <a:solidFill>
                  <a:schemeClr val="bg1"/>
                </a:solidFill>
                <a:cs typeface="Arial"/>
              </a:rPr>
              <a:t> и д. Борисовское.</a:t>
            </a:r>
          </a:p>
          <a:p>
            <a:pPr marL="285750" marR="5080" indent="-285750" rtl="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ru-RU" sz="2000" b="1" spc="-15" dirty="0" smtClean="0">
              <a:solidFill>
                <a:schemeClr val="accent6">
                  <a:lumMod val="40000"/>
                  <a:lumOff val="60000"/>
                </a:schemeClr>
              </a:solidFill>
              <a:cs typeface="Arial"/>
            </a:endParaRPr>
          </a:p>
          <a:p>
            <a:pPr marR="5080" rtl="0">
              <a:lnSpc>
                <a:spcPct val="120000"/>
              </a:lnSpc>
              <a:spcBef>
                <a:spcPts val="600"/>
              </a:spcBef>
            </a:pPr>
            <a:r>
              <a:rPr lang="ru-RU" sz="2000" spc="-15" dirty="0" smtClean="0">
                <a:solidFill>
                  <a:schemeClr val="bg2">
                    <a:lumMod val="20000"/>
                    <a:lumOff val="80000"/>
                  </a:schemeClr>
                </a:solidFill>
                <a:cs typeface="Arial"/>
              </a:rPr>
              <a:t>Запущено строительство газопровода </a:t>
            </a:r>
          </a:p>
          <a:p>
            <a:pPr marR="5080" rtl="0">
              <a:lnSpc>
                <a:spcPct val="120000"/>
              </a:lnSpc>
              <a:spcBef>
                <a:spcPts val="600"/>
              </a:spcBef>
            </a:pPr>
            <a:r>
              <a:rPr lang="ru-RU" sz="2000" b="1" spc="-15" dirty="0" smtClean="0">
                <a:solidFill>
                  <a:schemeClr val="bg1"/>
                </a:solidFill>
                <a:cs typeface="Arial"/>
              </a:rPr>
              <a:t>«</a:t>
            </a:r>
            <a:r>
              <a:rPr lang="ru-RU" sz="2000" b="1" spc="-15" dirty="0" err="1" smtClean="0">
                <a:solidFill>
                  <a:schemeClr val="bg1"/>
                </a:solidFill>
                <a:cs typeface="Arial"/>
              </a:rPr>
              <a:t>д.Богословское-д.Емишево-д.Кузилово</a:t>
            </a:r>
            <a:r>
              <a:rPr lang="ru-RU" sz="2000" b="1" spc="-15" dirty="0" smtClean="0">
                <a:solidFill>
                  <a:schemeClr val="bg1"/>
                </a:solidFill>
                <a:cs typeface="Arial"/>
              </a:rPr>
              <a:t>».</a:t>
            </a:r>
            <a:endParaRPr lang="ru-RU" sz="2000" b="1" spc="-15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45" name="объект 5" descr="Бежевый прямоугольник">
            <a:extLst>
              <a:ext uri="{FF2B5EF4-FFF2-40B4-BE49-F238E27FC236}">
                <a16:creationId xmlns:a16="http://schemas.microsoft.com/office/drawing/2014/main" xmlns="" id="{73ED10AC-D04B-401B-A6A1-6069912D1664}"/>
              </a:ext>
            </a:extLst>
          </p:cNvPr>
          <p:cNvSpPr/>
          <p:nvPr/>
        </p:nvSpPr>
        <p:spPr bwMode="ltGray">
          <a:xfrm>
            <a:off x="656050" y="1695120"/>
            <a:ext cx="2448657" cy="197134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9981218" y="3296094"/>
            <a:ext cx="1831554" cy="410318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8509759" y="4699893"/>
            <a:ext cx="1605689" cy="410318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490" y="4144066"/>
            <a:ext cx="3433712" cy="25752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57" y="4126699"/>
            <a:ext cx="3413977" cy="26100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9" name="Прямоугольник 48"/>
          <p:cNvSpPr/>
          <p:nvPr/>
        </p:nvSpPr>
        <p:spPr>
          <a:xfrm>
            <a:off x="7636714" y="6068233"/>
            <a:ext cx="3548738" cy="372838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2AF9D9A5-149E-4118-AAE3-8EF91B9C5B7D}"/>
              </a:ext>
            </a:extLst>
          </p:cNvPr>
          <p:cNvSpPr>
            <a:spLocks noGrp="1"/>
          </p:cNvSpPr>
          <p:nvPr>
            <p:ph sz="half" idx="14"/>
          </p:nvPr>
        </p:nvSpPr>
        <p:spPr bwMode="white">
          <a:xfrm>
            <a:off x="7756512" y="1057820"/>
            <a:ext cx="4404779" cy="3020935"/>
          </a:xfrm>
        </p:spPr>
        <p:txBody>
          <a:bodyPr rtlCol="0">
            <a:noAutofit/>
          </a:bodyPr>
          <a:lstStyle/>
          <a:p>
            <a:pPr marL="12700" rtl="0">
              <a:lnSpc>
                <a:spcPct val="120000"/>
              </a:lnSpc>
              <a:spcBef>
                <a:spcPts val="100"/>
              </a:spcBef>
            </a:pPr>
            <a:r>
              <a:rPr lang="ru-RU" sz="2400" b="1" dirty="0" smtClean="0">
                <a:solidFill>
                  <a:schemeClr val="bg1"/>
                </a:solidFill>
              </a:rPr>
              <a:t>Водоснабжение</a:t>
            </a: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r>
              <a:rPr lang="ru-RU" sz="1700" dirty="0" smtClean="0">
                <a:solidFill>
                  <a:schemeClr val="bg1"/>
                </a:solidFill>
              </a:rPr>
              <a:t>Строительство и ремонт  общественных колодцев на сумму </a:t>
            </a: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r>
              <a:rPr lang="ru-RU" sz="2400" b="1" dirty="0" smtClean="0">
                <a:solidFill>
                  <a:schemeClr val="bg1"/>
                </a:solidFill>
              </a:rPr>
              <a:t>1 193 384 руб.</a:t>
            </a: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endParaRPr lang="ru-RU" sz="1700" b="1" dirty="0" smtClean="0">
              <a:solidFill>
                <a:srgbClr val="FFC000"/>
              </a:solidFill>
            </a:endParaRP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r>
              <a:rPr lang="ru-RU" sz="1700" dirty="0" smtClean="0">
                <a:solidFill>
                  <a:schemeClr val="bg1"/>
                </a:solidFill>
              </a:rPr>
              <a:t>Строительство водовода в пос. </a:t>
            </a:r>
            <a:r>
              <a:rPr lang="ru-RU" sz="1700" dirty="0" err="1" smtClean="0">
                <a:solidFill>
                  <a:schemeClr val="bg1"/>
                </a:solidFill>
              </a:rPr>
              <a:t>Фоминское</a:t>
            </a:r>
            <a:r>
              <a:rPr lang="ru-RU" sz="1700" dirty="0" smtClean="0">
                <a:solidFill>
                  <a:schemeClr val="bg1"/>
                </a:solidFill>
              </a:rPr>
              <a:t> на сумму </a:t>
            </a:r>
            <a:r>
              <a:rPr lang="ru-RU" sz="2400" b="1" dirty="0" smtClean="0">
                <a:solidFill>
                  <a:schemeClr val="bg1"/>
                </a:solidFill>
              </a:rPr>
              <a:t>490 465 руб.</a:t>
            </a:r>
          </a:p>
          <a:p>
            <a:pPr marL="298450" indent="-285750" rtl="0">
              <a:lnSpc>
                <a:spcPct val="1200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endParaRPr lang="ru-RU" sz="1700" b="1" dirty="0" smtClean="0">
              <a:solidFill>
                <a:srgbClr val="FFC000"/>
              </a:solidFill>
            </a:endParaRP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r>
              <a:rPr lang="ru-RU" sz="1700" dirty="0" smtClean="0">
                <a:solidFill>
                  <a:schemeClr val="bg1"/>
                </a:solidFill>
              </a:rPr>
              <a:t>Вынос водовода за пределы частного участка в пос. </a:t>
            </a:r>
            <a:r>
              <a:rPr lang="ru-RU" sz="1700" dirty="0">
                <a:solidFill>
                  <a:schemeClr val="bg1"/>
                </a:solidFill>
              </a:rPr>
              <a:t>К</a:t>
            </a:r>
            <a:r>
              <a:rPr lang="ru-RU" sz="1700" dirty="0" smtClean="0">
                <a:solidFill>
                  <a:schemeClr val="bg1"/>
                </a:solidFill>
              </a:rPr>
              <a:t>онстантиновский на сумму </a:t>
            </a:r>
            <a:r>
              <a:rPr lang="ru-RU" sz="2400" b="1" dirty="0" smtClean="0">
                <a:solidFill>
                  <a:schemeClr val="bg1"/>
                </a:solidFill>
              </a:rPr>
              <a:t>79 978 руб.</a:t>
            </a: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endParaRPr lang="ru-RU" sz="1700" b="1" dirty="0" smtClean="0">
              <a:solidFill>
                <a:srgbClr val="FFC000"/>
              </a:solidFill>
            </a:endParaRPr>
          </a:p>
          <a:p>
            <a:pPr marL="12700" rtl="0">
              <a:lnSpc>
                <a:spcPct val="120000"/>
              </a:lnSpc>
              <a:spcBef>
                <a:spcPts val="100"/>
              </a:spcBef>
            </a:pPr>
            <a:r>
              <a:rPr lang="ru-RU" sz="1700" dirty="0" smtClean="0">
                <a:solidFill>
                  <a:schemeClr val="bg1"/>
                </a:solidFill>
              </a:rPr>
              <a:t>Реализован </a:t>
            </a:r>
            <a:r>
              <a:rPr lang="ru-RU" sz="1800" dirty="0" smtClean="0">
                <a:solidFill>
                  <a:schemeClr val="bg1"/>
                </a:solidFill>
              </a:rPr>
              <a:t>проект </a:t>
            </a:r>
            <a:r>
              <a:rPr lang="ru-RU" sz="1800" b="1" dirty="0" smtClean="0">
                <a:solidFill>
                  <a:schemeClr val="bg1"/>
                </a:solidFill>
              </a:rPr>
              <a:t>«Оздоровление Волги»</a:t>
            </a:r>
            <a:r>
              <a:rPr lang="ru-RU" sz="1700" b="1" dirty="0" smtClean="0">
                <a:solidFill>
                  <a:schemeClr val="bg1"/>
                </a:solidFill>
              </a:rPr>
              <a:t> </a:t>
            </a:r>
            <a:r>
              <a:rPr lang="ru-RU" sz="1700" dirty="0" smtClean="0">
                <a:solidFill>
                  <a:schemeClr val="bg1"/>
                </a:solidFill>
              </a:rPr>
              <a:t>в левобережной части города, построены локальные очистные сооружения на улице 2-я Овражная.</a:t>
            </a:r>
            <a:endParaRPr lang="ru-RU" sz="1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90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12322" cy="6918960"/>
          </a:xfrm>
        </p:spPr>
      </p:pic>
      <p:sp>
        <p:nvSpPr>
          <p:cNvPr id="22" name="объект 3" descr="Синий прямоугольник">
            <a:extLst>
              <a:ext uri="{FF2B5EF4-FFF2-40B4-BE49-F238E27FC236}">
                <a16:creationId xmlns:a16="http://schemas.microsoft.com/office/drawing/2014/main" xmlns="" id="{2D225086-68BE-4168-8F17-9443ADD89675}"/>
              </a:ext>
            </a:extLst>
          </p:cNvPr>
          <p:cNvSpPr/>
          <p:nvPr/>
        </p:nvSpPr>
        <p:spPr>
          <a:xfrm>
            <a:off x="0" y="-41807"/>
            <a:ext cx="12261639" cy="6960767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pic>
        <p:nvPicPr>
          <p:cNvPr id="36" name="Рисунок 35" descr="Значок галочки">
            <a:extLst>
              <a:ext uri="{FF2B5EF4-FFF2-40B4-BE49-F238E27FC236}">
                <a16:creationId xmlns:a16="http://schemas.microsoft.com/office/drawing/2014/main" xmlns="" id="{1A9D8BC9-CF04-4A6C-89E6-E6A18D7419F0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205562" y="2134627"/>
            <a:ext cx="576000" cy="576000"/>
          </a:xfrm>
        </p:spPr>
      </p:pic>
      <p:pic>
        <p:nvPicPr>
          <p:cNvPr id="38" name="Рисунок 37" descr="Значок галочки">
            <a:extLst>
              <a:ext uri="{FF2B5EF4-FFF2-40B4-BE49-F238E27FC236}">
                <a16:creationId xmlns:a16="http://schemas.microsoft.com/office/drawing/2014/main" xmlns="" id="{D15B4FC9-0788-4E4C-9F5A-FCFAF69E7E7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220470" y="3315056"/>
            <a:ext cx="576000" cy="576000"/>
          </a:xfrm>
        </p:spPr>
      </p:pic>
      <p:sp>
        <p:nvSpPr>
          <p:cNvPr id="24" name="объект 5" descr="Бежевый прямоугольник">
            <a:extLst>
              <a:ext uri="{FF2B5EF4-FFF2-40B4-BE49-F238E27FC236}">
                <a16:creationId xmlns:a16="http://schemas.microsoft.com/office/drawing/2014/main" xmlns="" id="{73ED10AC-D04B-401B-A6A1-6069912D1664}"/>
              </a:ext>
            </a:extLst>
          </p:cNvPr>
          <p:cNvSpPr/>
          <p:nvPr/>
        </p:nvSpPr>
        <p:spPr bwMode="ltGray">
          <a:xfrm>
            <a:off x="924711" y="956019"/>
            <a:ext cx="7905538" cy="129606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27" name="объект 5" descr="Бежевый прямоугольник">
            <a:extLst>
              <a:ext uri="{FF2B5EF4-FFF2-40B4-BE49-F238E27FC236}">
                <a16:creationId xmlns:a16="http://schemas.microsoft.com/office/drawing/2014/main" xmlns="" id="{73ED10AC-D04B-401B-A6A1-6069912D1664}"/>
              </a:ext>
            </a:extLst>
          </p:cNvPr>
          <p:cNvSpPr/>
          <p:nvPr/>
        </p:nvSpPr>
        <p:spPr bwMode="ltGray">
          <a:xfrm>
            <a:off x="7724934" y="2448560"/>
            <a:ext cx="2952118" cy="144277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pic>
        <p:nvPicPr>
          <p:cNvPr id="37" name="Рисунок 36" descr="Значок галочки">
            <a:extLst>
              <a:ext uri="{FF2B5EF4-FFF2-40B4-BE49-F238E27FC236}">
                <a16:creationId xmlns:a16="http://schemas.microsoft.com/office/drawing/2014/main" xmlns="" id="{D15B4FC9-0788-4E4C-9F5A-FCFAF69E7E7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7138909" y="2719044"/>
            <a:ext cx="576000" cy="576000"/>
          </a:xfrm>
        </p:spPr>
      </p:pic>
      <p:sp>
        <p:nvSpPr>
          <p:cNvPr id="44" name="Прямоугольник 43"/>
          <p:cNvSpPr/>
          <p:nvPr/>
        </p:nvSpPr>
        <p:spPr>
          <a:xfrm>
            <a:off x="7724933" y="2770898"/>
            <a:ext cx="1275875" cy="439661"/>
          </a:xfrm>
          <a:prstGeom prst="rect">
            <a:avLst/>
          </a:prstGeom>
          <a:solidFill>
            <a:srgbClr val="92D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23DC0E4E-6822-467C-96E3-77C667B41D2B}"/>
              </a:ext>
            </a:extLst>
          </p:cNvPr>
          <p:cNvSpPr>
            <a:spLocks noGrp="1"/>
          </p:cNvSpPr>
          <p:nvPr>
            <p:ph sz="half" idx="1"/>
          </p:nvPr>
        </p:nvSpPr>
        <p:spPr bwMode="white">
          <a:xfrm>
            <a:off x="572006" y="1060950"/>
            <a:ext cx="6145834" cy="3855805"/>
          </a:xfrm>
        </p:spPr>
        <p:txBody>
          <a:bodyPr rtlCol="0">
            <a:no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ru-RU" sz="2400" b="1" dirty="0">
                <a:solidFill>
                  <a:schemeClr val="bg1"/>
                </a:solidFill>
              </a:rPr>
              <a:t>Ремонт и содержание муниципального жилищного фонда</a:t>
            </a:r>
          </a:p>
          <a:p>
            <a:pPr marR="5080" rtl="0">
              <a:lnSpc>
                <a:spcPct val="120000"/>
              </a:lnSpc>
              <a:spcBef>
                <a:spcPts val="600"/>
              </a:spcBef>
            </a:pPr>
            <a:endParaRPr lang="ru-RU" sz="2000" b="1" spc="-15" dirty="0" smtClean="0">
              <a:solidFill>
                <a:schemeClr val="accent6">
                  <a:lumMod val="40000"/>
                  <a:lumOff val="60000"/>
                </a:schemeClr>
              </a:solidFill>
              <a:cs typeface="Arial"/>
            </a:endParaRPr>
          </a:p>
        </p:txBody>
      </p:sp>
      <p:sp>
        <p:nvSpPr>
          <p:cNvPr id="45" name="объект 5" descr="Бежевый прямоугольник">
            <a:extLst>
              <a:ext uri="{FF2B5EF4-FFF2-40B4-BE49-F238E27FC236}">
                <a16:creationId xmlns:a16="http://schemas.microsoft.com/office/drawing/2014/main" xmlns="" id="{73ED10AC-D04B-401B-A6A1-6069912D1664}"/>
              </a:ext>
            </a:extLst>
          </p:cNvPr>
          <p:cNvSpPr/>
          <p:nvPr/>
        </p:nvSpPr>
        <p:spPr bwMode="ltGray">
          <a:xfrm>
            <a:off x="656050" y="2054940"/>
            <a:ext cx="2448657" cy="197134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pPr rtl="0"/>
            <a:endParaRPr lang="ru-RU"/>
          </a:p>
        </p:txBody>
      </p:sp>
      <p:sp>
        <p:nvSpPr>
          <p:cNvPr id="25" name="Заголовок 5">
            <a:extLst>
              <a:ext uri="{FF2B5EF4-FFF2-40B4-BE49-F238E27FC236}">
                <a16:creationId xmlns:a16="http://schemas.microsoft.com/office/drawing/2014/main" xmlns="" id="{6BDEDF39-62EC-40AF-98F4-06A79F1F80F1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849902" y="7074"/>
            <a:ext cx="10515600" cy="1325563"/>
          </a:xfrm>
        </p:spPr>
        <p:txBody>
          <a:bodyPr rtlCol="0"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СФЕРЕ ЖКХ И ТРАНСПОРТА</a:t>
            </a:r>
          </a:p>
        </p:txBody>
      </p:sp>
      <p:pic>
        <p:nvPicPr>
          <p:cNvPr id="28" name="Рисунок 27" descr="Значок галочки">
            <a:extLst>
              <a:ext uri="{FF2B5EF4-FFF2-40B4-BE49-F238E27FC236}">
                <a16:creationId xmlns:a16="http://schemas.microsoft.com/office/drawing/2014/main" xmlns="" id="{D15B4FC9-0788-4E4C-9F5A-FCFAF69E7E7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220235" y="4613855"/>
            <a:ext cx="576000" cy="576000"/>
          </a:xfrm>
        </p:spPr>
      </p:pic>
      <p:pic>
        <p:nvPicPr>
          <p:cNvPr id="30" name="Рисунок 29" descr="Значок галочки">
            <a:extLst>
              <a:ext uri="{FF2B5EF4-FFF2-40B4-BE49-F238E27FC236}">
                <a16:creationId xmlns:a16="http://schemas.microsoft.com/office/drawing/2014/main" xmlns="" id="{D15B4FC9-0788-4E4C-9F5A-FCFAF69E7E7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226588" y="5853468"/>
            <a:ext cx="576000" cy="576000"/>
          </a:xfrm>
        </p:spPr>
      </p:pic>
      <p:sp>
        <p:nvSpPr>
          <p:cNvPr id="31" name="Прямоугольник 30"/>
          <p:cNvSpPr/>
          <p:nvPr/>
        </p:nvSpPr>
        <p:spPr>
          <a:xfrm>
            <a:off x="3753707" y="2554280"/>
            <a:ext cx="2274956" cy="413826"/>
          </a:xfrm>
          <a:prstGeom prst="rect">
            <a:avLst/>
          </a:prstGeom>
          <a:solidFill>
            <a:srgbClr val="92D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70905" y="3823767"/>
            <a:ext cx="1904184" cy="413826"/>
          </a:xfrm>
          <a:prstGeom prst="rect">
            <a:avLst/>
          </a:prstGeom>
          <a:solidFill>
            <a:srgbClr val="92D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668194" y="5056867"/>
            <a:ext cx="1936822" cy="413826"/>
          </a:xfrm>
          <a:prstGeom prst="rect">
            <a:avLst/>
          </a:prstGeom>
          <a:solidFill>
            <a:srgbClr val="92D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777382" y="6336491"/>
            <a:ext cx="1927387" cy="413826"/>
          </a:xfrm>
          <a:prstGeom prst="rect">
            <a:avLst/>
          </a:prstGeom>
          <a:solidFill>
            <a:srgbClr val="92D05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бъект 12">
            <a:extLst>
              <a:ext uri="{FF2B5EF4-FFF2-40B4-BE49-F238E27FC236}">
                <a16:creationId xmlns:a16="http://schemas.microsoft.com/office/drawing/2014/main" xmlns="" id="{77C0FED8-C734-4A93-8023-C7053E036A1E}"/>
              </a:ext>
            </a:extLst>
          </p:cNvPr>
          <p:cNvSpPr>
            <a:spLocks noGrp="1"/>
          </p:cNvSpPr>
          <p:nvPr>
            <p:ph sz="half" idx="18"/>
          </p:nvPr>
        </p:nvSpPr>
        <p:spPr bwMode="white">
          <a:xfrm>
            <a:off x="641316" y="2153507"/>
            <a:ext cx="5528253" cy="4401598"/>
          </a:xfrm>
        </p:spPr>
        <p:txBody>
          <a:bodyPr rtlCol="0">
            <a:noAutofit/>
          </a:bodyPr>
          <a:lstStyle/>
          <a:p>
            <a:pPr rtl="0">
              <a:lnSpc>
                <a:spcPct val="100000"/>
              </a:lnSpc>
              <a:spcBef>
                <a:spcPts val="600"/>
              </a:spcBef>
            </a:pPr>
            <a:r>
              <a:rPr lang="ru-RU" sz="2400" dirty="0" smtClean="0">
                <a:solidFill>
                  <a:schemeClr val="bg1"/>
                </a:solidFill>
              </a:rPr>
              <a:t>Ремонт 8 объектов общедомового имущества на сумму </a:t>
            </a:r>
            <a:r>
              <a:rPr lang="ru-RU" sz="2400" b="1" dirty="0" smtClean="0">
                <a:solidFill>
                  <a:schemeClr val="bg1"/>
                </a:solidFill>
              </a:rPr>
              <a:t>1 852 172 руб.</a:t>
            </a:r>
          </a:p>
          <a:p>
            <a:pPr rtl="0">
              <a:lnSpc>
                <a:spcPct val="100000"/>
              </a:lnSpc>
              <a:spcBef>
                <a:spcPts val="600"/>
              </a:spcBef>
            </a:pPr>
            <a:endParaRPr lang="ru-RU" sz="2400" dirty="0" smtClean="0">
              <a:solidFill>
                <a:schemeClr val="bg1"/>
              </a:solidFill>
            </a:endParaRPr>
          </a:p>
          <a:p>
            <a:pPr rtl="0">
              <a:lnSpc>
                <a:spcPct val="100000"/>
              </a:lnSpc>
              <a:spcBef>
                <a:spcPts val="600"/>
              </a:spcBef>
            </a:pPr>
            <a:r>
              <a:rPr lang="ru-RU" sz="2400" dirty="0" smtClean="0">
                <a:solidFill>
                  <a:schemeClr val="bg1"/>
                </a:solidFill>
              </a:rPr>
              <a:t>Замена приборов учета на сумму         </a:t>
            </a:r>
            <a:r>
              <a:rPr lang="ru-RU" sz="2400" b="1" dirty="0" smtClean="0">
                <a:solidFill>
                  <a:schemeClr val="bg1"/>
                </a:solidFill>
              </a:rPr>
              <a:t>4 048 руб.</a:t>
            </a:r>
          </a:p>
          <a:p>
            <a:pPr rtl="0">
              <a:lnSpc>
                <a:spcPct val="100000"/>
              </a:lnSpc>
              <a:spcBef>
                <a:spcPts val="600"/>
              </a:spcBef>
            </a:pPr>
            <a:endParaRPr lang="ru-RU" sz="2400" dirty="0" smtClean="0">
              <a:solidFill>
                <a:schemeClr val="bg1"/>
              </a:solidFill>
            </a:endParaRPr>
          </a:p>
          <a:p>
            <a:pPr rtl="0">
              <a:lnSpc>
                <a:spcPct val="100000"/>
              </a:lnSpc>
              <a:spcBef>
                <a:spcPts val="600"/>
              </a:spcBef>
            </a:pPr>
            <a:r>
              <a:rPr lang="ru-RU" sz="2400" dirty="0" smtClean="0">
                <a:solidFill>
                  <a:schemeClr val="bg1"/>
                </a:solidFill>
              </a:rPr>
              <a:t>Обследование жилых домов на сумму </a:t>
            </a:r>
            <a:r>
              <a:rPr lang="ru-RU" sz="2400" b="1" dirty="0" smtClean="0">
                <a:solidFill>
                  <a:schemeClr val="bg1"/>
                </a:solidFill>
              </a:rPr>
              <a:t>149 000 руб.</a:t>
            </a:r>
          </a:p>
          <a:p>
            <a:pPr rtl="0">
              <a:lnSpc>
                <a:spcPct val="100000"/>
              </a:lnSpc>
              <a:spcBef>
                <a:spcPts val="600"/>
              </a:spcBef>
            </a:pPr>
            <a:endParaRPr lang="ru-RU" sz="2400" dirty="0" smtClean="0">
              <a:solidFill>
                <a:schemeClr val="bg1"/>
              </a:solidFill>
            </a:endParaRPr>
          </a:p>
          <a:p>
            <a:pPr rtl="0">
              <a:lnSpc>
                <a:spcPct val="100000"/>
              </a:lnSpc>
              <a:spcBef>
                <a:spcPts val="600"/>
              </a:spcBef>
            </a:pPr>
            <a:r>
              <a:rPr lang="ru-RU" sz="2400" dirty="0" smtClean="0">
                <a:solidFill>
                  <a:schemeClr val="bg1"/>
                </a:solidFill>
              </a:rPr>
              <a:t>Ремонт 9 муниципальных жилых помещений на сумму </a:t>
            </a:r>
            <a:r>
              <a:rPr lang="ru-RU" sz="2400" b="1" dirty="0" smtClean="0">
                <a:solidFill>
                  <a:schemeClr val="bg1"/>
                </a:solidFill>
              </a:rPr>
              <a:t>792 462 руб.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9" name="Объект 11">
            <a:extLst>
              <a:ext uri="{FF2B5EF4-FFF2-40B4-BE49-F238E27FC236}">
                <a16:creationId xmlns:a16="http://schemas.microsoft.com/office/drawing/2014/main" xmlns="" id="{72176240-9D71-46A9-959A-FFCF84DC04A3}"/>
              </a:ext>
            </a:extLst>
          </p:cNvPr>
          <p:cNvSpPr>
            <a:spLocks noGrp="1"/>
          </p:cNvSpPr>
          <p:nvPr>
            <p:ph sz="half" idx="17"/>
          </p:nvPr>
        </p:nvSpPr>
        <p:spPr bwMode="white">
          <a:xfrm>
            <a:off x="7714909" y="1301888"/>
            <a:ext cx="3823132" cy="2325446"/>
          </a:xfrm>
        </p:spPr>
        <p:txBody>
          <a:bodyPr rtlCol="0">
            <a:no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ru-RU" sz="2000" b="1" dirty="0">
                <a:solidFill>
                  <a:schemeClr val="bg1"/>
                </a:solidFill>
              </a:rPr>
              <a:t>Оснащение многоквартирных домов приборами </a:t>
            </a:r>
            <a:r>
              <a:rPr lang="ru-RU" sz="2000" b="1" dirty="0" smtClean="0">
                <a:solidFill>
                  <a:schemeClr val="bg1"/>
                </a:solidFill>
              </a:rPr>
              <a:t>учета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</a:pPr>
            <a:endParaRPr lang="ru-RU" b="1" dirty="0" smtClean="0">
              <a:solidFill>
                <a:schemeClr val="bg1"/>
              </a:solidFill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</a:pPr>
            <a:r>
              <a:rPr lang="ru-RU" sz="2400" b="1" dirty="0" smtClean="0">
                <a:solidFill>
                  <a:schemeClr val="bg1"/>
                </a:solidFill>
              </a:rPr>
              <a:t>97,09 </a:t>
            </a:r>
            <a:r>
              <a:rPr lang="ru-RU" sz="2400" b="1" dirty="0">
                <a:solidFill>
                  <a:schemeClr val="bg1"/>
                </a:solidFill>
              </a:rPr>
              <a:t>%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МКД оснащены приборами учета из общего количества </a:t>
            </a:r>
            <a:r>
              <a:rPr lang="ru-RU" sz="2000" dirty="0" smtClean="0">
                <a:solidFill>
                  <a:schemeClr val="bg1"/>
                </a:solidFill>
              </a:rPr>
              <a:t>домов.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5201" y="3971823"/>
            <a:ext cx="4793900" cy="27297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766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Custom 30">
      <a:dk1>
        <a:sysClr val="windowText" lastClr="000000"/>
      </a:dk1>
      <a:lt1>
        <a:sysClr val="window" lastClr="FFFFFF"/>
      </a:lt1>
      <a:dk2>
        <a:srgbClr val="00292E"/>
      </a:dk2>
      <a:lt2>
        <a:srgbClr val="64B2C1"/>
      </a:lt2>
      <a:accent1>
        <a:srgbClr val="F0CDA1"/>
      </a:accent1>
      <a:accent2>
        <a:srgbClr val="107082"/>
      </a:accent2>
      <a:accent3>
        <a:srgbClr val="054854"/>
      </a:accent3>
      <a:accent4>
        <a:srgbClr val="00AEEF"/>
      </a:accent4>
      <a:accent5>
        <a:srgbClr val="F99927"/>
      </a:accent5>
      <a:accent6>
        <a:srgbClr val="EC7216"/>
      </a:accent6>
      <a:hlink>
        <a:srgbClr val="000000"/>
      </a:hlink>
      <a:folHlink>
        <a:srgbClr val="000000"/>
      </a:folHlink>
    </a:clrScheme>
    <a:fontScheme name="Custom 25">
      <a:majorFont>
        <a:latin typeface="Gill Sans MT"/>
        <a:ea typeface=""/>
        <a:cs typeface=""/>
      </a:majorFont>
      <a:minorFont>
        <a:latin typeface="Arial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_34308998_TF23188392" id="{A21A17B1-B4A6-4C40-8746-3E855CDADB1B}" vid="{4979681C-174F-449E-9713-E1158E055316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1946EF-A3EA-4ECB-8D9A-56C36FFF4075}">
  <ds:schemaRefs>
    <ds:schemaRef ds:uri="http://schemas.microsoft.com/office/2006/documentManagement/types"/>
    <ds:schemaRef ds:uri="71af3243-3dd4-4a8d-8c0d-dd76da1f02a5"/>
    <ds:schemaRef ds:uri="http://purl.org/dc/dcmitype/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16c05727-aa75-4e4a-9b5f-8a80a1165891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2DAF9E5-DED4-4A50-A81B-4CC218A03F2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FDD087A-3273-4D74-8700-4C8E2BE507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профессиональных услуг</Template>
  <TotalTime>0</TotalTime>
  <Words>1894</Words>
  <Application>Microsoft Office PowerPoint</Application>
  <PresentationFormat>Широкоэкранный</PresentationFormat>
  <Paragraphs>424</Paragraphs>
  <Slides>31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2" baseType="lpstr">
      <vt:lpstr>Arial</vt:lpstr>
      <vt:lpstr>Arial </vt:lpstr>
      <vt:lpstr>Avenir Black</vt:lpstr>
      <vt:lpstr>Calibri</vt:lpstr>
      <vt:lpstr>Franklin Gothic Book</vt:lpstr>
      <vt:lpstr>Gill Sans MT</vt:lpstr>
      <vt:lpstr>Open Sans</vt:lpstr>
      <vt:lpstr>Open Sans Condensed Light</vt:lpstr>
      <vt:lpstr>Segoe UI Light</vt:lpstr>
      <vt:lpstr>Times New Roman</vt:lpstr>
      <vt:lpstr>Тема Office</vt:lpstr>
      <vt:lpstr>ОТЧЕТ ГЛАВЫ о работе администрации 2019 год</vt:lpstr>
      <vt:lpstr>Итоги 2019</vt:lpstr>
      <vt:lpstr>Презентация PowerPoint</vt:lpstr>
      <vt:lpstr>БЮДЖЕТ ТУТАЕВСКОГО МУНИЦИПАЛЬНОГО РАЙОНА </vt:lpstr>
      <vt:lpstr>Презентация PowerPoint</vt:lpstr>
      <vt:lpstr>Презентация PowerPoint</vt:lpstr>
      <vt:lpstr>РАБОТА В СФЕРЕ ЖКХ И ТРАНСПОРТА</vt:lpstr>
      <vt:lpstr>РАБОТА В СФЕРЕ ЖКХ И ТРАНСПОРТА</vt:lpstr>
      <vt:lpstr>РАБОТА В СФЕРЕ ЖКХ И ТРАНСПОРТА</vt:lpstr>
      <vt:lpstr>РАБОТА В СФЕРЕ ЖКХ И ТРАНСПОРТА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2020-03-23T11:13:54Z</dcterms:created>
  <dcterms:modified xsi:type="dcterms:W3CDTF">2020-05-20T12:52:41Z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