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16" r:id="rId2"/>
  </p:sldMasterIdLst>
  <p:notesMasterIdLst>
    <p:notesMasterId r:id="rId44"/>
  </p:notesMasterIdLst>
  <p:handoutMasterIdLst>
    <p:handoutMasterId r:id="rId45"/>
  </p:handoutMasterIdLst>
  <p:sldIdLst>
    <p:sldId id="256" r:id="rId3"/>
    <p:sldId id="259" r:id="rId4"/>
    <p:sldId id="271" r:id="rId5"/>
    <p:sldId id="260" r:id="rId6"/>
    <p:sldId id="269" r:id="rId7"/>
    <p:sldId id="272" r:id="rId8"/>
    <p:sldId id="262" r:id="rId9"/>
    <p:sldId id="282" r:id="rId10"/>
    <p:sldId id="283" r:id="rId11"/>
    <p:sldId id="289" r:id="rId12"/>
    <p:sldId id="284" r:id="rId13"/>
    <p:sldId id="277" r:id="rId14"/>
    <p:sldId id="274" r:id="rId15"/>
    <p:sldId id="270" r:id="rId16"/>
    <p:sldId id="275" r:id="rId17"/>
    <p:sldId id="317" r:id="rId18"/>
    <p:sldId id="278" r:id="rId19"/>
    <p:sldId id="292" r:id="rId20"/>
    <p:sldId id="318" r:id="rId21"/>
    <p:sldId id="321" r:id="rId22"/>
    <p:sldId id="296" r:id="rId23"/>
    <p:sldId id="295" r:id="rId24"/>
    <p:sldId id="301" r:id="rId25"/>
    <p:sldId id="279" r:id="rId26"/>
    <p:sldId id="280" r:id="rId27"/>
    <p:sldId id="281" r:id="rId28"/>
    <p:sldId id="305" r:id="rId29"/>
    <p:sldId id="290" r:id="rId30"/>
    <p:sldId id="306" r:id="rId31"/>
    <p:sldId id="325" r:id="rId32"/>
    <p:sldId id="297" r:id="rId33"/>
    <p:sldId id="287" r:id="rId34"/>
    <p:sldId id="327" r:id="rId35"/>
    <p:sldId id="285" r:id="rId36"/>
    <p:sldId id="314" r:id="rId37"/>
    <p:sldId id="313" r:id="rId38"/>
    <p:sldId id="288" r:id="rId39"/>
    <p:sldId id="312" r:id="rId40"/>
    <p:sldId id="315" r:id="rId41"/>
    <p:sldId id="316" r:id="rId42"/>
    <p:sldId id="294" r:id="rId4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B200"/>
    <a:srgbClr val="002774"/>
    <a:srgbClr val="01456F"/>
    <a:srgbClr val="3F3F3F"/>
    <a:srgbClr val="014067"/>
    <a:srgbClr val="014E7D"/>
    <a:srgbClr val="013657"/>
    <a:srgbClr val="014B79"/>
    <a:srgbClr val="0937C9"/>
    <a:srgbClr val="929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74" autoAdjust="0"/>
  </p:normalViewPr>
  <p:slideViewPr>
    <p:cSldViewPr snapToGrid="0" showGuides="1">
      <p:cViewPr varScale="1">
        <p:scale>
          <a:sx n="72" d="100"/>
          <a:sy n="72" d="100"/>
        </p:scale>
        <p:origin x="798" y="72"/>
      </p:cViewPr>
      <p:guideLst>
        <p:guide pos="3840"/>
        <p:guide pos="597"/>
        <p:guide orient="horz" pos="2160"/>
      </p:guideLst>
    </p:cSldViewPr>
  </p:slideViewPr>
  <p:outlineViewPr>
    <p:cViewPr>
      <p:scale>
        <a:sx n="33" d="100"/>
        <a:sy n="33" d="100"/>
      </p:scale>
      <p:origin x="0" y="-23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833503024836282"/>
          <c:y val="4.5373374607878009E-3"/>
          <c:w val="0.59200035440630561"/>
          <c:h val="0.9954626625392122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9AF-4554-BAB3-DC1D12039FD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9AF-4554-BAB3-DC1D12039FDD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2.9</c:v>
                </c:pt>
                <c:pt idx="1">
                  <c:v>66.3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9AF-4554-BAB3-DC1D12039FD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862" b="0" i="0" u="none" strike="noStrike" kern="1200" spc="0" baseline="0" noProof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 noProof="0" dirty="0">
                <a:solidFill>
                  <a:schemeClr val="bg1"/>
                </a:solidFill>
              </a:rPr>
              <a:t>Название диаграммы</a:t>
            </a:r>
          </a:p>
        </c:rich>
      </c:tx>
      <c:layout>
        <c:manualLayout>
          <c:xMode val="edge"/>
          <c:yMode val="edge"/>
          <c:x val="0.41603304911381067"/>
          <c:y val="2.1816217483794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862" b="0" i="0" u="none" strike="noStrike" kern="1200" spc="0" baseline="0" noProof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9C5-4E9B-887B-A9F04596FAF9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9C5-4E9B-887B-A9F04596FAF9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9C5-4E9B-887B-A9F04596FAF9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9C5-4E9B-887B-A9F04596FAF9}"/>
              </c:ext>
            </c:extLst>
          </c:dPt>
          <c:cat>
            <c:strRef>
              <c:f>Sheet1!$A$2:$A$5</c:f>
              <c:strCache>
                <c:ptCount val="4"/>
                <c:pt idx="0">
                  <c:v>Категория1</c:v>
                </c:pt>
                <c:pt idx="1">
                  <c:v>Категория2</c:v>
                </c:pt>
                <c:pt idx="2">
                  <c:v>Категория3</c:v>
                </c:pt>
                <c:pt idx="3">
                  <c:v>Категория4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9C5-4E9B-887B-A9F04596FA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Ряд 2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92D050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39C5-4E9B-887B-A9F04596FAF9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39C5-4E9B-887B-A9F04596FAF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39C5-4E9B-887B-A9F04596FAF9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39C5-4E9B-887B-A9F04596FAF9}"/>
              </c:ext>
            </c:extLst>
          </c:dPt>
          <c:cat>
            <c:strRef>
              <c:f>Sheet1!$A$2:$A$5</c:f>
              <c:strCache>
                <c:ptCount val="4"/>
                <c:pt idx="0">
                  <c:v>Категория1</c:v>
                </c:pt>
                <c:pt idx="1">
                  <c:v>Категория2</c:v>
                </c:pt>
                <c:pt idx="2">
                  <c:v>Категория3</c:v>
                </c:pt>
                <c:pt idx="3">
                  <c:v>Категория4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39C5-4E9B-887B-A9F04596FA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002774"/>
            </a:solidFill>
            <a:ln>
              <a:solidFill>
                <a:schemeClr val="bg1"/>
              </a:solidFill>
            </a:ln>
          </c:spPr>
          <c:explosion val="1"/>
          <c:dPt>
            <c:idx val="0"/>
            <c:bubble3D val="0"/>
            <c:spPr>
              <a:solidFill>
                <a:srgbClr val="002774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9C5-4E9B-887B-A9F04596FAF9}"/>
              </c:ext>
            </c:extLst>
          </c:dPt>
          <c:dPt>
            <c:idx val="1"/>
            <c:bubble3D val="0"/>
            <c:spPr>
              <a:solidFill>
                <a:srgbClr val="002774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39C5-4E9B-887B-A9F04596FAF9}"/>
              </c:ext>
            </c:extLst>
          </c:dPt>
          <c:dPt>
            <c:idx val="2"/>
            <c:bubble3D val="0"/>
            <c:spPr>
              <a:solidFill>
                <a:srgbClr val="002774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39C5-4E9B-887B-A9F04596FAF9}"/>
              </c:ext>
            </c:extLst>
          </c:dPt>
          <c:dPt>
            <c:idx val="3"/>
            <c:bubble3D val="0"/>
            <c:spPr>
              <a:solidFill>
                <a:srgbClr val="002774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39C5-4E9B-887B-A9F04596FAF9}"/>
              </c:ext>
            </c:extLst>
          </c:dPt>
          <c:cat>
            <c:strRef>
              <c:f>Sheet1!$A$2:$A$5</c:f>
              <c:strCache>
                <c:ptCount val="4"/>
                <c:pt idx="0">
                  <c:v>Категория1</c:v>
                </c:pt>
                <c:pt idx="1">
                  <c:v>Категория2</c:v>
                </c:pt>
                <c:pt idx="2">
                  <c:v>Категория3</c:v>
                </c:pt>
                <c:pt idx="3">
                  <c:v>Категория4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39C5-4E9B-887B-A9F04596FA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ru-RU" noProof="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682EDB-152C-416A-A562-D3478B4852BE}" type="doc">
      <dgm:prSet loTypeId="urn:microsoft.com/office/officeart/2005/8/layout/hList9" loCatId="list" qsTypeId="urn:microsoft.com/office/officeart/2005/8/quickstyle/simple1" qsCatId="simple" csTypeId="urn:microsoft.com/office/officeart/2005/8/colors/accent2_2" csCatId="accent2" phldr="1"/>
      <dgm:spPr/>
      <dgm:t>
        <a:bodyPr rtlCol="0"/>
        <a:lstStyle/>
        <a:p>
          <a:pPr rtl="0"/>
          <a:endParaRPr lang="en-US"/>
        </a:p>
      </dgm:t>
    </dgm:pt>
    <dgm:pt modelId="{D51462F6-28B9-4095-A89B-993785E50505}">
      <dgm:prSet phldrT="[Text]" custT="1"/>
      <dgm:spPr/>
      <dgm:t>
        <a:bodyPr lIns="0" tIns="91440" rtlCol="0"/>
        <a:lstStyle/>
        <a:p>
          <a:pPr rtl="0"/>
          <a:endParaRPr lang="ru-RU" sz="3600" b="1" noProof="0" dirty="0">
            <a:latin typeface="Calibri" panose="020F0502020204030204" pitchFamily="34" charset="0"/>
          </a:endParaRPr>
        </a:p>
      </dgm:t>
    </dgm:pt>
    <dgm:pt modelId="{20B93663-B6B4-41DE-86D6-78EEC5C7C2B4}" type="parTrans" cxnId="{D102D827-991F-44F0-A740-4B858943A669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16769D66-C735-4872-8E6D-AA7CAA4C45E1}" type="sibTrans" cxnId="{D102D827-991F-44F0-A740-4B858943A669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7049C50B-36E9-4FF4-AA33-7CA10265BF1F}">
      <dgm:prSet phldrT="[Text]" custT="1"/>
      <dgm:spPr/>
      <dgm:t>
        <a:bodyPr rIns="365760" rtlCol="0"/>
        <a:lstStyle/>
        <a:p>
          <a:pPr algn="ctr" rtl="0"/>
          <a:r>
            <a:rPr lang="ru-RU" sz="1800" b="1" u="sng" noProof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</a:p>
        <a:p>
          <a:pPr algn="ctr" rtl="0"/>
          <a:r>
            <a:rPr lang="ru-RU" sz="1400" b="1" u="sng" noProof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«Экология»</a:t>
          </a:r>
        </a:p>
        <a:p>
          <a:pPr algn="ctr" rtl="0"/>
          <a:r>
            <a:rPr lang="ru-RU" sz="1400" b="1" noProof="0">
              <a:solidFill>
                <a:srgbClr val="002774"/>
              </a:solidFill>
              <a:latin typeface="+mn-lt"/>
            </a:rPr>
            <a:t> </a:t>
          </a:r>
          <a:r>
            <a:rPr lang="ru-RU" sz="1400" b="1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rPr>
            <a:t>Федеральный проект «Оздоровление Волги».</a:t>
          </a:r>
          <a:br>
            <a:rPr lang="ru-RU" sz="1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</a:br>
          <a:endParaRPr lang="ru-RU" sz="1400" noProof="0" dirty="0">
            <a:latin typeface="Calibri" panose="020F0502020204030204" pitchFamily="34" charset="0"/>
          </a:endParaRPr>
        </a:p>
      </dgm:t>
    </dgm:pt>
    <dgm:pt modelId="{DB46852E-DC69-4686-A03B-720D4A5404B3}" type="parTrans" cxnId="{C4806651-84F2-477A-8A58-F821780738E0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7E90867C-7092-4646-8E62-6B8CB0220464}" type="sibTrans" cxnId="{C4806651-84F2-477A-8A58-F821780738E0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7B09E43F-4F2C-46FB-9889-01169F0AFAA3}">
      <dgm:prSet phldrT="[Text]" custT="1"/>
      <dgm:spPr/>
      <dgm:t>
        <a:bodyPr tIns="91440" rtlCol="0"/>
        <a:lstStyle/>
        <a:p>
          <a:pPr rtl="0"/>
          <a:endParaRPr lang="ru-RU" sz="3600" b="1" noProof="0" dirty="0">
            <a:latin typeface="Calibri" panose="020F0502020204030204" pitchFamily="34" charset="0"/>
          </a:endParaRPr>
        </a:p>
      </dgm:t>
    </dgm:pt>
    <dgm:pt modelId="{CA2E8FC9-8363-49DF-BAB5-510F9BBC6FE9}" type="parTrans" cxnId="{BF0B4F65-B7F8-4FB3-888A-CAB3A6BE6CC3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32B778DC-209A-486F-A808-C1529FD95646}" type="sibTrans" cxnId="{BF0B4F65-B7F8-4FB3-888A-CAB3A6BE6CC3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21A54394-56DD-4181-BB97-BB470171AE39}">
      <dgm:prSet phldrT="[Text]" custT="1"/>
      <dgm:spPr/>
      <dgm:t>
        <a:bodyPr rIns="365760" rtlCol="0"/>
        <a:lstStyle/>
        <a:p>
          <a:pPr algn="ctr" rtl="0"/>
          <a:r>
            <a:rPr lang="ru-RU" sz="1400" b="1" u="sng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«Жилье и городская среда» </a:t>
          </a:r>
        </a:p>
        <a:p>
          <a:pPr algn="ctr"/>
          <a:r>
            <a:rPr lang="ru-RU" sz="1400" b="1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Губернаторский проект «Решаем вместе».</a:t>
          </a:r>
          <a:endParaRPr lang="ru-RU" sz="1400" noProof="0" dirty="0">
            <a:solidFill>
              <a:srgbClr val="002774"/>
            </a:solidFill>
            <a:latin typeface="Calibri" panose="020F0502020204030204" pitchFamily="34" charset="0"/>
          </a:endParaRPr>
        </a:p>
      </dgm:t>
    </dgm:pt>
    <dgm:pt modelId="{A0DEDE4F-0455-4E37-B464-6FA4CE794450}" type="parTrans" cxnId="{69D344CC-85A0-4838-8F5F-C1A98DCC502F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80E99721-DEEC-4624-9AB6-3412D1B03FA1}" type="sibTrans" cxnId="{69D344CC-85A0-4838-8F5F-C1A98DCC502F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DC03E4C6-CF03-4142-92CF-C0521F6E49C5}">
      <dgm:prSet custT="1"/>
      <dgm:spPr/>
      <dgm:t>
        <a:bodyPr tIns="91440" rtlCol="0"/>
        <a:lstStyle/>
        <a:p>
          <a:pPr rtl="0"/>
          <a:endParaRPr lang="ru-RU" sz="3600" b="1" noProof="0" dirty="0">
            <a:latin typeface="Calibri" panose="020F0502020204030204" pitchFamily="34" charset="0"/>
          </a:endParaRPr>
        </a:p>
      </dgm:t>
    </dgm:pt>
    <dgm:pt modelId="{3F08C9B5-C168-4E6E-AC53-2F885459EAAE}" type="parTrans" cxnId="{E4BD15C6-BD80-41A7-9655-5ACE1DA054CD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7E01305A-461D-4960-8FFC-F58703151891}" type="sibTrans" cxnId="{E4BD15C6-BD80-41A7-9655-5ACE1DA054CD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4A1410C0-8F71-40B6-88E1-99D7E5715612}">
      <dgm:prSet custT="1"/>
      <dgm:spPr/>
      <dgm:t>
        <a:bodyPr rIns="365760" rtlCol="0"/>
        <a:lstStyle/>
        <a:p>
          <a:pPr algn="ctr" rtl="0"/>
          <a:endParaRPr lang="ru-RU" sz="1400" b="1" u="sng" dirty="0">
            <a:solidFill>
              <a:srgbClr val="002774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ea typeface="Times New Roman" panose="02020603050405020304" pitchFamily="18" charset="0"/>
          </a:endParaRPr>
        </a:p>
        <a:p>
          <a:pPr algn="ctr" rtl="0"/>
          <a:r>
            <a:rPr lang="ru-RU" sz="1400" b="1" u="sng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«Образование» </a:t>
          </a:r>
        </a:p>
        <a:p>
          <a:pPr algn="ctr"/>
          <a:r>
            <a:rPr lang="ru-RU" sz="14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Федеральный проект «Современная школа»</a:t>
          </a:r>
          <a:br>
            <a: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</a:br>
          <a:endParaRPr lang="ru-RU" sz="1400" b="1" noProof="0" dirty="0">
            <a:latin typeface="Calibri" panose="020F0502020204030204" pitchFamily="34" charset="0"/>
          </a:endParaRPr>
        </a:p>
      </dgm:t>
    </dgm:pt>
    <dgm:pt modelId="{6831A14A-9781-4DA3-9CAA-1A658F919C0F}" type="parTrans" cxnId="{DC658FC8-8357-4A00-8C3A-821FDD6B1383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C835B916-C6FA-46BA-82FB-1300EF521EB2}" type="sibTrans" cxnId="{DC658FC8-8357-4A00-8C3A-821FDD6B1383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AD5AE90F-13E7-40DC-A3F8-1C7F8D1A3675}">
      <dgm:prSet custT="1"/>
      <dgm:spPr/>
      <dgm:t>
        <a:bodyPr lIns="0" rIns="365760" rtlCol="0"/>
        <a:lstStyle/>
        <a:p>
          <a:pPr algn="ctr" rtl="0"/>
          <a:r>
            <a:rPr lang="ru-RU" sz="1400" b="1" u="sng" noProof="0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«Образование»</a:t>
          </a:r>
        </a:p>
      </dgm:t>
    </dgm:pt>
    <dgm:pt modelId="{0732C778-815A-42FD-B155-45706C6C41DE}" type="parTrans" cxnId="{0D6B03A4-9428-485C-92EA-0B763D826AD0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944729E1-FD8F-4AC1-AA6F-A91607ADDDC8}" type="sibTrans" cxnId="{0D6B03A4-9428-485C-92EA-0B763D826AD0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B389E4E7-5C41-40E3-BFA8-34C9717011E0}">
      <dgm:prSet custT="1"/>
      <dgm:spPr/>
      <dgm:t>
        <a:bodyPr tIns="91440" rtlCol="0"/>
        <a:lstStyle/>
        <a:p>
          <a:pPr rtl="0"/>
          <a:endParaRPr lang="ru-RU" sz="3600" b="1" noProof="0" dirty="0">
            <a:latin typeface="Calibri" panose="020F0502020204030204" pitchFamily="34" charset="0"/>
          </a:endParaRPr>
        </a:p>
      </dgm:t>
    </dgm:pt>
    <dgm:pt modelId="{1CB656DD-F820-4E7C-A829-A7BF7FF9B84E}" type="sibTrans" cxnId="{83975A53-541B-4F6B-9D93-E82DF997CD1D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6E107221-F1E8-40D5-B50F-779FE5D5C4A9}" type="parTrans" cxnId="{83975A53-541B-4F6B-9D93-E82DF997CD1D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0442B99F-FD5D-4C04-A395-09343BE58850}" type="pres">
      <dgm:prSet presAssocID="{D4682EDB-152C-416A-A562-D3478B4852BE}" presName="list" presStyleCnt="0">
        <dgm:presLayoutVars>
          <dgm:dir/>
          <dgm:animLvl val="lvl"/>
        </dgm:presLayoutVars>
      </dgm:prSet>
      <dgm:spPr/>
    </dgm:pt>
    <dgm:pt modelId="{151FA6CF-67CE-48D1-BAD8-3519B7476C74}" type="pres">
      <dgm:prSet presAssocID="{D51462F6-28B9-4095-A89B-993785E50505}" presName="posSpace" presStyleCnt="0"/>
      <dgm:spPr/>
    </dgm:pt>
    <dgm:pt modelId="{C4838C0C-7272-41F0-ACF9-5D882132519F}" type="pres">
      <dgm:prSet presAssocID="{D51462F6-28B9-4095-A89B-993785E50505}" presName="vertFlow" presStyleCnt="0"/>
      <dgm:spPr/>
    </dgm:pt>
    <dgm:pt modelId="{D8B20639-EF23-4621-898E-512369B26518}" type="pres">
      <dgm:prSet presAssocID="{D51462F6-28B9-4095-A89B-993785E50505}" presName="topSpace" presStyleCnt="0"/>
      <dgm:spPr/>
    </dgm:pt>
    <dgm:pt modelId="{B7ADD0E7-8118-4833-BD8E-8001AE1ACF9F}" type="pres">
      <dgm:prSet presAssocID="{D51462F6-28B9-4095-A89B-993785E50505}" presName="firstComp" presStyleCnt="0"/>
      <dgm:spPr/>
    </dgm:pt>
    <dgm:pt modelId="{8768483D-3B41-4C5B-8CA4-299C223B5DA1}" type="pres">
      <dgm:prSet presAssocID="{D51462F6-28B9-4095-A89B-993785E50505}" presName="firstChild" presStyleLbl="bgAccFollowNode1" presStyleIdx="0" presStyleCnt="4" custScaleX="135940" custScaleY="277712" custLinFactNeighborX="14908" custLinFactNeighborY="-2143"/>
      <dgm:spPr>
        <a:prstGeom prst="ellipse">
          <a:avLst/>
        </a:prstGeom>
      </dgm:spPr>
    </dgm:pt>
    <dgm:pt modelId="{4A60AA19-D4DE-43AF-9E27-0B483BB89C75}" type="pres">
      <dgm:prSet presAssocID="{D51462F6-28B9-4095-A89B-993785E50505}" presName="firstChildTx" presStyleLbl="bgAccFollowNode1" presStyleIdx="0" presStyleCnt="4">
        <dgm:presLayoutVars>
          <dgm:bulletEnabled val="1"/>
        </dgm:presLayoutVars>
      </dgm:prSet>
      <dgm:spPr/>
    </dgm:pt>
    <dgm:pt modelId="{B2E09C79-1434-4AC8-9D53-646DEB9C845C}" type="pres">
      <dgm:prSet presAssocID="{D51462F6-28B9-4095-A89B-993785E50505}" presName="negSpace" presStyleCnt="0"/>
      <dgm:spPr/>
    </dgm:pt>
    <dgm:pt modelId="{A51EEC41-7F68-4654-B787-F797CC89AE9A}" type="pres">
      <dgm:prSet presAssocID="{D51462F6-28B9-4095-A89B-993785E50505}" presName="circle" presStyleLbl="node1" presStyleIdx="0" presStyleCnt="4" custScaleX="79066" custScaleY="79066" custLinFactNeighborX="2823" custLinFactNeighborY="23244"/>
      <dgm:spPr/>
    </dgm:pt>
    <dgm:pt modelId="{AF2F7994-61E0-4572-B1BF-B562CD0CAAD6}" type="pres">
      <dgm:prSet presAssocID="{16769D66-C735-4872-8E6D-AA7CAA4C45E1}" presName="transSpace" presStyleCnt="0"/>
      <dgm:spPr/>
    </dgm:pt>
    <dgm:pt modelId="{987A2086-3F50-4660-96C5-AB1C127A7E06}" type="pres">
      <dgm:prSet presAssocID="{7B09E43F-4F2C-46FB-9889-01169F0AFAA3}" presName="posSpace" presStyleCnt="0"/>
      <dgm:spPr/>
    </dgm:pt>
    <dgm:pt modelId="{2432DD58-5943-4116-8B53-63BB9F237FB9}" type="pres">
      <dgm:prSet presAssocID="{7B09E43F-4F2C-46FB-9889-01169F0AFAA3}" presName="vertFlow" presStyleCnt="0"/>
      <dgm:spPr/>
    </dgm:pt>
    <dgm:pt modelId="{A69E01CA-24A1-4646-B05C-4FE43AFAB5F3}" type="pres">
      <dgm:prSet presAssocID="{7B09E43F-4F2C-46FB-9889-01169F0AFAA3}" presName="topSpace" presStyleCnt="0"/>
      <dgm:spPr/>
    </dgm:pt>
    <dgm:pt modelId="{2B418B5D-5B94-4A61-88CB-73489FE68DFA}" type="pres">
      <dgm:prSet presAssocID="{7B09E43F-4F2C-46FB-9889-01169F0AFAA3}" presName="firstComp" presStyleCnt="0"/>
      <dgm:spPr/>
    </dgm:pt>
    <dgm:pt modelId="{D71620C5-29E2-480A-A3E0-E1609382498C}" type="pres">
      <dgm:prSet presAssocID="{7B09E43F-4F2C-46FB-9889-01169F0AFAA3}" presName="firstChild" presStyleLbl="bgAccFollowNode1" presStyleIdx="1" presStyleCnt="4" custScaleX="135940" custScaleY="277712" custLinFactNeighborX="-27670" custLinFactNeighborY="-6734"/>
      <dgm:spPr>
        <a:prstGeom prst="ellipse">
          <a:avLst/>
        </a:prstGeom>
      </dgm:spPr>
    </dgm:pt>
    <dgm:pt modelId="{4BBD4029-38E6-44A3-81EB-451E621D4ED8}" type="pres">
      <dgm:prSet presAssocID="{7B09E43F-4F2C-46FB-9889-01169F0AFAA3}" presName="firstChildTx" presStyleLbl="bgAccFollowNode1" presStyleIdx="1" presStyleCnt="4">
        <dgm:presLayoutVars>
          <dgm:bulletEnabled val="1"/>
        </dgm:presLayoutVars>
      </dgm:prSet>
      <dgm:spPr/>
    </dgm:pt>
    <dgm:pt modelId="{2C9F294D-4E84-4F3F-B3CF-B99312184F10}" type="pres">
      <dgm:prSet presAssocID="{7B09E43F-4F2C-46FB-9889-01169F0AFAA3}" presName="negSpace" presStyleCnt="0"/>
      <dgm:spPr/>
    </dgm:pt>
    <dgm:pt modelId="{FCBD1CC0-A9BB-4778-BECA-345AE7E4BF3E}" type="pres">
      <dgm:prSet presAssocID="{7B09E43F-4F2C-46FB-9889-01169F0AFAA3}" presName="circle" presStyleLbl="node1" presStyleIdx="1" presStyleCnt="4" custScaleX="79066" custScaleY="79066" custLinFactNeighborX="-77469" custLinFactNeighborY="23244"/>
      <dgm:spPr/>
    </dgm:pt>
    <dgm:pt modelId="{B8AE3DC5-6AB3-4180-86C1-FDB5976C1308}" type="pres">
      <dgm:prSet presAssocID="{32B778DC-209A-486F-A808-C1529FD95646}" presName="transSpace" presStyleCnt="0"/>
      <dgm:spPr/>
    </dgm:pt>
    <dgm:pt modelId="{EFBFF9E4-317A-4F1B-AA83-11C9AED14514}" type="pres">
      <dgm:prSet presAssocID="{B389E4E7-5C41-40E3-BFA8-34C9717011E0}" presName="posSpace" presStyleCnt="0"/>
      <dgm:spPr/>
    </dgm:pt>
    <dgm:pt modelId="{82775B84-BAF3-4D3E-A34F-41996CCAE38D}" type="pres">
      <dgm:prSet presAssocID="{B389E4E7-5C41-40E3-BFA8-34C9717011E0}" presName="vertFlow" presStyleCnt="0"/>
      <dgm:spPr/>
    </dgm:pt>
    <dgm:pt modelId="{E46C0E7D-ADC7-4127-A857-AAF8BF8507C4}" type="pres">
      <dgm:prSet presAssocID="{B389E4E7-5C41-40E3-BFA8-34C9717011E0}" presName="topSpace" presStyleCnt="0"/>
      <dgm:spPr/>
    </dgm:pt>
    <dgm:pt modelId="{1ED751E1-6C6F-478F-B0A5-57F717ABAE4E}" type="pres">
      <dgm:prSet presAssocID="{B389E4E7-5C41-40E3-BFA8-34C9717011E0}" presName="firstComp" presStyleCnt="0"/>
      <dgm:spPr/>
    </dgm:pt>
    <dgm:pt modelId="{F92D1AF4-0E07-450D-BC35-F29C4B1AE32B}" type="pres">
      <dgm:prSet presAssocID="{B389E4E7-5C41-40E3-BFA8-34C9717011E0}" presName="firstChild" presStyleLbl="bgAccFollowNode1" presStyleIdx="2" presStyleCnt="4" custScaleX="135940" custScaleY="277712" custLinFactNeighborX="-69204" custLinFactNeighborY="-6116"/>
      <dgm:spPr>
        <a:prstGeom prst="ellipse">
          <a:avLst/>
        </a:prstGeom>
      </dgm:spPr>
    </dgm:pt>
    <dgm:pt modelId="{245D7293-039F-43E7-93D8-690AC3954D1B}" type="pres">
      <dgm:prSet presAssocID="{B389E4E7-5C41-40E3-BFA8-34C9717011E0}" presName="firstChildTx" presStyleLbl="bgAccFollowNode1" presStyleIdx="2" presStyleCnt="4">
        <dgm:presLayoutVars>
          <dgm:bulletEnabled val="1"/>
        </dgm:presLayoutVars>
      </dgm:prSet>
      <dgm:spPr/>
    </dgm:pt>
    <dgm:pt modelId="{DDE3F8EF-C903-45B6-BAE7-40647C029A42}" type="pres">
      <dgm:prSet presAssocID="{B389E4E7-5C41-40E3-BFA8-34C9717011E0}" presName="negSpace" presStyleCnt="0"/>
      <dgm:spPr/>
    </dgm:pt>
    <dgm:pt modelId="{AF1592E9-5C53-449B-8018-5EB36BC01428}" type="pres">
      <dgm:prSet presAssocID="{B389E4E7-5C41-40E3-BFA8-34C9717011E0}" presName="circle" presStyleLbl="node1" presStyleIdx="2" presStyleCnt="4" custScaleX="79066" custScaleY="79066" custLinFactX="-23562" custLinFactNeighborX="-100000" custLinFactNeighborY="19139"/>
      <dgm:spPr/>
    </dgm:pt>
    <dgm:pt modelId="{0CF503A4-61AE-4A48-BAAF-25E4C65B041C}" type="pres">
      <dgm:prSet presAssocID="{1CB656DD-F820-4E7C-A829-A7BF7FF9B84E}" presName="transSpace" presStyleCnt="0"/>
      <dgm:spPr/>
    </dgm:pt>
    <dgm:pt modelId="{A21BC69B-195A-4AE0-ACE3-8ADC8B0F0169}" type="pres">
      <dgm:prSet presAssocID="{DC03E4C6-CF03-4142-92CF-C0521F6E49C5}" presName="posSpace" presStyleCnt="0"/>
      <dgm:spPr/>
    </dgm:pt>
    <dgm:pt modelId="{C25F1C67-0F5E-435B-AA09-A6BC112A496F}" type="pres">
      <dgm:prSet presAssocID="{DC03E4C6-CF03-4142-92CF-C0521F6E49C5}" presName="vertFlow" presStyleCnt="0"/>
      <dgm:spPr/>
    </dgm:pt>
    <dgm:pt modelId="{A43E7997-EEC8-4159-A1AE-DF94D1BF67B3}" type="pres">
      <dgm:prSet presAssocID="{DC03E4C6-CF03-4142-92CF-C0521F6E49C5}" presName="topSpace" presStyleCnt="0"/>
      <dgm:spPr/>
    </dgm:pt>
    <dgm:pt modelId="{17F337AE-56EC-4282-9C14-715E286F0256}" type="pres">
      <dgm:prSet presAssocID="{DC03E4C6-CF03-4142-92CF-C0521F6E49C5}" presName="firstComp" presStyleCnt="0"/>
      <dgm:spPr/>
    </dgm:pt>
    <dgm:pt modelId="{DB3D7275-A85D-4283-83AA-4DBBDA0B820B}" type="pres">
      <dgm:prSet presAssocID="{DC03E4C6-CF03-4142-92CF-C0521F6E49C5}" presName="firstChild" presStyleLbl="bgAccFollowNode1" presStyleIdx="3" presStyleCnt="4" custScaleX="135940" custScaleY="277712" custLinFactX="-10736" custLinFactNeighborX="-100000" custLinFactNeighborY="-3581"/>
      <dgm:spPr>
        <a:prstGeom prst="ellipse">
          <a:avLst/>
        </a:prstGeom>
      </dgm:spPr>
    </dgm:pt>
    <dgm:pt modelId="{BBA46FF5-35DF-41A2-B52D-896E44278258}" type="pres">
      <dgm:prSet presAssocID="{DC03E4C6-CF03-4142-92CF-C0521F6E49C5}" presName="firstChildTx" presStyleLbl="bgAccFollowNode1" presStyleIdx="3" presStyleCnt="4">
        <dgm:presLayoutVars>
          <dgm:bulletEnabled val="1"/>
        </dgm:presLayoutVars>
      </dgm:prSet>
      <dgm:spPr/>
    </dgm:pt>
    <dgm:pt modelId="{FF85034E-F8BA-4043-8E89-38BA083A26CB}" type="pres">
      <dgm:prSet presAssocID="{DC03E4C6-CF03-4142-92CF-C0521F6E49C5}" presName="negSpace" presStyleCnt="0"/>
      <dgm:spPr/>
    </dgm:pt>
    <dgm:pt modelId="{909B06FC-AD69-4F04-8940-71D59CAD11A9}" type="pres">
      <dgm:prSet presAssocID="{DC03E4C6-CF03-4142-92CF-C0521F6E49C5}" presName="circle" presStyleLbl="node1" presStyleIdx="3" presStyleCnt="4" custScaleX="79066" custScaleY="79066" custLinFactX="-16157" custLinFactNeighborX="-100000" custLinFactNeighborY="16543"/>
      <dgm:spPr/>
    </dgm:pt>
  </dgm:ptLst>
  <dgm:cxnLst>
    <dgm:cxn modelId="{D102D827-991F-44F0-A740-4B858943A669}" srcId="{D4682EDB-152C-416A-A562-D3478B4852BE}" destId="{D51462F6-28B9-4095-A89B-993785E50505}" srcOrd="0" destOrd="0" parTransId="{20B93663-B6B4-41DE-86D6-78EEC5C7C2B4}" sibTransId="{16769D66-C735-4872-8E6D-AA7CAA4C45E1}"/>
    <dgm:cxn modelId="{8532792A-24F2-415C-942B-779822E76449}" type="presOf" srcId="{7049C50B-36E9-4FF4-AA33-7CA10265BF1F}" destId="{8768483D-3B41-4C5B-8CA4-299C223B5DA1}" srcOrd="0" destOrd="0" presId="urn:microsoft.com/office/officeart/2005/8/layout/hList9"/>
    <dgm:cxn modelId="{1B40422B-1DC0-4BD7-A4DE-95E8B9871CA8}" type="presOf" srcId="{B389E4E7-5C41-40E3-BFA8-34C9717011E0}" destId="{AF1592E9-5C53-449B-8018-5EB36BC01428}" srcOrd="0" destOrd="0" presId="urn:microsoft.com/office/officeart/2005/8/layout/hList9"/>
    <dgm:cxn modelId="{6DAEC539-E14E-4705-9E8F-6D9AB9473C72}" type="presOf" srcId="{7049C50B-36E9-4FF4-AA33-7CA10265BF1F}" destId="{4A60AA19-D4DE-43AF-9E27-0B483BB89C75}" srcOrd="1" destOrd="0" presId="urn:microsoft.com/office/officeart/2005/8/layout/hList9"/>
    <dgm:cxn modelId="{96402142-7FF6-463F-A480-64445F5827CE}" type="presOf" srcId="{21A54394-56DD-4181-BB97-BB470171AE39}" destId="{D71620C5-29E2-480A-A3E0-E1609382498C}" srcOrd="0" destOrd="0" presId="urn:microsoft.com/office/officeart/2005/8/layout/hList9"/>
    <dgm:cxn modelId="{BF0B4F65-B7F8-4FB3-888A-CAB3A6BE6CC3}" srcId="{D4682EDB-152C-416A-A562-D3478B4852BE}" destId="{7B09E43F-4F2C-46FB-9889-01169F0AFAA3}" srcOrd="1" destOrd="0" parTransId="{CA2E8FC9-8363-49DF-BAB5-510F9BBC6FE9}" sibTransId="{32B778DC-209A-486F-A808-C1529FD95646}"/>
    <dgm:cxn modelId="{821A4848-88C6-4807-9F42-8AD6D213F680}" type="presOf" srcId="{DC03E4C6-CF03-4142-92CF-C0521F6E49C5}" destId="{909B06FC-AD69-4F04-8940-71D59CAD11A9}" srcOrd="0" destOrd="0" presId="urn:microsoft.com/office/officeart/2005/8/layout/hList9"/>
    <dgm:cxn modelId="{0C62B26F-88D1-494C-A1A9-C129B12C56C1}" type="presOf" srcId="{21A54394-56DD-4181-BB97-BB470171AE39}" destId="{4BBD4029-38E6-44A3-81EB-451E621D4ED8}" srcOrd="1" destOrd="0" presId="urn:microsoft.com/office/officeart/2005/8/layout/hList9"/>
    <dgm:cxn modelId="{C4806651-84F2-477A-8A58-F821780738E0}" srcId="{D51462F6-28B9-4095-A89B-993785E50505}" destId="{7049C50B-36E9-4FF4-AA33-7CA10265BF1F}" srcOrd="0" destOrd="0" parTransId="{DB46852E-DC69-4686-A03B-720D4A5404B3}" sibTransId="{7E90867C-7092-4646-8E62-6B8CB0220464}"/>
    <dgm:cxn modelId="{83975A53-541B-4F6B-9D93-E82DF997CD1D}" srcId="{D4682EDB-152C-416A-A562-D3478B4852BE}" destId="{B389E4E7-5C41-40E3-BFA8-34C9717011E0}" srcOrd="2" destOrd="0" parTransId="{6E107221-F1E8-40D5-B50F-779FE5D5C4A9}" sibTransId="{1CB656DD-F820-4E7C-A829-A7BF7FF9B84E}"/>
    <dgm:cxn modelId="{5370F07B-2183-46D6-AB92-4D8AC5A27C2D}" type="presOf" srcId="{AD5AE90F-13E7-40DC-A3F8-1C7F8D1A3675}" destId="{BBA46FF5-35DF-41A2-B52D-896E44278258}" srcOrd="1" destOrd="0" presId="urn:microsoft.com/office/officeart/2005/8/layout/hList9"/>
    <dgm:cxn modelId="{72BBA28F-39D1-484E-B46B-9BDCA14F78AC}" type="presOf" srcId="{D4682EDB-152C-416A-A562-D3478B4852BE}" destId="{0442B99F-FD5D-4C04-A395-09343BE58850}" srcOrd="0" destOrd="0" presId="urn:microsoft.com/office/officeart/2005/8/layout/hList9"/>
    <dgm:cxn modelId="{E7A17D97-D1DD-491A-A363-E8CCE3CF1B36}" type="presOf" srcId="{D51462F6-28B9-4095-A89B-993785E50505}" destId="{A51EEC41-7F68-4654-B787-F797CC89AE9A}" srcOrd="0" destOrd="0" presId="urn:microsoft.com/office/officeart/2005/8/layout/hList9"/>
    <dgm:cxn modelId="{0D6B03A4-9428-485C-92EA-0B763D826AD0}" srcId="{DC03E4C6-CF03-4142-92CF-C0521F6E49C5}" destId="{AD5AE90F-13E7-40DC-A3F8-1C7F8D1A3675}" srcOrd="0" destOrd="0" parTransId="{0732C778-815A-42FD-B155-45706C6C41DE}" sibTransId="{944729E1-FD8F-4AC1-AA6F-A91607ADDDC8}"/>
    <dgm:cxn modelId="{A6F12CB2-EB53-41B3-8F19-A5DDEFDA5B6B}" type="presOf" srcId="{4A1410C0-8F71-40B6-88E1-99D7E5715612}" destId="{245D7293-039F-43E7-93D8-690AC3954D1B}" srcOrd="1" destOrd="0" presId="urn:microsoft.com/office/officeart/2005/8/layout/hList9"/>
    <dgm:cxn modelId="{6FC782B7-B70C-425B-A9CF-5543145CBB11}" type="presOf" srcId="{7B09E43F-4F2C-46FB-9889-01169F0AFAA3}" destId="{FCBD1CC0-A9BB-4778-BECA-345AE7E4BF3E}" srcOrd="0" destOrd="0" presId="urn:microsoft.com/office/officeart/2005/8/layout/hList9"/>
    <dgm:cxn modelId="{23B625B8-1C34-4939-9DD9-897BD29ACFB0}" type="presOf" srcId="{AD5AE90F-13E7-40DC-A3F8-1C7F8D1A3675}" destId="{DB3D7275-A85D-4283-83AA-4DBBDA0B820B}" srcOrd="0" destOrd="0" presId="urn:microsoft.com/office/officeart/2005/8/layout/hList9"/>
    <dgm:cxn modelId="{E4BD15C6-BD80-41A7-9655-5ACE1DA054CD}" srcId="{D4682EDB-152C-416A-A562-D3478B4852BE}" destId="{DC03E4C6-CF03-4142-92CF-C0521F6E49C5}" srcOrd="3" destOrd="0" parTransId="{3F08C9B5-C168-4E6E-AC53-2F885459EAAE}" sibTransId="{7E01305A-461D-4960-8FFC-F58703151891}"/>
    <dgm:cxn modelId="{DC658FC8-8357-4A00-8C3A-821FDD6B1383}" srcId="{B389E4E7-5C41-40E3-BFA8-34C9717011E0}" destId="{4A1410C0-8F71-40B6-88E1-99D7E5715612}" srcOrd="0" destOrd="0" parTransId="{6831A14A-9781-4DA3-9CAA-1A658F919C0F}" sibTransId="{C835B916-C6FA-46BA-82FB-1300EF521EB2}"/>
    <dgm:cxn modelId="{69D344CC-85A0-4838-8F5F-C1A98DCC502F}" srcId="{7B09E43F-4F2C-46FB-9889-01169F0AFAA3}" destId="{21A54394-56DD-4181-BB97-BB470171AE39}" srcOrd="0" destOrd="0" parTransId="{A0DEDE4F-0455-4E37-B464-6FA4CE794450}" sibTransId="{80E99721-DEEC-4624-9AB6-3412D1B03FA1}"/>
    <dgm:cxn modelId="{46D8D9E7-178A-4FEA-8790-2A59FD36DF0D}" type="presOf" srcId="{4A1410C0-8F71-40B6-88E1-99D7E5715612}" destId="{F92D1AF4-0E07-450D-BC35-F29C4B1AE32B}" srcOrd="0" destOrd="0" presId="urn:microsoft.com/office/officeart/2005/8/layout/hList9"/>
    <dgm:cxn modelId="{2FCD26A4-BEDE-4096-9D47-E55B92786FE5}" type="presParOf" srcId="{0442B99F-FD5D-4C04-A395-09343BE58850}" destId="{151FA6CF-67CE-48D1-BAD8-3519B7476C74}" srcOrd="0" destOrd="0" presId="urn:microsoft.com/office/officeart/2005/8/layout/hList9"/>
    <dgm:cxn modelId="{EFCB500E-7113-4CF4-BF83-4219C3FAFCEA}" type="presParOf" srcId="{0442B99F-FD5D-4C04-A395-09343BE58850}" destId="{C4838C0C-7272-41F0-ACF9-5D882132519F}" srcOrd="1" destOrd="0" presId="urn:microsoft.com/office/officeart/2005/8/layout/hList9"/>
    <dgm:cxn modelId="{604F6E44-7FE0-4DEF-9647-D1D63DDC15FD}" type="presParOf" srcId="{C4838C0C-7272-41F0-ACF9-5D882132519F}" destId="{D8B20639-EF23-4621-898E-512369B26518}" srcOrd="0" destOrd="0" presId="urn:microsoft.com/office/officeart/2005/8/layout/hList9"/>
    <dgm:cxn modelId="{943BEFBA-7232-4636-9791-45E3269EB675}" type="presParOf" srcId="{C4838C0C-7272-41F0-ACF9-5D882132519F}" destId="{B7ADD0E7-8118-4833-BD8E-8001AE1ACF9F}" srcOrd="1" destOrd="0" presId="urn:microsoft.com/office/officeart/2005/8/layout/hList9"/>
    <dgm:cxn modelId="{9610FCD4-E20F-4DFD-B222-A6CC0F3EAFD1}" type="presParOf" srcId="{B7ADD0E7-8118-4833-BD8E-8001AE1ACF9F}" destId="{8768483D-3B41-4C5B-8CA4-299C223B5DA1}" srcOrd="0" destOrd="0" presId="urn:microsoft.com/office/officeart/2005/8/layout/hList9"/>
    <dgm:cxn modelId="{D5E855C0-6E77-4C18-AD99-D40499FD843C}" type="presParOf" srcId="{B7ADD0E7-8118-4833-BD8E-8001AE1ACF9F}" destId="{4A60AA19-D4DE-43AF-9E27-0B483BB89C75}" srcOrd="1" destOrd="0" presId="urn:microsoft.com/office/officeart/2005/8/layout/hList9"/>
    <dgm:cxn modelId="{B5A948B5-6D38-4E7C-8CC0-428694DC832D}" type="presParOf" srcId="{0442B99F-FD5D-4C04-A395-09343BE58850}" destId="{B2E09C79-1434-4AC8-9D53-646DEB9C845C}" srcOrd="2" destOrd="0" presId="urn:microsoft.com/office/officeart/2005/8/layout/hList9"/>
    <dgm:cxn modelId="{8B69057E-CECA-4B56-9F2C-CEAB11DE51CD}" type="presParOf" srcId="{0442B99F-FD5D-4C04-A395-09343BE58850}" destId="{A51EEC41-7F68-4654-B787-F797CC89AE9A}" srcOrd="3" destOrd="0" presId="urn:microsoft.com/office/officeart/2005/8/layout/hList9"/>
    <dgm:cxn modelId="{4859DC49-56C5-4561-A404-B7F14728A34A}" type="presParOf" srcId="{0442B99F-FD5D-4C04-A395-09343BE58850}" destId="{AF2F7994-61E0-4572-B1BF-B562CD0CAAD6}" srcOrd="4" destOrd="0" presId="urn:microsoft.com/office/officeart/2005/8/layout/hList9"/>
    <dgm:cxn modelId="{82C3A0F3-5B6E-438D-B077-5D52CFE6E8DD}" type="presParOf" srcId="{0442B99F-FD5D-4C04-A395-09343BE58850}" destId="{987A2086-3F50-4660-96C5-AB1C127A7E06}" srcOrd="5" destOrd="0" presId="urn:microsoft.com/office/officeart/2005/8/layout/hList9"/>
    <dgm:cxn modelId="{E9F39B20-C525-4797-ACC8-B6727424BEB2}" type="presParOf" srcId="{0442B99F-FD5D-4C04-A395-09343BE58850}" destId="{2432DD58-5943-4116-8B53-63BB9F237FB9}" srcOrd="6" destOrd="0" presId="urn:microsoft.com/office/officeart/2005/8/layout/hList9"/>
    <dgm:cxn modelId="{75E785A3-240C-45CC-BE62-901E454E059D}" type="presParOf" srcId="{2432DD58-5943-4116-8B53-63BB9F237FB9}" destId="{A69E01CA-24A1-4646-B05C-4FE43AFAB5F3}" srcOrd="0" destOrd="0" presId="urn:microsoft.com/office/officeart/2005/8/layout/hList9"/>
    <dgm:cxn modelId="{498B1B72-5E28-42CB-8D62-793B31697A64}" type="presParOf" srcId="{2432DD58-5943-4116-8B53-63BB9F237FB9}" destId="{2B418B5D-5B94-4A61-88CB-73489FE68DFA}" srcOrd="1" destOrd="0" presId="urn:microsoft.com/office/officeart/2005/8/layout/hList9"/>
    <dgm:cxn modelId="{D8F54763-2D4D-4AE4-B3DD-ED1AC6567ADA}" type="presParOf" srcId="{2B418B5D-5B94-4A61-88CB-73489FE68DFA}" destId="{D71620C5-29E2-480A-A3E0-E1609382498C}" srcOrd="0" destOrd="0" presId="urn:microsoft.com/office/officeart/2005/8/layout/hList9"/>
    <dgm:cxn modelId="{CBCBDE8D-A6D7-48C5-BD79-8F973245D862}" type="presParOf" srcId="{2B418B5D-5B94-4A61-88CB-73489FE68DFA}" destId="{4BBD4029-38E6-44A3-81EB-451E621D4ED8}" srcOrd="1" destOrd="0" presId="urn:microsoft.com/office/officeart/2005/8/layout/hList9"/>
    <dgm:cxn modelId="{AE09FDC2-9EA4-4349-8BDD-A36C281D9D17}" type="presParOf" srcId="{0442B99F-FD5D-4C04-A395-09343BE58850}" destId="{2C9F294D-4E84-4F3F-B3CF-B99312184F10}" srcOrd="7" destOrd="0" presId="urn:microsoft.com/office/officeart/2005/8/layout/hList9"/>
    <dgm:cxn modelId="{3F7F08F4-F71F-4747-990A-A1A9633F35A2}" type="presParOf" srcId="{0442B99F-FD5D-4C04-A395-09343BE58850}" destId="{FCBD1CC0-A9BB-4778-BECA-345AE7E4BF3E}" srcOrd="8" destOrd="0" presId="urn:microsoft.com/office/officeart/2005/8/layout/hList9"/>
    <dgm:cxn modelId="{833B1E23-482D-4176-8383-A9185A792CE1}" type="presParOf" srcId="{0442B99F-FD5D-4C04-A395-09343BE58850}" destId="{B8AE3DC5-6AB3-4180-86C1-FDB5976C1308}" srcOrd="9" destOrd="0" presId="urn:microsoft.com/office/officeart/2005/8/layout/hList9"/>
    <dgm:cxn modelId="{AAFDB58B-7FF9-4EA7-9DBC-B69D9908E71E}" type="presParOf" srcId="{0442B99F-FD5D-4C04-A395-09343BE58850}" destId="{EFBFF9E4-317A-4F1B-AA83-11C9AED14514}" srcOrd="10" destOrd="0" presId="urn:microsoft.com/office/officeart/2005/8/layout/hList9"/>
    <dgm:cxn modelId="{0C5EA2F4-465C-4684-A447-2EFD12E6EBC5}" type="presParOf" srcId="{0442B99F-FD5D-4C04-A395-09343BE58850}" destId="{82775B84-BAF3-4D3E-A34F-41996CCAE38D}" srcOrd="11" destOrd="0" presId="urn:microsoft.com/office/officeart/2005/8/layout/hList9"/>
    <dgm:cxn modelId="{C28095B8-0EBC-450D-90A1-9DCDCFC20C1B}" type="presParOf" srcId="{82775B84-BAF3-4D3E-A34F-41996CCAE38D}" destId="{E46C0E7D-ADC7-4127-A857-AAF8BF8507C4}" srcOrd="0" destOrd="0" presId="urn:microsoft.com/office/officeart/2005/8/layout/hList9"/>
    <dgm:cxn modelId="{1B85DD1B-2C9F-4303-834E-792DCAFE7502}" type="presParOf" srcId="{82775B84-BAF3-4D3E-A34F-41996CCAE38D}" destId="{1ED751E1-6C6F-478F-B0A5-57F717ABAE4E}" srcOrd="1" destOrd="0" presId="urn:microsoft.com/office/officeart/2005/8/layout/hList9"/>
    <dgm:cxn modelId="{107D4334-0A6F-4861-8DB5-87FEEEA0EA9A}" type="presParOf" srcId="{1ED751E1-6C6F-478F-B0A5-57F717ABAE4E}" destId="{F92D1AF4-0E07-450D-BC35-F29C4B1AE32B}" srcOrd="0" destOrd="0" presId="urn:microsoft.com/office/officeart/2005/8/layout/hList9"/>
    <dgm:cxn modelId="{51AEBDCD-BC41-4D46-9DE9-4BCD033296F2}" type="presParOf" srcId="{1ED751E1-6C6F-478F-B0A5-57F717ABAE4E}" destId="{245D7293-039F-43E7-93D8-690AC3954D1B}" srcOrd="1" destOrd="0" presId="urn:microsoft.com/office/officeart/2005/8/layout/hList9"/>
    <dgm:cxn modelId="{F3CBB522-1929-40A9-A5F1-89FAC7A49DFD}" type="presParOf" srcId="{0442B99F-FD5D-4C04-A395-09343BE58850}" destId="{DDE3F8EF-C903-45B6-BAE7-40647C029A42}" srcOrd="12" destOrd="0" presId="urn:microsoft.com/office/officeart/2005/8/layout/hList9"/>
    <dgm:cxn modelId="{CF2140E1-5951-4EE2-8B94-97D53AF6845F}" type="presParOf" srcId="{0442B99F-FD5D-4C04-A395-09343BE58850}" destId="{AF1592E9-5C53-449B-8018-5EB36BC01428}" srcOrd="13" destOrd="0" presId="urn:microsoft.com/office/officeart/2005/8/layout/hList9"/>
    <dgm:cxn modelId="{4D3C023C-259E-4650-A888-3DF679845137}" type="presParOf" srcId="{0442B99F-FD5D-4C04-A395-09343BE58850}" destId="{0CF503A4-61AE-4A48-BAAF-25E4C65B041C}" srcOrd="14" destOrd="0" presId="urn:microsoft.com/office/officeart/2005/8/layout/hList9"/>
    <dgm:cxn modelId="{D5B11C99-6605-48D3-94A9-3474E127FD81}" type="presParOf" srcId="{0442B99F-FD5D-4C04-A395-09343BE58850}" destId="{A21BC69B-195A-4AE0-ACE3-8ADC8B0F0169}" srcOrd="15" destOrd="0" presId="urn:microsoft.com/office/officeart/2005/8/layout/hList9"/>
    <dgm:cxn modelId="{24BB8240-CB90-4032-B683-4E88CBFD9968}" type="presParOf" srcId="{0442B99F-FD5D-4C04-A395-09343BE58850}" destId="{C25F1C67-0F5E-435B-AA09-A6BC112A496F}" srcOrd="16" destOrd="0" presId="urn:microsoft.com/office/officeart/2005/8/layout/hList9"/>
    <dgm:cxn modelId="{937748CE-D183-47CC-BF48-E1D78B6BC7FC}" type="presParOf" srcId="{C25F1C67-0F5E-435B-AA09-A6BC112A496F}" destId="{A43E7997-EEC8-4159-A1AE-DF94D1BF67B3}" srcOrd="0" destOrd="0" presId="urn:microsoft.com/office/officeart/2005/8/layout/hList9"/>
    <dgm:cxn modelId="{B2C989EA-EB5B-4DA7-9955-F317DA4B43DA}" type="presParOf" srcId="{C25F1C67-0F5E-435B-AA09-A6BC112A496F}" destId="{17F337AE-56EC-4282-9C14-715E286F0256}" srcOrd="1" destOrd="0" presId="urn:microsoft.com/office/officeart/2005/8/layout/hList9"/>
    <dgm:cxn modelId="{C1E124D6-EFC3-4EF1-A088-362F5340ABB8}" type="presParOf" srcId="{17F337AE-56EC-4282-9C14-715E286F0256}" destId="{DB3D7275-A85D-4283-83AA-4DBBDA0B820B}" srcOrd="0" destOrd="0" presId="urn:microsoft.com/office/officeart/2005/8/layout/hList9"/>
    <dgm:cxn modelId="{88766DEF-BAB0-4FA0-92DC-D25A6834F52A}" type="presParOf" srcId="{17F337AE-56EC-4282-9C14-715E286F0256}" destId="{BBA46FF5-35DF-41A2-B52D-896E44278258}" srcOrd="1" destOrd="0" presId="urn:microsoft.com/office/officeart/2005/8/layout/hList9"/>
    <dgm:cxn modelId="{D0B34C3F-EC3F-409A-AEF3-148D8ED3D220}" type="presParOf" srcId="{0442B99F-FD5D-4C04-A395-09343BE58850}" destId="{FF85034E-F8BA-4043-8E89-38BA083A26CB}" srcOrd="17" destOrd="0" presId="urn:microsoft.com/office/officeart/2005/8/layout/hList9"/>
    <dgm:cxn modelId="{DCEA2030-B5C2-45E5-AF2D-2A218DD33B80}" type="presParOf" srcId="{0442B99F-FD5D-4C04-A395-09343BE58850}" destId="{909B06FC-AD69-4F04-8940-71D59CAD11A9}" srcOrd="1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B306B1-95E3-41C3-A350-EED6CFB59F98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</dgm:pt>
    <dgm:pt modelId="{CBD49820-2664-44CA-ACF4-23880BCE8556}">
      <dgm:prSet phldrT="[Text]" custT="1"/>
      <dgm:spPr/>
      <dgm:t>
        <a:bodyPr rtlCol="0"/>
        <a:lstStyle/>
        <a:p>
          <a:pPr rtl="0"/>
          <a:endParaRPr lang="ru-RU" sz="1200" noProof="0" dirty="0">
            <a:latin typeface="Calibri" panose="020F0502020204030204" pitchFamily="34" charset="0"/>
          </a:endParaRPr>
        </a:p>
      </dgm:t>
    </dgm:pt>
    <dgm:pt modelId="{BA7D1491-B291-41D8-9E9D-1B8CDD45B99F}" type="parTrans" cxnId="{69608FF6-A177-4A85-B0D8-8CCF23DA1551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C656F4BF-01E0-49BE-BB10-05A9C45E8A13}" type="sibTrans" cxnId="{69608FF6-A177-4A85-B0D8-8CCF23DA1551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065E1936-38FB-4B6B-9E9B-591558151B8A}">
      <dgm:prSet phldrT="[Text]" custT="1"/>
      <dgm:spPr/>
      <dgm:t>
        <a:bodyPr rtlCol="0"/>
        <a:lstStyle/>
        <a:p>
          <a:pPr rtl="0"/>
          <a:endParaRPr lang="ru-RU" sz="1200" noProof="0" dirty="0">
            <a:latin typeface="Calibri" panose="020F0502020204030204" pitchFamily="34" charset="0"/>
          </a:endParaRPr>
        </a:p>
      </dgm:t>
    </dgm:pt>
    <dgm:pt modelId="{4F4D3C12-071A-471C-9E66-10E6159C1799}" type="parTrans" cxnId="{69C31E16-30A5-411B-B331-AD2E69536E10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89BE528A-91A1-4F6E-BFA7-1ACFBC887604}" type="sibTrans" cxnId="{69C31E16-30A5-411B-B331-AD2E69536E10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B66FD67A-FD18-4A42-8E47-01EE84191342}">
      <dgm:prSet phldrT="[Text]" custT="1"/>
      <dgm:spPr/>
      <dgm:t>
        <a:bodyPr rtlCol="0"/>
        <a:lstStyle/>
        <a:p>
          <a:pPr rtl="0"/>
          <a:endParaRPr lang="ru-RU" sz="1200" noProof="0" dirty="0">
            <a:latin typeface="Calibri" panose="020F0502020204030204" pitchFamily="34" charset="0"/>
          </a:endParaRPr>
        </a:p>
      </dgm:t>
    </dgm:pt>
    <dgm:pt modelId="{728FA86D-CA9B-46AB-BC5B-3504B89C7781}" type="parTrans" cxnId="{7CB044DA-54A8-4776-90D7-8344FA7B4815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029B6F63-0A76-4D7B-AAFB-CA02A1F0B036}" type="sibTrans" cxnId="{7CB044DA-54A8-4776-90D7-8344FA7B4815}">
      <dgm:prSet/>
      <dgm:spPr/>
      <dgm:t>
        <a:bodyPr rtlCol="0"/>
        <a:lstStyle/>
        <a:p>
          <a:pPr rtl="0"/>
          <a:endParaRPr lang="ru-RU" noProof="0" dirty="0">
            <a:latin typeface="Calibri" panose="020F0502020204030204" pitchFamily="34" charset="0"/>
          </a:endParaRPr>
        </a:p>
      </dgm:t>
    </dgm:pt>
    <dgm:pt modelId="{D1829C96-598D-4755-9AAF-A35A76AEA189}" type="pres">
      <dgm:prSet presAssocID="{9DB306B1-95E3-41C3-A350-EED6CFB59F98}" presName="theList" presStyleCnt="0">
        <dgm:presLayoutVars>
          <dgm:dir/>
          <dgm:animLvl val="lvl"/>
          <dgm:resizeHandles val="exact"/>
        </dgm:presLayoutVars>
      </dgm:prSet>
      <dgm:spPr/>
    </dgm:pt>
    <dgm:pt modelId="{4EDAF004-159E-4E5A-BC4B-A9B804F5CDCB}" type="pres">
      <dgm:prSet presAssocID="{CBD49820-2664-44CA-ACF4-23880BCE8556}" presName="compNode" presStyleCnt="0"/>
      <dgm:spPr/>
    </dgm:pt>
    <dgm:pt modelId="{9ABDA0DB-392A-48D3-90E9-910833605C07}" type="pres">
      <dgm:prSet presAssocID="{CBD49820-2664-44CA-ACF4-23880BCE8556}" presName="noGeometry" presStyleCnt="0"/>
      <dgm:spPr/>
    </dgm:pt>
    <dgm:pt modelId="{172EC209-BE6D-484E-8599-D0D1CEBBF1A4}" type="pres">
      <dgm:prSet presAssocID="{CBD49820-2664-44CA-ACF4-23880BCE8556}" presName="childTextVisible" presStyleLbl="bgAccFollowNode1" presStyleIdx="0" presStyleCnt="3">
        <dgm:presLayoutVars>
          <dgm:bulletEnabled val="1"/>
        </dgm:presLayoutVars>
      </dgm:prSet>
      <dgm:spPr>
        <a:solidFill>
          <a:srgbClr val="002774">
            <a:alpha val="90000"/>
          </a:srgbClr>
        </a:solidFill>
      </dgm:spPr>
    </dgm:pt>
    <dgm:pt modelId="{1316F0BC-FA7D-4CC5-B68E-CFE3AE321A28}" type="pres">
      <dgm:prSet presAssocID="{CBD49820-2664-44CA-ACF4-23880BCE8556}" presName="childTextHidden" presStyleLbl="bgAccFollowNode1" presStyleIdx="0" presStyleCnt="3"/>
      <dgm:spPr/>
    </dgm:pt>
    <dgm:pt modelId="{DAF39B51-8E5F-4927-BE94-071273DB884E}" type="pres">
      <dgm:prSet presAssocID="{CBD49820-2664-44CA-ACF4-23880BCE8556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CED8C68C-46A8-4EA3-A847-1606F2E88DB0}" type="pres">
      <dgm:prSet presAssocID="{CBD49820-2664-44CA-ACF4-23880BCE8556}" presName="aSpace" presStyleCnt="0"/>
      <dgm:spPr/>
    </dgm:pt>
    <dgm:pt modelId="{90072DFB-995F-454C-B211-F478AADF6176}" type="pres">
      <dgm:prSet presAssocID="{065E1936-38FB-4B6B-9E9B-591558151B8A}" presName="compNode" presStyleCnt="0"/>
      <dgm:spPr/>
    </dgm:pt>
    <dgm:pt modelId="{C93E3B6B-C007-4FC9-9DB4-97398FE1DE8C}" type="pres">
      <dgm:prSet presAssocID="{065E1936-38FB-4B6B-9E9B-591558151B8A}" presName="noGeometry" presStyleCnt="0"/>
      <dgm:spPr/>
    </dgm:pt>
    <dgm:pt modelId="{CE3F23B9-9C1C-4EEC-AD2E-3B3CCAB20B1B}" type="pres">
      <dgm:prSet presAssocID="{065E1936-38FB-4B6B-9E9B-591558151B8A}" presName="childTextVisible" presStyleLbl="bgAccFollowNode1" presStyleIdx="1" presStyleCnt="3">
        <dgm:presLayoutVars>
          <dgm:bulletEnabled val="1"/>
        </dgm:presLayoutVars>
      </dgm:prSet>
      <dgm:spPr>
        <a:solidFill>
          <a:schemeClr val="accent1">
            <a:lumMod val="50000"/>
            <a:lumOff val="50000"/>
            <a:alpha val="90000"/>
          </a:schemeClr>
        </a:solidFill>
      </dgm:spPr>
    </dgm:pt>
    <dgm:pt modelId="{9665366A-EB13-48D1-AE61-7CA044656798}" type="pres">
      <dgm:prSet presAssocID="{065E1936-38FB-4B6B-9E9B-591558151B8A}" presName="childTextHidden" presStyleLbl="bgAccFollowNode1" presStyleIdx="1" presStyleCnt="3"/>
      <dgm:spPr/>
    </dgm:pt>
    <dgm:pt modelId="{AA3FE158-8394-4C93-9DA5-C33060A61EC7}" type="pres">
      <dgm:prSet presAssocID="{065E1936-38FB-4B6B-9E9B-591558151B8A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81BF42DE-8534-4FE7-9DC4-1D07C915C4B6}" type="pres">
      <dgm:prSet presAssocID="{065E1936-38FB-4B6B-9E9B-591558151B8A}" presName="aSpace" presStyleCnt="0"/>
      <dgm:spPr/>
    </dgm:pt>
    <dgm:pt modelId="{3734EB73-CB3E-4273-A18D-CF0773789D1A}" type="pres">
      <dgm:prSet presAssocID="{B66FD67A-FD18-4A42-8E47-01EE84191342}" presName="compNode" presStyleCnt="0"/>
      <dgm:spPr/>
    </dgm:pt>
    <dgm:pt modelId="{3CE0F267-9E3F-40D3-B8AC-DA8640B20AEE}" type="pres">
      <dgm:prSet presAssocID="{B66FD67A-FD18-4A42-8E47-01EE84191342}" presName="noGeometry" presStyleCnt="0"/>
      <dgm:spPr/>
    </dgm:pt>
    <dgm:pt modelId="{65ECE8CA-60F4-4889-A66B-D909ECB11C7D}" type="pres">
      <dgm:prSet presAssocID="{B66FD67A-FD18-4A42-8E47-01EE84191342}" presName="childTextVisible" presStyleLbl="bgAccFollowNode1" presStyleIdx="2" presStyleCnt="3">
        <dgm:presLayoutVars>
          <dgm:bulletEnabled val="1"/>
        </dgm:presLayoutVars>
      </dgm:prSet>
      <dgm:spPr>
        <a:solidFill>
          <a:srgbClr val="00B0F0">
            <a:alpha val="90000"/>
          </a:srgbClr>
        </a:solidFill>
      </dgm:spPr>
    </dgm:pt>
    <dgm:pt modelId="{BF7B740A-FD86-49B5-8B54-FB4F1B979667}" type="pres">
      <dgm:prSet presAssocID="{B66FD67A-FD18-4A42-8E47-01EE84191342}" presName="childTextHidden" presStyleLbl="bgAccFollowNode1" presStyleIdx="2" presStyleCnt="3"/>
      <dgm:spPr/>
    </dgm:pt>
    <dgm:pt modelId="{85862AFA-0B9A-4BB4-99BA-8D41F6B94987}" type="pres">
      <dgm:prSet presAssocID="{B66FD67A-FD18-4A42-8E47-01EE84191342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69C31E16-30A5-411B-B331-AD2E69536E10}" srcId="{9DB306B1-95E3-41C3-A350-EED6CFB59F98}" destId="{065E1936-38FB-4B6B-9E9B-591558151B8A}" srcOrd="1" destOrd="0" parTransId="{4F4D3C12-071A-471C-9E66-10E6159C1799}" sibTransId="{89BE528A-91A1-4F6E-BFA7-1ACFBC887604}"/>
    <dgm:cxn modelId="{B4F7209E-F578-45E0-B148-EE12BD84F8D8}" type="presOf" srcId="{065E1936-38FB-4B6B-9E9B-591558151B8A}" destId="{AA3FE158-8394-4C93-9DA5-C33060A61EC7}" srcOrd="0" destOrd="0" presId="urn:microsoft.com/office/officeart/2005/8/layout/hProcess6"/>
    <dgm:cxn modelId="{1F69A4A4-7A60-4430-937E-F03529C6F779}" type="presOf" srcId="{CBD49820-2664-44CA-ACF4-23880BCE8556}" destId="{DAF39B51-8E5F-4927-BE94-071273DB884E}" srcOrd="0" destOrd="0" presId="urn:microsoft.com/office/officeart/2005/8/layout/hProcess6"/>
    <dgm:cxn modelId="{11A7FEBF-E9E8-415D-BE89-75C204E1E0FA}" type="presOf" srcId="{9DB306B1-95E3-41C3-A350-EED6CFB59F98}" destId="{D1829C96-598D-4755-9AAF-A35A76AEA189}" srcOrd="0" destOrd="0" presId="urn:microsoft.com/office/officeart/2005/8/layout/hProcess6"/>
    <dgm:cxn modelId="{949B19D7-6A19-4F43-A366-5C98C5D0ACCD}" type="presOf" srcId="{B66FD67A-FD18-4A42-8E47-01EE84191342}" destId="{85862AFA-0B9A-4BB4-99BA-8D41F6B94987}" srcOrd="0" destOrd="0" presId="urn:microsoft.com/office/officeart/2005/8/layout/hProcess6"/>
    <dgm:cxn modelId="{7CB044DA-54A8-4776-90D7-8344FA7B4815}" srcId="{9DB306B1-95E3-41C3-A350-EED6CFB59F98}" destId="{B66FD67A-FD18-4A42-8E47-01EE84191342}" srcOrd="2" destOrd="0" parTransId="{728FA86D-CA9B-46AB-BC5B-3504B89C7781}" sibTransId="{029B6F63-0A76-4D7B-AAFB-CA02A1F0B036}"/>
    <dgm:cxn modelId="{69608FF6-A177-4A85-B0D8-8CCF23DA1551}" srcId="{9DB306B1-95E3-41C3-A350-EED6CFB59F98}" destId="{CBD49820-2664-44CA-ACF4-23880BCE8556}" srcOrd="0" destOrd="0" parTransId="{BA7D1491-B291-41D8-9E9D-1B8CDD45B99F}" sibTransId="{C656F4BF-01E0-49BE-BB10-05A9C45E8A13}"/>
    <dgm:cxn modelId="{047BBCE2-32FD-4B51-BBCB-8328AD7CE1FD}" type="presParOf" srcId="{D1829C96-598D-4755-9AAF-A35A76AEA189}" destId="{4EDAF004-159E-4E5A-BC4B-A9B804F5CDCB}" srcOrd="0" destOrd="0" presId="urn:microsoft.com/office/officeart/2005/8/layout/hProcess6"/>
    <dgm:cxn modelId="{2FD73754-4DF7-4830-86F6-C0763198AE60}" type="presParOf" srcId="{4EDAF004-159E-4E5A-BC4B-A9B804F5CDCB}" destId="{9ABDA0DB-392A-48D3-90E9-910833605C07}" srcOrd="0" destOrd="0" presId="urn:microsoft.com/office/officeart/2005/8/layout/hProcess6"/>
    <dgm:cxn modelId="{CC2943CE-79E8-4388-87D4-11B802B0D29F}" type="presParOf" srcId="{4EDAF004-159E-4E5A-BC4B-A9B804F5CDCB}" destId="{172EC209-BE6D-484E-8599-D0D1CEBBF1A4}" srcOrd="1" destOrd="0" presId="urn:microsoft.com/office/officeart/2005/8/layout/hProcess6"/>
    <dgm:cxn modelId="{D865D676-F181-443E-ABA3-D247F65EFEB2}" type="presParOf" srcId="{4EDAF004-159E-4E5A-BC4B-A9B804F5CDCB}" destId="{1316F0BC-FA7D-4CC5-B68E-CFE3AE321A28}" srcOrd="2" destOrd="0" presId="urn:microsoft.com/office/officeart/2005/8/layout/hProcess6"/>
    <dgm:cxn modelId="{0AFB5D73-7231-4970-9C65-132723C69DE5}" type="presParOf" srcId="{4EDAF004-159E-4E5A-BC4B-A9B804F5CDCB}" destId="{DAF39B51-8E5F-4927-BE94-071273DB884E}" srcOrd="3" destOrd="0" presId="urn:microsoft.com/office/officeart/2005/8/layout/hProcess6"/>
    <dgm:cxn modelId="{EC80636D-3B6A-42F6-BEB1-8D2E7A1F1A2E}" type="presParOf" srcId="{D1829C96-598D-4755-9AAF-A35A76AEA189}" destId="{CED8C68C-46A8-4EA3-A847-1606F2E88DB0}" srcOrd="1" destOrd="0" presId="urn:microsoft.com/office/officeart/2005/8/layout/hProcess6"/>
    <dgm:cxn modelId="{35AE009E-DEA3-4834-8E8C-834B029922A8}" type="presParOf" srcId="{D1829C96-598D-4755-9AAF-A35A76AEA189}" destId="{90072DFB-995F-454C-B211-F478AADF6176}" srcOrd="2" destOrd="0" presId="urn:microsoft.com/office/officeart/2005/8/layout/hProcess6"/>
    <dgm:cxn modelId="{971562BB-5164-4653-B7BD-C0739C8216FA}" type="presParOf" srcId="{90072DFB-995F-454C-B211-F478AADF6176}" destId="{C93E3B6B-C007-4FC9-9DB4-97398FE1DE8C}" srcOrd="0" destOrd="0" presId="urn:microsoft.com/office/officeart/2005/8/layout/hProcess6"/>
    <dgm:cxn modelId="{5D455DBE-75E7-423D-BDD7-2B4D25EA203E}" type="presParOf" srcId="{90072DFB-995F-454C-B211-F478AADF6176}" destId="{CE3F23B9-9C1C-4EEC-AD2E-3B3CCAB20B1B}" srcOrd="1" destOrd="0" presId="urn:microsoft.com/office/officeart/2005/8/layout/hProcess6"/>
    <dgm:cxn modelId="{560A46AA-4227-4916-94CC-1C9A1A288FC3}" type="presParOf" srcId="{90072DFB-995F-454C-B211-F478AADF6176}" destId="{9665366A-EB13-48D1-AE61-7CA044656798}" srcOrd="2" destOrd="0" presId="urn:microsoft.com/office/officeart/2005/8/layout/hProcess6"/>
    <dgm:cxn modelId="{FF04A9E3-FB45-4E64-99F3-642E5A06F379}" type="presParOf" srcId="{90072DFB-995F-454C-B211-F478AADF6176}" destId="{AA3FE158-8394-4C93-9DA5-C33060A61EC7}" srcOrd="3" destOrd="0" presId="urn:microsoft.com/office/officeart/2005/8/layout/hProcess6"/>
    <dgm:cxn modelId="{91F9AB50-A529-4C8F-8A9B-CB0A44DEBF67}" type="presParOf" srcId="{D1829C96-598D-4755-9AAF-A35A76AEA189}" destId="{81BF42DE-8534-4FE7-9DC4-1D07C915C4B6}" srcOrd="3" destOrd="0" presId="urn:microsoft.com/office/officeart/2005/8/layout/hProcess6"/>
    <dgm:cxn modelId="{801A9DAE-99E3-47EA-B37E-EE11E9D97A5B}" type="presParOf" srcId="{D1829C96-598D-4755-9AAF-A35A76AEA189}" destId="{3734EB73-CB3E-4273-A18D-CF0773789D1A}" srcOrd="4" destOrd="0" presId="urn:microsoft.com/office/officeart/2005/8/layout/hProcess6"/>
    <dgm:cxn modelId="{10274ECB-81AF-4717-8534-306CA3623A38}" type="presParOf" srcId="{3734EB73-CB3E-4273-A18D-CF0773789D1A}" destId="{3CE0F267-9E3F-40D3-B8AC-DA8640B20AEE}" srcOrd="0" destOrd="0" presId="urn:microsoft.com/office/officeart/2005/8/layout/hProcess6"/>
    <dgm:cxn modelId="{687CC20F-1823-4A74-8116-D026950D6237}" type="presParOf" srcId="{3734EB73-CB3E-4273-A18D-CF0773789D1A}" destId="{65ECE8CA-60F4-4889-A66B-D909ECB11C7D}" srcOrd="1" destOrd="0" presId="urn:microsoft.com/office/officeart/2005/8/layout/hProcess6"/>
    <dgm:cxn modelId="{FE530A1C-CCC6-4A42-9CC8-C4248603798E}" type="presParOf" srcId="{3734EB73-CB3E-4273-A18D-CF0773789D1A}" destId="{BF7B740A-FD86-49B5-8B54-FB4F1B979667}" srcOrd="2" destOrd="0" presId="urn:microsoft.com/office/officeart/2005/8/layout/hProcess6"/>
    <dgm:cxn modelId="{8000DEDA-B60E-41F5-8BE4-0EAD23CB442F}" type="presParOf" srcId="{3734EB73-CB3E-4273-A18D-CF0773789D1A}" destId="{85862AFA-0B9A-4BB4-99BA-8D41F6B94987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68483D-3B41-4C5B-8CA4-299C223B5DA1}">
      <dsp:nvSpPr>
        <dsp:cNvPr id="0" name=""/>
        <dsp:cNvSpPr/>
      </dsp:nvSpPr>
      <dsp:spPr>
        <a:xfrm>
          <a:off x="-251324" y="706016"/>
          <a:ext cx="1931827" cy="1936396"/>
        </a:xfrm>
        <a:prstGeom prst="ellipse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365760" bIns="128016" numCol="1" spcCol="1270" rtlCol="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u="sng" kern="1200" noProof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noProof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«Экология»</a:t>
          </a: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noProof="0">
              <a:solidFill>
                <a:srgbClr val="002774"/>
              </a:solidFill>
              <a:latin typeface="+mn-lt"/>
            </a:rPr>
            <a:t> </a:t>
          </a:r>
          <a:r>
            <a:rPr lang="ru-RU" sz="1400" b="1" kern="120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rPr>
            <a:t>Федеральный проект «Оздоровление Волги».</a:t>
          </a:r>
          <a:br>
            <a:rPr lang="ru-RU" sz="1400" b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</a:br>
          <a:endParaRPr lang="ru-RU" sz="1400" kern="1200" noProof="0" dirty="0">
            <a:latin typeface="Calibri" panose="020F0502020204030204" pitchFamily="34" charset="0"/>
          </a:endParaRPr>
        </a:p>
      </dsp:txBody>
      <dsp:txXfrm>
        <a:off x="57767" y="706016"/>
        <a:ext cx="1622734" cy="1936396"/>
      </dsp:txXfrm>
    </dsp:sp>
    <dsp:sp modelId="{A51EEC41-7F68-4654-B787-F797CC89AE9A}">
      <dsp:nvSpPr>
        <dsp:cNvPr id="0" name=""/>
        <dsp:cNvSpPr/>
      </dsp:nvSpPr>
      <dsp:spPr>
        <a:xfrm>
          <a:off x="-104756" y="604183"/>
          <a:ext cx="551026" cy="55102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1440" rIns="0" bIns="0" numCol="1" spcCol="1270" rtlCol="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b="1" kern="1200" noProof="0" dirty="0">
            <a:latin typeface="Calibri" panose="020F0502020204030204" pitchFamily="34" charset="0"/>
          </a:endParaRPr>
        </a:p>
      </dsp:txBody>
      <dsp:txXfrm>
        <a:off x="-24060" y="684879"/>
        <a:ext cx="389634" cy="389634"/>
      </dsp:txXfrm>
    </dsp:sp>
    <dsp:sp modelId="{D71620C5-29E2-480A-A3E0-E1609382498C}">
      <dsp:nvSpPr>
        <dsp:cNvPr id="0" name=""/>
        <dsp:cNvSpPr/>
      </dsp:nvSpPr>
      <dsp:spPr>
        <a:xfrm>
          <a:off x="1626457" y="674005"/>
          <a:ext cx="1931827" cy="1936396"/>
        </a:xfrm>
        <a:prstGeom prst="ellipse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365760" bIns="99568" numCol="1" spcCol="1270" rtlCol="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«Жилье и городская среда»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Губернаторский проект «Решаем вместе».</a:t>
          </a:r>
          <a:endParaRPr lang="ru-RU" sz="1400" kern="1200" noProof="0" dirty="0">
            <a:solidFill>
              <a:srgbClr val="002774"/>
            </a:solidFill>
            <a:latin typeface="Calibri" panose="020F0502020204030204" pitchFamily="34" charset="0"/>
          </a:endParaRPr>
        </a:p>
      </dsp:txBody>
      <dsp:txXfrm>
        <a:off x="1935549" y="674005"/>
        <a:ext cx="1622734" cy="1936396"/>
      </dsp:txXfrm>
    </dsp:sp>
    <dsp:sp modelId="{FCBD1CC0-A9BB-4778-BECA-345AE7E4BF3E}">
      <dsp:nvSpPr>
        <dsp:cNvPr id="0" name=""/>
        <dsp:cNvSpPr/>
      </dsp:nvSpPr>
      <dsp:spPr>
        <a:xfrm>
          <a:off x="1538740" y="604183"/>
          <a:ext cx="551026" cy="55102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1440" rIns="0" bIns="0" numCol="1" spcCol="1270" rtlCol="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b="1" kern="1200" noProof="0" dirty="0">
            <a:latin typeface="Calibri" panose="020F0502020204030204" pitchFamily="34" charset="0"/>
          </a:endParaRPr>
        </a:p>
      </dsp:txBody>
      <dsp:txXfrm>
        <a:off x="1619436" y="684879"/>
        <a:ext cx="389634" cy="389634"/>
      </dsp:txXfrm>
    </dsp:sp>
    <dsp:sp modelId="{F92D1AF4-0E07-450D-BC35-F29C4B1AE32B}">
      <dsp:nvSpPr>
        <dsp:cNvPr id="0" name=""/>
        <dsp:cNvSpPr/>
      </dsp:nvSpPr>
      <dsp:spPr>
        <a:xfrm>
          <a:off x="3519076" y="678314"/>
          <a:ext cx="1931827" cy="1936396"/>
        </a:xfrm>
        <a:prstGeom prst="ellipse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365760" bIns="99568" numCol="1" spcCol="1270" rtlCol="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b="1" u="sng" kern="1200" dirty="0">
            <a:solidFill>
              <a:srgbClr val="002774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ea typeface="Times New Roman" panose="02020603050405020304" pitchFamily="18" charset="0"/>
          </a:endParaRP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«Образование»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  <a:t>Федеральный проект «Современная школа»</a:t>
          </a:r>
          <a:br>
            <a:rPr lang="ru-RU" sz="14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rPr>
          </a:br>
          <a:endParaRPr lang="ru-RU" sz="1400" b="1" kern="1200" noProof="0" dirty="0">
            <a:latin typeface="Calibri" panose="020F0502020204030204" pitchFamily="34" charset="0"/>
          </a:endParaRPr>
        </a:p>
      </dsp:txBody>
      <dsp:txXfrm>
        <a:off x="3828168" y="678314"/>
        <a:ext cx="1622734" cy="1936396"/>
      </dsp:txXfrm>
    </dsp:sp>
    <dsp:sp modelId="{AF1592E9-5C53-449B-8018-5EB36BC01428}">
      <dsp:nvSpPr>
        <dsp:cNvPr id="0" name=""/>
        <dsp:cNvSpPr/>
      </dsp:nvSpPr>
      <dsp:spPr>
        <a:xfrm>
          <a:off x="3621851" y="575575"/>
          <a:ext cx="551026" cy="55102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1440" rIns="0" bIns="0" numCol="1" spcCol="1270" rtlCol="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b="1" kern="1200" noProof="0" dirty="0">
            <a:latin typeface="Calibri" panose="020F0502020204030204" pitchFamily="34" charset="0"/>
          </a:endParaRPr>
        </a:p>
      </dsp:txBody>
      <dsp:txXfrm>
        <a:off x="3702547" y="656271"/>
        <a:ext cx="389634" cy="389634"/>
      </dsp:txXfrm>
    </dsp:sp>
    <dsp:sp modelId="{DB3D7275-A85D-4283-83AA-4DBBDA0B820B}">
      <dsp:nvSpPr>
        <dsp:cNvPr id="0" name=""/>
        <dsp:cNvSpPr/>
      </dsp:nvSpPr>
      <dsp:spPr>
        <a:xfrm>
          <a:off x="5411722" y="695990"/>
          <a:ext cx="1931827" cy="1936396"/>
        </a:xfrm>
        <a:prstGeom prst="ellipse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365760" bIns="99568" numCol="1" spcCol="1270" rtlCol="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u="sng" kern="1200" noProof="0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«Образование»</a:t>
          </a:r>
        </a:p>
      </dsp:txBody>
      <dsp:txXfrm>
        <a:off x="5720815" y="695990"/>
        <a:ext cx="1622734" cy="1936396"/>
      </dsp:txXfrm>
    </dsp:sp>
    <dsp:sp modelId="{909B06FC-AD69-4F04-8940-71D59CAD11A9}">
      <dsp:nvSpPr>
        <dsp:cNvPr id="0" name=""/>
        <dsp:cNvSpPr/>
      </dsp:nvSpPr>
      <dsp:spPr>
        <a:xfrm>
          <a:off x="5598776" y="557482"/>
          <a:ext cx="551026" cy="55102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1440" rIns="0" bIns="0" numCol="1" spcCol="1270" rtlCol="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b="1" kern="1200" noProof="0" dirty="0">
            <a:latin typeface="Calibri" panose="020F0502020204030204" pitchFamily="34" charset="0"/>
          </a:endParaRPr>
        </a:p>
      </dsp:txBody>
      <dsp:txXfrm>
        <a:off x="5679472" y="638178"/>
        <a:ext cx="389634" cy="3896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2EC209-BE6D-484E-8599-D0D1CEBBF1A4}">
      <dsp:nvSpPr>
        <dsp:cNvPr id="0" name=""/>
        <dsp:cNvSpPr/>
      </dsp:nvSpPr>
      <dsp:spPr>
        <a:xfrm>
          <a:off x="454114" y="0"/>
          <a:ext cx="1484428" cy="1297577"/>
        </a:xfrm>
        <a:prstGeom prst="rightArrow">
          <a:avLst>
            <a:gd name="adj1" fmla="val 70000"/>
            <a:gd name="adj2" fmla="val 50000"/>
          </a:avLst>
        </a:prstGeom>
        <a:solidFill>
          <a:srgbClr val="002774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F39B51-8E5F-4927-BE94-071273DB884E}">
      <dsp:nvSpPr>
        <dsp:cNvPr id="0" name=""/>
        <dsp:cNvSpPr/>
      </dsp:nvSpPr>
      <dsp:spPr>
        <a:xfrm>
          <a:off x="83007" y="277681"/>
          <a:ext cx="742214" cy="7422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rtlCol="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noProof="0" dirty="0">
            <a:latin typeface="Calibri" panose="020F0502020204030204" pitchFamily="34" charset="0"/>
          </a:endParaRPr>
        </a:p>
      </dsp:txBody>
      <dsp:txXfrm>
        <a:off x="191702" y="386376"/>
        <a:ext cx="524824" cy="524824"/>
      </dsp:txXfrm>
    </dsp:sp>
    <dsp:sp modelId="{CE3F23B9-9C1C-4EEC-AD2E-3B3CCAB20B1B}">
      <dsp:nvSpPr>
        <dsp:cNvPr id="0" name=""/>
        <dsp:cNvSpPr/>
      </dsp:nvSpPr>
      <dsp:spPr>
        <a:xfrm>
          <a:off x="2405096" y="0"/>
          <a:ext cx="1484428" cy="129757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lumMod val="50000"/>
            <a:lumOff val="5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3FE158-8394-4C93-9DA5-C33060A61EC7}">
      <dsp:nvSpPr>
        <dsp:cNvPr id="0" name=""/>
        <dsp:cNvSpPr/>
      </dsp:nvSpPr>
      <dsp:spPr>
        <a:xfrm>
          <a:off x="2033989" y="277681"/>
          <a:ext cx="742214" cy="7422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rtlCol="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noProof="0" dirty="0">
            <a:latin typeface="Calibri" panose="020F0502020204030204" pitchFamily="34" charset="0"/>
          </a:endParaRPr>
        </a:p>
      </dsp:txBody>
      <dsp:txXfrm>
        <a:off x="2142684" y="386376"/>
        <a:ext cx="524824" cy="524824"/>
      </dsp:txXfrm>
    </dsp:sp>
    <dsp:sp modelId="{65ECE8CA-60F4-4889-A66B-D909ECB11C7D}">
      <dsp:nvSpPr>
        <dsp:cNvPr id="0" name=""/>
        <dsp:cNvSpPr/>
      </dsp:nvSpPr>
      <dsp:spPr>
        <a:xfrm>
          <a:off x="4356078" y="0"/>
          <a:ext cx="1484428" cy="1297577"/>
        </a:xfrm>
        <a:prstGeom prst="rightArrow">
          <a:avLst>
            <a:gd name="adj1" fmla="val 70000"/>
            <a:gd name="adj2" fmla="val 50000"/>
          </a:avLst>
        </a:prstGeom>
        <a:solidFill>
          <a:srgbClr val="00B0F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862AFA-0B9A-4BB4-99BA-8D41F6B94987}">
      <dsp:nvSpPr>
        <dsp:cNvPr id="0" name=""/>
        <dsp:cNvSpPr/>
      </dsp:nvSpPr>
      <dsp:spPr>
        <a:xfrm>
          <a:off x="3984971" y="277681"/>
          <a:ext cx="742214" cy="7422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rtlCol="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noProof="0" dirty="0">
            <a:latin typeface="Calibri" panose="020F0502020204030204" pitchFamily="34" charset="0"/>
          </a:endParaRPr>
        </a:p>
      </dsp:txBody>
      <dsp:txXfrm>
        <a:off x="4093666" y="386376"/>
        <a:ext cx="524824" cy="5248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8BEDA40-91A9-49DC-B402-0EBE674AAE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8CBB508-5589-42E7-A433-D119AC0FFB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233DA82-3F88-44B8-BD04-AA40EEE84FBF}" type="datetime1">
              <a:rPr lang="ru-RU" smtClean="0"/>
              <a:t>20.05.2021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9232ABA-B33A-4B3B-8412-C1773FBF3D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BAB1832E-3B48-42CB-80A7-CD8E48D52DD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1072A3-100F-40A9-915F-8D2D9E6962D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5371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690D7-6006-41CE-9478-6ADEF6469083}" type="datetime1">
              <a:rPr lang="ru-RU" smtClean="0"/>
              <a:pPr/>
              <a:t>20.05.2021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9230CFA-805A-4FD3-B3A0-DAAA5993DA17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989277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1872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7972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8774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765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801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3069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2454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5141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845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09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621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621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765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30CFA-805A-4FD3-B3A0-DAAA5993DA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962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1099AB-ABB9-4706-9E38-357EC2AB40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73B47EE6-EDE6-4881-B456-B37D9C1ADE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  <p:sp>
        <p:nvSpPr>
          <p:cNvPr id="3" name="Подзаголовок 2" title="Подзаголовок">
            <a:extLst>
              <a:ext uri="{FF2B5EF4-FFF2-40B4-BE49-F238E27FC236}">
                <a16:creationId xmlns:a16="http://schemas.microsoft.com/office/drawing/2014/main" id="{06317687-D49E-41F7-A330-C78C728F0D1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ЩЕЛКНИТЕ, ЧТОБЫ ИЗМЕНИТЬ СТИЛЬ ОБРАЗЦА ПОДЗАГОЛОВКА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0045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537" userDrawn="1">
          <p15:clr>
            <a:srgbClr val="FBAE40"/>
          </p15:clr>
        </p15:guide>
        <p15:guide id="3" pos="138" userDrawn="1">
          <p15:clr>
            <a:srgbClr val="FBAE40"/>
          </p15:clr>
        </p15:guide>
        <p15:guide id="4" orient="horz" pos="4178" userDrawn="1">
          <p15:clr>
            <a:srgbClr val="FBAE40"/>
          </p15:clr>
        </p15:guide>
        <p15:guide id="5" orient="horz" pos="142" userDrawn="1">
          <p15:clr>
            <a:srgbClr val="FBAE40"/>
          </p15:clr>
        </p15:guide>
        <p15:guide id="6" pos="2457" userDrawn="1">
          <p15:clr>
            <a:srgbClr val="FBAE40"/>
          </p15:clr>
        </p15:guide>
        <p15:guide id="7" pos="43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1099AB-ABB9-4706-9E38-357EC2AB40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  <p:sp>
        <p:nvSpPr>
          <p:cNvPr id="3" name="Подзаголовок 2" title="Подзаголовок">
            <a:extLst>
              <a:ext uri="{FF2B5EF4-FFF2-40B4-BE49-F238E27FC236}">
                <a16:creationId xmlns:a16="http://schemas.microsoft.com/office/drawing/2014/main" id="{06317687-D49E-41F7-A330-C78C728F0D1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dirty="0"/>
              <a:t>ЩЕЛКНИТЕ, ЧТОБЫ ИЗМЕНИТЬ СТИЛЬ ОБРАЗЦА ПОДЗАГОЛОВКА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920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3B31A5E-1244-4689-B513-C78E3C4E53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9" name="Прямоугольный треугольник 18">
            <a:extLst>
              <a:ext uri="{FF2B5EF4-FFF2-40B4-BE49-F238E27FC236}">
                <a16:creationId xmlns:a16="http://schemas.microsoft.com/office/drawing/2014/main" id="{71D0E8AA-902F-440D-9C55-2A391C22396A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Параллелограмм 16">
            <a:extLst>
              <a:ext uri="{FF2B5EF4-FFF2-40B4-BE49-F238E27FC236}">
                <a16:creationId xmlns:a16="http://schemas.microsoft.com/office/drawing/2014/main" id="{7D937721-835D-4D84-94A3-6C79D4639514}"/>
              </a:ext>
            </a:extLst>
          </p:cNvPr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32BB30B-8262-4715-998F-AAF6A81ADF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Заголовок 1" title="Название">
            <a:extLst>
              <a:ext uri="{FF2B5EF4-FFF2-40B4-BE49-F238E27FC236}">
                <a16:creationId xmlns:a16="http://schemas.microsoft.com/office/drawing/2014/main" id="{4D7EF399-DAA5-44EC-B712-79C755FE84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  <p:sp>
        <p:nvSpPr>
          <p:cNvPr id="101" name="Текст 2" title="Подзаголовок">
            <a:extLst>
              <a:ext uri="{FF2B5EF4-FFF2-40B4-BE49-F238E27FC236}">
                <a16:creationId xmlns:a16="http://schemas.microsoft.com/office/drawing/2014/main" id="{26D13BFA-61B0-402F-8611-02D3DFDBEB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РЕДАКТИРОВАНИЕ ОСНОВНЫХ СТИЛЕЙ ТЕКСТА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DA0A0C24-D997-4E78-951F-AFB51C70EFC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E123A0CF-50D6-46EC-8BF6-43E38AFCD588}"/>
              </a:ext>
            </a:extLst>
          </p:cNvPr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 dirty="0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2B2F1D2E-B631-4CB1-9448-2B50F8C4631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5CF69447-82AD-475F-A3AE-3D7FF61DBFE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араллелограмм 23">
            <a:extLst>
              <a:ext uri="{FF2B5EF4-FFF2-40B4-BE49-F238E27FC236}">
                <a16:creationId xmlns:a16="http://schemas.microsoft.com/office/drawing/2014/main" id="{FC8C82F3-94EE-4B4F-A01D-993A41BC00B1}"/>
              </a:ext>
            </a:extLst>
          </p:cNvPr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89179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  <p15:guide id="2" pos="3840">
          <p15:clr>
            <a:srgbClr val="FBAE40"/>
          </p15:clr>
        </p15:guide>
        <p15:guide id="3" pos="143">
          <p15:clr>
            <a:srgbClr val="FBAE40"/>
          </p15:clr>
        </p15:guide>
        <p15:guide id="4" orient="horz" pos="4170">
          <p15:clr>
            <a:srgbClr val="FBAE40"/>
          </p15:clr>
        </p15:guide>
        <p15:guide id="5" pos="7537">
          <p15:clr>
            <a:srgbClr val="FBAE40"/>
          </p15:clr>
        </p15:guide>
        <p15:guide id="6" orient="horz" pos="14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111EB29-9262-4594-8717-356AB3816AA6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заголовка образца слайда </a:t>
            </a: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1FAE0C34-9220-45F0-9FC2-9FE7C994E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678" y="1671924"/>
            <a:ext cx="10835122" cy="4505039"/>
          </a:xfrm>
          <a:prstGeom prst="rect">
            <a:avLst/>
          </a:prstGeo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74596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111EB29-9262-4594-8717-356AB3816AA6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заголовка образца слайда 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217F9213-0142-420B-A84D-C5627A0C81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9687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5" name="Объект 3">
            <a:extLst>
              <a:ext uri="{FF2B5EF4-FFF2-40B4-BE49-F238E27FC236}">
                <a16:creationId xmlns:a16="http://schemas.microsoft.com/office/drawing/2014/main" id="{8014328B-D576-4B5C-A4AE-CF9831892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47377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111EB29-9262-4594-8717-356AB3816AA6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заголовка образца слайда </a:t>
            </a: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82BFF385-445D-4DBB-9773-F99669415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678" y="1681163"/>
            <a:ext cx="5382501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lang="en-US" b="1" dirty="0">
                <a:solidFill>
                  <a:schemeClr val="bg1"/>
                </a:solidFill>
              </a:defRPr>
            </a:lvl1pPr>
          </a:lstStyle>
          <a:p>
            <a:pPr marL="228600" lvl="0" indent="-228600" rtl="0"/>
            <a:r>
              <a:rPr lang="ru-RU" noProof="0"/>
              <a:t>Образец текста</a:t>
            </a:r>
          </a:p>
        </p:txBody>
      </p:sp>
      <p:sp>
        <p:nvSpPr>
          <p:cNvPr id="20" name="Текст 4">
            <a:extLst>
              <a:ext uri="{FF2B5EF4-FFF2-40B4-BE49-F238E27FC236}">
                <a16:creationId xmlns:a16="http://schemas.microsoft.com/office/drawing/2014/main" id="{311B1CFE-1B35-4B5C-B40A-DC5ADF211B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1" name="Объект 5">
            <a:extLst>
              <a:ext uri="{FF2B5EF4-FFF2-40B4-BE49-F238E27FC236}">
                <a16:creationId xmlns:a16="http://schemas.microsoft.com/office/drawing/2014/main" id="{1CE840E8-D596-479D-AE97-E88F42DC1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4" name="Объект 3">
            <a:extLst>
              <a:ext uri="{FF2B5EF4-FFF2-40B4-BE49-F238E27FC236}">
                <a16:creationId xmlns:a16="http://schemas.microsoft.com/office/drawing/2014/main" id="{B9A68D25-B19E-4E84-B65D-596EE8382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678" y="2505075"/>
            <a:ext cx="5391749" cy="3684588"/>
          </a:xfrm>
          <a:prstGeom prst="rect">
            <a:avLst/>
          </a:prstGeo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60695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1099AB-ABB9-4706-9E38-357EC2AB40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">
            <a:extLst>
              <a:ext uri="{FF2B5EF4-FFF2-40B4-BE49-F238E27FC236}">
                <a16:creationId xmlns:a16="http://schemas.microsoft.com/office/drawing/2014/main" id="{BDEAC3CA-E21C-4A63-BE7D-DCC82055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C9A1E80C-1A76-4D3E-92A1-846866867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316" y="2290713"/>
            <a:ext cx="5803672" cy="4341862"/>
          </a:xfrm>
          <a:prstGeom prst="rect">
            <a:avLst/>
          </a:prstGeo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0065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1099AB-ABB9-4706-9E38-357EC2AB40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">
            <a:extLst>
              <a:ext uri="{FF2B5EF4-FFF2-40B4-BE49-F238E27FC236}">
                <a16:creationId xmlns:a16="http://schemas.microsoft.com/office/drawing/2014/main" id="{BDEAC3CA-E21C-4A63-BE7D-DCC82055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22728E0A-430E-4C6A-BF56-06FA8510F2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49970" y="2271860"/>
            <a:ext cx="5715017" cy="4360714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90840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7A5C384-78D0-4088-9411-AB6790574770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Надпись 17">
            <a:extLst>
              <a:ext uri="{FF2B5EF4-FFF2-40B4-BE49-F238E27FC236}">
                <a16:creationId xmlns:a16="http://schemas.microsoft.com/office/drawing/2014/main" id="{CC52C5C1-EC33-44C1-9D54-A1058BBF1812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8A0030CD-8C9E-4AA5-8C5D-F9B2EDB7E17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7" name="Диагональная полоса 26">
              <a:extLst>
                <a:ext uri="{FF2B5EF4-FFF2-40B4-BE49-F238E27FC236}">
                  <a16:creationId xmlns:a16="http://schemas.microsoft.com/office/drawing/2014/main" id="{872EE65E-EE50-4A3E-861E-1D6C241CB8EA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E76AD1EF-E06C-4D3C-9693-26844D01C8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араллелограмм 28">
              <a:extLst>
                <a:ext uri="{FF2B5EF4-FFF2-40B4-BE49-F238E27FC236}">
                  <a16:creationId xmlns:a16="http://schemas.microsoft.com/office/drawing/2014/main" id="{57D44C42-44C0-420A-A125-9B1A979D4F56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30" name="Параллелограмм 29">
            <a:extLst>
              <a:ext uri="{FF2B5EF4-FFF2-40B4-BE49-F238E27FC236}">
                <a16:creationId xmlns:a16="http://schemas.microsoft.com/office/drawing/2014/main" id="{406089BB-36DC-4E23-B215-527A8A18FCFB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78C43A6-50C6-704E-BADC-6D83BADE73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D91439B-965F-3548-AF77-89501B24F6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19906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BB0367-1AFD-4191-AB6F-E9815D136F6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1" name="Надпись 20">
            <a:extLst>
              <a:ext uri="{FF2B5EF4-FFF2-40B4-BE49-F238E27FC236}">
                <a16:creationId xmlns:a16="http://schemas.microsoft.com/office/drawing/2014/main" id="{7E8A2C98-F26E-415A-B931-1B89CA46C1CF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1B2FB48C-0C70-4DBE-B904-A134B6644DD3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8" name="Диагональная полоса 27">
              <a:extLst>
                <a:ext uri="{FF2B5EF4-FFF2-40B4-BE49-F238E27FC236}">
                  <a16:creationId xmlns:a16="http://schemas.microsoft.com/office/drawing/2014/main" id="{4F2E2158-1E6E-4E0D-BDAB-B20041C73615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626D62DB-3A5A-4DA1-BFA4-D9E58676E86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F5A729A7-3A5C-405C-AE06-180E7529E477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31" name="Параллелограмм 30">
            <a:extLst>
              <a:ext uri="{FF2B5EF4-FFF2-40B4-BE49-F238E27FC236}">
                <a16:creationId xmlns:a16="http://schemas.microsoft.com/office/drawing/2014/main" id="{41E23981-B12A-4AC3-A030-337BBBA5E45B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B69A007-934D-7A4B-9EFA-82044EF4DC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A154DC2-98C7-4D4B-A17A-AA4731217F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4D604A2-C574-42DB-B0C4-99715CAA1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8" y="209029"/>
            <a:ext cx="8330184" cy="114796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58419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2EDAB3FE-9015-40FD-A870-D81B5A86A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58918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3B31A5E-1244-4689-B513-C78E3C4E53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9" name="Прямоугольный треугольник 18">
            <a:extLst>
              <a:ext uri="{FF2B5EF4-FFF2-40B4-BE49-F238E27FC236}">
                <a16:creationId xmlns:a16="http://schemas.microsoft.com/office/drawing/2014/main" id="{71D0E8AA-902F-440D-9C55-2A391C22396A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7" name="Параллелограмм 16">
            <a:extLst>
              <a:ext uri="{FF2B5EF4-FFF2-40B4-BE49-F238E27FC236}">
                <a16:creationId xmlns:a16="http://schemas.microsoft.com/office/drawing/2014/main" id="{7D937721-835D-4D84-94A3-6C79D4639514}"/>
              </a:ext>
            </a:extLst>
          </p:cNvPr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32BB30B-8262-4715-998F-AAF6A81ADF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Заголовок 1" title="Название">
            <a:extLst>
              <a:ext uri="{FF2B5EF4-FFF2-40B4-BE49-F238E27FC236}">
                <a16:creationId xmlns:a16="http://schemas.microsoft.com/office/drawing/2014/main" id="{4D7EF399-DAA5-44EC-B712-79C755FE84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  <p:sp>
        <p:nvSpPr>
          <p:cNvPr id="101" name="Текст 2" title="Подзаголовок">
            <a:extLst>
              <a:ext uri="{FF2B5EF4-FFF2-40B4-BE49-F238E27FC236}">
                <a16:creationId xmlns:a16="http://schemas.microsoft.com/office/drawing/2014/main" id="{26D13BFA-61B0-402F-8611-02D3DFDBEB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РЕДАКТИРОВАНИЕ ОСНОВНЫХ СТИЛЕЙ ТЕКСТА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DA0A0C24-D997-4E78-951F-AFB51C70EFC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E123A0CF-50D6-46EC-8BF6-43E38AFCD588}"/>
              </a:ext>
            </a:extLst>
          </p:cNvPr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 dirty="0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2B2F1D2E-B631-4CB1-9448-2B50F8C4631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Рисунок 26">
            <a:extLst>
              <a:ext uri="{FF2B5EF4-FFF2-40B4-BE49-F238E27FC236}">
                <a16:creationId xmlns:a16="http://schemas.microsoft.com/office/drawing/2014/main" id="{95572AA9-EFAE-4771-B1EE-47E3611737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5CF69447-82AD-475F-A3AE-3D7FF61DBFE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араллелограмм 23">
            <a:extLst>
              <a:ext uri="{FF2B5EF4-FFF2-40B4-BE49-F238E27FC236}">
                <a16:creationId xmlns:a16="http://schemas.microsoft.com/office/drawing/2014/main" id="{FC8C82F3-94EE-4B4F-A01D-993A41BC00B1}"/>
              </a:ext>
            </a:extLst>
          </p:cNvPr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12399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143" userDrawn="1">
          <p15:clr>
            <a:srgbClr val="FBAE40"/>
          </p15:clr>
        </p15:guide>
        <p15:guide id="4" orient="horz" pos="4170" userDrawn="1">
          <p15:clr>
            <a:srgbClr val="FBAE40"/>
          </p15:clr>
        </p15:guide>
        <p15:guide id="5" pos="7537" userDrawn="1">
          <p15:clr>
            <a:srgbClr val="FBAE40"/>
          </p15:clr>
        </p15:guide>
        <p15:guide id="6" orient="horz" pos="14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Рисунок 24">
            <a:extLst>
              <a:ext uri="{FF2B5EF4-FFF2-40B4-BE49-F238E27FC236}">
                <a16:creationId xmlns:a16="http://schemas.microsoft.com/office/drawing/2014/main" id="{73B47EE6-EDE6-4881-B456-B37D9C1ADE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Подзаголовок 2" title="Подзаголовок">
            <a:extLst>
              <a:ext uri="{FF2B5EF4-FFF2-40B4-BE49-F238E27FC236}">
                <a16:creationId xmlns:a16="http://schemas.microsoft.com/office/drawing/2014/main" id="{06317687-D49E-41F7-A330-C78C728F0D1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ЩЕЛКНИТЕ, ЧТОБЫ ИЗМЕНИТЬ ПОДЗАГОЛОВОК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211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ый треугольник 18">
            <a:extLst>
              <a:ext uri="{FF2B5EF4-FFF2-40B4-BE49-F238E27FC236}">
                <a16:creationId xmlns:a16="http://schemas.microsoft.com/office/drawing/2014/main" id="{71D0E8AA-902F-440D-9C55-2A391C22396A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7" name="Параллелограмм 16">
            <a:extLst>
              <a:ext uri="{FF2B5EF4-FFF2-40B4-BE49-F238E27FC236}">
                <a16:creationId xmlns:a16="http://schemas.microsoft.com/office/drawing/2014/main" id="{7D937721-835D-4D84-94A3-6C79D4639514}"/>
              </a:ext>
            </a:extLst>
          </p:cNvPr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32BB30B-8262-4715-998F-AAF6A81ADF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Заголовок 1" title="Название">
            <a:extLst>
              <a:ext uri="{FF2B5EF4-FFF2-40B4-BE49-F238E27FC236}">
                <a16:creationId xmlns:a16="http://schemas.microsoft.com/office/drawing/2014/main" id="{4D7EF399-DAA5-44EC-B712-79C755FE84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01" name="Текст 2" title="Подзаголовок">
            <a:extLst>
              <a:ext uri="{FF2B5EF4-FFF2-40B4-BE49-F238E27FC236}">
                <a16:creationId xmlns:a16="http://schemas.microsoft.com/office/drawing/2014/main" id="{26D13BFA-61B0-402F-8611-02D3DFDBEB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ИЗМЕНИТЬ ОБРАЗЕЦ ТЕКСТА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DA0A0C24-D997-4E78-951F-AFB51C70EFC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E123A0CF-50D6-46EC-8BF6-43E38AFCD588}"/>
              </a:ext>
            </a:extLst>
          </p:cNvPr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2B2F1D2E-B631-4CB1-9448-2B50F8C4631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Рисунок 26">
            <a:extLst>
              <a:ext uri="{FF2B5EF4-FFF2-40B4-BE49-F238E27FC236}">
                <a16:creationId xmlns:a16="http://schemas.microsoft.com/office/drawing/2014/main" id="{95572AA9-EFAE-4771-B1EE-47E3611737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5CF69447-82AD-475F-A3AE-3D7FF61DBFE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араллелограмм 23">
            <a:extLst>
              <a:ext uri="{FF2B5EF4-FFF2-40B4-BE49-F238E27FC236}">
                <a16:creationId xmlns:a16="http://schemas.microsoft.com/office/drawing/2014/main" id="{FC8C82F3-94EE-4B4F-A01D-993A41BC00B1}"/>
              </a:ext>
            </a:extLst>
          </p:cNvPr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33495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  <p15:guide id="2" pos="3840">
          <p15:clr>
            <a:srgbClr val="FBAE40"/>
          </p15:clr>
        </p15:guide>
        <p15:guide id="3" pos="143">
          <p15:clr>
            <a:srgbClr val="FBAE40"/>
          </p15:clr>
        </p15:guide>
        <p15:guide id="4" orient="horz" pos="4170">
          <p15:clr>
            <a:srgbClr val="FBAE40"/>
          </p15:clr>
        </p15:guide>
        <p15:guide id="5" pos="7537">
          <p15:clr>
            <a:srgbClr val="FBAE40"/>
          </p15:clr>
        </p15:guide>
        <p15:guide id="6" orient="horz" pos="14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 title="Пункты маркированного списка">
            <a:extLst>
              <a:ext uri="{FF2B5EF4-FFF2-40B4-BE49-F238E27FC236}">
                <a16:creationId xmlns:a16="http://schemas.microsoft.com/office/drawing/2014/main" id="{BFD7EA17-BE66-4636-9684-F93562587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378" y="3196915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4" name="Прямоугольный треугольник 23">
            <a:extLst>
              <a:ext uri="{FF2B5EF4-FFF2-40B4-BE49-F238E27FC236}">
                <a16:creationId xmlns:a16="http://schemas.microsoft.com/office/drawing/2014/main" id="{BD6ACE60-499D-41AB-89C4-D537D7C3D22A}"/>
              </a:ext>
            </a:extLst>
          </p:cNvPr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18C08F43-D42B-4CF1-912F-BC83D72AB415}"/>
              </a:ext>
            </a:extLst>
          </p:cNvPr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1411C731-2333-41B0-927A-0A48EEC79964}"/>
              </a:ext>
            </a:extLst>
          </p:cNvPr>
          <p:cNvCxnSpPr>
            <a:cxnSpLocks/>
          </p:cNvCxnSpPr>
          <p:nvPr userDrawn="1"/>
        </p:nvCxnSpPr>
        <p:spPr>
          <a:xfrm flipV="1">
            <a:off x="6375400" y="5047077"/>
            <a:ext cx="1524574" cy="1803400"/>
          </a:xfrm>
          <a:prstGeom prst="line">
            <a:avLst/>
          </a:prstGeom>
          <a:ln>
            <a:solidFill>
              <a:srgbClr val="EAB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Текст 4" title="Подзаголовок">
            <a:extLst>
              <a:ext uri="{FF2B5EF4-FFF2-40B4-BE49-F238E27FC236}">
                <a16:creationId xmlns:a16="http://schemas.microsoft.com/office/drawing/2014/main" id="{D71EE635-EA0C-4139-8160-AE1EAD13AAE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31379" y="2563477"/>
            <a:ext cx="734263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НАЖМИТЕ ДЛЯ ИЗМЕНЕНИЯ СТИЛЯ ПОДЗАГОЛОВКА</a:t>
            </a:r>
          </a:p>
        </p:txBody>
      </p:sp>
      <p:sp>
        <p:nvSpPr>
          <p:cNvPr id="2" name="Заголовок 1" title="Название ">
            <a:extLst>
              <a:ext uri="{FF2B5EF4-FFF2-40B4-BE49-F238E27FC236}">
                <a16:creationId xmlns:a16="http://schemas.microsoft.com/office/drawing/2014/main" id="{20237B57-91C6-4F8B-8AA0-18FA50B0FD1D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31378" y="1308484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</a:t>
            </a:r>
            <a:br>
              <a:rPr lang="ru-RU" noProof="0"/>
            </a:br>
            <a:r>
              <a:rPr lang="ru-RU" noProof="0"/>
              <a:t>Стиль образца заголовка 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FE1FADFB-0A3D-40F7-9B40-368DECD971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0" y="0"/>
            <a:ext cx="5588000" cy="6872249"/>
          </a:xfrm>
          <a:custGeom>
            <a:avLst/>
            <a:gdLst>
              <a:gd name="connsiteX0" fmla="*/ 3876237 w 5588000"/>
              <a:gd name="connsiteY0" fmla="*/ 5431883 h 6872249"/>
              <a:gd name="connsiteX1" fmla="*/ 4953000 w 5588000"/>
              <a:gd name="connsiteY1" fmla="*/ 5431883 h 6872249"/>
              <a:gd name="connsiteX2" fmla="*/ 3769163 w 5588000"/>
              <a:gd name="connsiteY2" fmla="*/ 6872249 h 6872249"/>
              <a:gd name="connsiteX3" fmla="*/ 2692400 w 5588000"/>
              <a:gd name="connsiteY3" fmla="*/ 6872249 h 6872249"/>
              <a:gd name="connsiteX4" fmla="*/ 2479230 w 5588000"/>
              <a:gd name="connsiteY4" fmla="*/ 2870200 h 6872249"/>
              <a:gd name="connsiteX5" fmla="*/ 3175000 w 5588000"/>
              <a:gd name="connsiteY5" fmla="*/ 2870200 h 6872249"/>
              <a:gd name="connsiteX6" fmla="*/ 1965770 w 5588000"/>
              <a:gd name="connsiteY6" fmla="*/ 4310566 h 6872249"/>
              <a:gd name="connsiteX7" fmla="*/ 1270000 w 5588000"/>
              <a:gd name="connsiteY7" fmla="*/ 4310566 h 6872249"/>
              <a:gd name="connsiteX8" fmla="*/ 5575300 w 5588000"/>
              <a:gd name="connsiteY8" fmla="*/ 139700 h 6872249"/>
              <a:gd name="connsiteX9" fmla="*/ 5575300 w 5588000"/>
              <a:gd name="connsiteY9" fmla="*/ 3238583 h 6872249"/>
              <a:gd name="connsiteX10" fmla="*/ 2571663 w 5588000"/>
              <a:gd name="connsiteY10" fmla="*/ 6858000 h 6872249"/>
              <a:gd name="connsiteX11" fmla="*/ 0 w 5588000"/>
              <a:gd name="connsiteY11" fmla="*/ 6858000 h 6872249"/>
              <a:gd name="connsiteX12" fmla="*/ 4256761 w 5588000"/>
              <a:gd name="connsiteY12" fmla="*/ 0 h 6872249"/>
              <a:gd name="connsiteX13" fmla="*/ 5588000 w 5588000"/>
              <a:gd name="connsiteY13" fmla="*/ 0 h 6872249"/>
              <a:gd name="connsiteX14" fmla="*/ 3274339 w 5588000"/>
              <a:gd name="connsiteY14" fmla="*/ 2755900 h 6872249"/>
              <a:gd name="connsiteX15" fmla="*/ 1943100 w 5588000"/>
              <a:gd name="connsiteY15" fmla="*/ 2755900 h 687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88000" h="6872249">
                <a:moveTo>
                  <a:pt x="3876237" y="5431883"/>
                </a:moveTo>
                <a:lnTo>
                  <a:pt x="4953000" y="5431883"/>
                </a:lnTo>
                <a:lnTo>
                  <a:pt x="3769163" y="6872249"/>
                </a:lnTo>
                <a:lnTo>
                  <a:pt x="2692400" y="6872249"/>
                </a:lnTo>
                <a:close/>
                <a:moveTo>
                  <a:pt x="2479230" y="2870200"/>
                </a:moveTo>
                <a:lnTo>
                  <a:pt x="3175000" y="2870200"/>
                </a:lnTo>
                <a:lnTo>
                  <a:pt x="1965770" y="4310566"/>
                </a:lnTo>
                <a:lnTo>
                  <a:pt x="1270000" y="4310566"/>
                </a:lnTo>
                <a:close/>
                <a:moveTo>
                  <a:pt x="5575300" y="139700"/>
                </a:moveTo>
                <a:lnTo>
                  <a:pt x="5575300" y="3238583"/>
                </a:lnTo>
                <a:lnTo>
                  <a:pt x="2571663" y="6858000"/>
                </a:lnTo>
                <a:lnTo>
                  <a:pt x="0" y="6858000"/>
                </a:lnTo>
                <a:close/>
                <a:moveTo>
                  <a:pt x="4256761" y="0"/>
                </a:moveTo>
                <a:lnTo>
                  <a:pt x="5588000" y="0"/>
                </a:lnTo>
                <a:lnTo>
                  <a:pt x="3274339" y="2755900"/>
                </a:lnTo>
                <a:lnTo>
                  <a:pt x="1943100" y="27559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ADB14A5-A767-774C-85B8-68EF914689F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B9B51B-EAA9-4B4D-A4F6-470CD95DAA7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8953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ый треугольник 34">
            <a:extLst>
              <a:ext uri="{FF2B5EF4-FFF2-40B4-BE49-F238E27FC236}">
                <a16:creationId xmlns:a16="http://schemas.microsoft.com/office/drawing/2014/main" id="{805F1696-7D6B-4055-94C3-E4C179F63596}"/>
              </a:ext>
            </a:extLst>
          </p:cNvPr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8B9EC3A9-7039-403A-9414-429521308A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0177" y="1435100"/>
            <a:ext cx="6021821" cy="5422900"/>
          </a:xfrm>
          <a:custGeom>
            <a:avLst/>
            <a:gdLst>
              <a:gd name="connsiteX0" fmla="*/ 6021821 w 6021821"/>
              <a:gd name="connsiteY0" fmla="*/ 0 h 5422900"/>
              <a:gd name="connsiteX1" fmla="*/ 6021821 w 6021821"/>
              <a:gd name="connsiteY1" fmla="*/ 5422900 h 5422900"/>
              <a:gd name="connsiteX2" fmla="*/ 0 w 6021821"/>
              <a:gd name="connsiteY2" fmla="*/ 5422900 h 542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21821" h="5422900">
                <a:moveTo>
                  <a:pt x="6021821" y="0"/>
                </a:moveTo>
                <a:lnTo>
                  <a:pt x="6021821" y="5422900"/>
                </a:lnTo>
                <a:lnTo>
                  <a:pt x="0" y="54229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Ins="365760" rtlCol="0" anchor="ctr">
            <a:noAutofit/>
          </a:bodyPr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" name="Объект 2" title="Пункты маркированного списка">
            <a:extLst>
              <a:ext uri="{FF2B5EF4-FFF2-40B4-BE49-F238E27FC236}">
                <a16:creationId xmlns:a16="http://schemas.microsoft.com/office/drawing/2014/main" id="{BFD7EA17-BE66-4636-9684-F93562587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378" y="3196915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18C08F43-D42B-4CF1-912F-BC83D72AB415}"/>
              </a:ext>
            </a:extLst>
          </p:cNvPr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1411C731-2333-41B0-927A-0A48EEC79964}"/>
              </a:ext>
            </a:extLst>
          </p:cNvPr>
          <p:cNvCxnSpPr>
            <a:cxnSpLocks/>
          </p:cNvCxnSpPr>
          <p:nvPr userDrawn="1"/>
        </p:nvCxnSpPr>
        <p:spPr>
          <a:xfrm flipV="1">
            <a:off x="10352314" y="1185452"/>
            <a:ext cx="1839685" cy="163394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Текст 4" title="Подзаголовок">
            <a:extLst>
              <a:ext uri="{FF2B5EF4-FFF2-40B4-BE49-F238E27FC236}">
                <a16:creationId xmlns:a16="http://schemas.microsoft.com/office/drawing/2014/main" id="{D71EE635-EA0C-4139-8160-AE1EAD13AAE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31379" y="2563477"/>
            <a:ext cx="734262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НАЖМИТЕ ДЛЯ ИЗМЕНЕНИЯ СТИЛЯ ПОДЗАГОЛОВКА</a:t>
            </a:r>
          </a:p>
        </p:txBody>
      </p:sp>
      <p:sp>
        <p:nvSpPr>
          <p:cNvPr id="17" name="Надпись 16">
            <a:extLst>
              <a:ext uri="{FF2B5EF4-FFF2-40B4-BE49-F238E27FC236}">
                <a16:creationId xmlns:a16="http://schemas.microsoft.com/office/drawing/2014/main" id="{3EB154C1-CE47-4220-9832-4FD0868A64A8}"/>
              </a:ext>
            </a:extLst>
          </p:cNvPr>
          <p:cNvSpPr txBox="1"/>
          <p:nvPr userDrawn="1"/>
        </p:nvSpPr>
        <p:spPr>
          <a:xfrm>
            <a:off x="11073384" y="237744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19" name="Заголовок 1" title="Название ">
            <a:extLst>
              <a:ext uri="{FF2B5EF4-FFF2-40B4-BE49-F238E27FC236}">
                <a16:creationId xmlns:a16="http://schemas.microsoft.com/office/drawing/2014/main" id="{2DB9D671-9FC8-4306-96B7-D9D58569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1378" y="1308484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</a:t>
            </a:r>
            <a:br>
              <a:rPr lang="ru-RU" noProof="0"/>
            </a:br>
            <a:r>
              <a:rPr lang="ru-RU" noProof="0"/>
              <a:t>Стиль образца заголовка 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E55A0B9-F639-8643-9C4D-B93B8EE21A7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0C29282-8AC7-494D-9A8E-A26C7F69948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225883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17" name="Текст 2">
            <a:extLst>
              <a:ext uri="{FF2B5EF4-FFF2-40B4-BE49-F238E27FC236}">
                <a16:creationId xmlns:a16="http://schemas.microsoft.com/office/drawing/2014/main" id="{B2E19FBD-2379-4B3B-910D-F51E007CB63F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520698" y="2104888"/>
            <a:ext cx="547529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8" name="Объект 3" title="Пункты маркированного списка">
            <a:extLst>
              <a:ext uri="{FF2B5EF4-FFF2-40B4-BE49-F238E27FC236}">
                <a16:creationId xmlns:a16="http://schemas.microsoft.com/office/drawing/2014/main" id="{8715E757-6584-4841-8154-C92E70E0CD6B}"/>
              </a:ext>
            </a:extLst>
          </p:cNvPr>
          <p:cNvSpPr>
            <a:spLocks noGrp="1"/>
          </p:cNvSpPr>
          <p:nvPr userDrawn="1">
            <p:ph sz="half" idx="13"/>
          </p:nvPr>
        </p:nvSpPr>
        <p:spPr>
          <a:xfrm>
            <a:off x="520698" y="2886076"/>
            <a:ext cx="547529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defRPr lang="en-IN" dirty="0">
                <a:solidFill>
                  <a:schemeClr val="tx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ru-RU" noProof="0"/>
              <a:t>Образец текста</a:t>
            </a:r>
          </a:p>
          <a:p>
            <a:pPr lvl="1" rtl="0">
              <a:buClr>
                <a:schemeClr val="accent2"/>
              </a:buClr>
            </a:pPr>
            <a:r>
              <a:rPr lang="ru-RU" noProof="0"/>
              <a:t>Второй уровень</a:t>
            </a:r>
          </a:p>
          <a:p>
            <a:pPr lvl="2" rtl="0">
              <a:buClr>
                <a:schemeClr val="accent2"/>
              </a:buClr>
            </a:pPr>
            <a:r>
              <a:rPr lang="ru-RU" noProof="0"/>
              <a:t>Третий уровень</a:t>
            </a:r>
          </a:p>
          <a:p>
            <a:pPr lvl="3" rtl="0">
              <a:buClr>
                <a:schemeClr val="accent2"/>
              </a:buClr>
            </a:pPr>
            <a:r>
              <a:rPr lang="ru-RU" noProof="0"/>
              <a:t>Четвертый уровень</a:t>
            </a:r>
          </a:p>
          <a:p>
            <a:pPr lvl="4" rtl="0">
              <a:buClr>
                <a:schemeClr val="accent2"/>
              </a:buClr>
            </a:pPr>
            <a:r>
              <a:rPr lang="ru-RU" noProof="0"/>
              <a:t>Пятый уровень</a:t>
            </a:r>
          </a:p>
        </p:txBody>
      </p:sp>
      <p:sp>
        <p:nvSpPr>
          <p:cNvPr id="19" name="Текст 4">
            <a:extLst>
              <a:ext uri="{FF2B5EF4-FFF2-40B4-BE49-F238E27FC236}">
                <a16:creationId xmlns:a16="http://schemas.microsoft.com/office/drawing/2014/main" id="{47CDC5A2-8836-4ED3-8E78-18C24853D88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186713" y="2104888"/>
            <a:ext cx="547560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0" name="Объект 5" title="Пункты маркированного списка">
            <a:extLst>
              <a:ext uri="{FF2B5EF4-FFF2-40B4-BE49-F238E27FC236}">
                <a16:creationId xmlns:a16="http://schemas.microsoft.com/office/drawing/2014/main" id="{D957FBD7-2C3C-4DD1-954F-DF1E007BE590}"/>
              </a:ext>
            </a:extLst>
          </p:cNvPr>
          <p:cNvSpPr>
            <a:spLocks noGrp="1"/>
          </p:cNvSpPr>
          <p:nvPr userDrawn="1">
            <p:ph sz="quarter" idx="15"/>
          </p:nvPr>
        </p:nvSpPr>
        <p:spPr>
          <a:xfrm>
            <a:off x="6186713" y="2886076"/>
            <a:ext cx="547560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defRPr lang="en-IN" dirty="0">
                <a:solidFill>
                  <a:schemeClr val="tx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ru-RU" noProof="0"/>
              <a:t>Образец текста</a:t>
            </a:r>
          </a:p>
          <a:p>
            <a:pPr lvl="1" rtl="0">
              <a:buClr>
                <a:schemeClr val="accent2"/>
              </a:buClr>
            </a:pPr>
            <a:r>
              <a:rPr lang="ru-RU" noProof="0"/>
              <a:t>Второй уровень</a:t>
            </a:r>
          </a:p>
          <a:p>
            <a:pPr lvl="2" rtl="0">
              <a:buClr>
                <a:schemeClr val="accent2"/>
              </a:buClr>
            </a:pPr>
            <a:r>
              <a:rPr lang="ru-RU" noProof="0"/>
              <a:t>Третий уровень</a:t>
            </a:r>
          </a:p>
          <a:p>
            <a:pPr lvl="3" rtl="0">
              <a:buClr>
                <a:schemeClr val="accent2"/>
              </a:buClr>
            </a:pPr>
            <a:r>
              <a:rPr lang="ru-RU" noProof="0"/>
              <a:t>Четвертый уровень</a:t>
            </a:r>
          </a:p>
          <a:p>
            <a:pPr lvl="4" rtl="0">
              <a:buClr>
                <a:schemeClr val="accent2"/>
              </a:buClr>
            </a:pPr>
            <a:r>
              <a:rPr lang="ru-RU" noProof="0"/>
              <a:t>Пятый уровень</a:t>
            </a:r>
          </a:p>
        </p:txBody>
      </p:sp>
      <p:sp>
        <p:nvSpPr>
          <p:cNvPr id="24" name="Текст 4" title="Подзаголовок">
            <a:extLst>
              <a:ext uri="{FF2B5EF4-FFF2-40B4-BE49-F238E27FC236}">
                <a16:creationId xmlns:a16="http://schemas.microsoft.com/office/drawing/2014/main" id="{77DB65FF-A89E-4562-8251-2BB63EFDD28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НАЖМИТЕ ДЛЯ ИЗМЕНЕНИЯ СТИЛЯ ПОДЗАГОЛОВКА</a:t>
            </a:r>
          </a:p>
        </p:txBody>
      </p: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заголовка образца слайда </a:t>
            </a:r>
          </a:p>
        </p:txBody>
      </p:sp>
    </p:spTree>
    <p:extLst>
      <p:ext uri="{BB962C8B-B14F-4D97-AF65-F5344CB8AC3E}">
        <p14:creationId xmlns:p14="http://schemas.microsoft.com/office/powerpoint/2010/main" val="4158230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адпись 15">
            <a:extLst>
              <a:ext uri="{FF2B5EF4-FFF2-40B4-BE49-F238E27FC236}">
                <a16:creationId xmlns:a16="http://schemas.microsoft.com/office/drawing/2014/main" id="{A4F49194-9068-41AA-B460-962319BF96A4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5806E656-313A-47B1-B381-D004200F7A01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9" name="Диагональная полоса 28">
              <a:extLst>
                <a:ext uri="{FF2B5EF4-FFF2-40B4-BE49-F238E27FC236}">
                  <a16:creationId xmlns:a16="http://schemas.microsoft.com/office/drawing/2014/main" id="{65F8E2DA-4BB4-4421-9172-A11AF38DFEF4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6EDB47F2-B6A7-40B4-8A2C-06719F75C08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Параллелограмм 30">
              <a:extLst>
                <a:ext uri="{FF2B5EF4-FFF2-40B4-BE49-F238E27FC236}">
                  <a16:creationId xmlns:a16="http://schemas.microsoft.com/office/drawing/2014/main" id="{B188E7A9-2351-4B68-98B8-10099CB39CD2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33" name="Параллелограмм 32">
            <a:extLst>
              <a:ext uri="{FF2B5EF4-FFF2-40B4-BE49-F238E27FC236}">
                <a16:creationId xmlns:a16="http://schemas.microsoft.com/office/drawing/2014/main" id="{F088C182-BF10-45B2-B159-7702E00D31D4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/>
          </a:p>
        </p:txBody>
      </p:sp>
      <p:sp>
        <p:nvSpPr>
          <p:cNvPr id="34" name="Текст 4" title="Подзаголовок">
            <a:extLst>
              <a:ext uri="{FF2B5EF4-FFF2-40B4-BE49-F238E27FC236}">
                <a16:creationId xmlns:a16="http://schemas.microsoft.com/office/drawing/2014/main" id="{FB561B16-2788-452A-B7AF-A482256DCD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НАЖМИТЕ ДЛЯ ИЗМЕНЕНИЯ СТИЛЯ ПОДЗАГОЛОВКА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6990C03-1647-2044-B335-6F5F19E4E5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F03A7CC-E6DC-1544-BE55-15EC1718B77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7" name="Заголовок 1" title="Название ">
            <a:extLst>
              <a:ext uri="{FF2B5EF4-FFF2-40B4-BE49-F238E27FC236}">
                <a16:creationId xmlns:a16="http://schemas.microsoft.com/office/drawing/2014/main" id="{BDEC780E-6412-1344-A62E-6B84E9CCB6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заголовка образца слайда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82AC85-33B6-2B49-8BF4-0841444437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1814" y="2005762"/>
            <a:ext cx="5225764" cy="40838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/>
              <a:t>Добавьте текст здесь</a:t>
            </a:r>
          </a:p>
        </p:txBody>
      </p:sp>
      <p:sp>
        <p:nvSpPr>
          <p:cNvPr id="20" name="Диаграмма 2" title="Диаграмма">
            <a:extLst>
              <a:ext uri="{FF2B5EF4-FFF2-40B4-BE49-F238E27FC236}">
                <a16:creationId xmlns:a16="http://schemas.microsoft.com/office/drawing/2014/main" id="{0EF0FD2A-B62A-4931-846D-2602DED26606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5796114" y="2005762"/>
            <a:ext cx="5719397" cy="4084470"/>
          </a:xfrm>
          <a:prstGeom prst="rect">
            <a:avLst/>
          </a:prstGeom>
        </p:spPr>
        <p:txBody>
          <a:bodyPr vert="horz" lIns="91420" tIns="45710" rIns="91420" bIns="45710" rtlCol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 rtl="0"/>
            <a:r>
              <a:rPr lang="ru-RU" noProof="0"/>
              <a:t>Щелкните значок, чтобы добавить диаграмму</a:t>
            </a:r>
          </a:p>
        </p:txBody>
      </p:sp>
    </p:spTree>
    <p:extLst>
      <p:ext uri="{BB962C8B-B14F-4D97-AF65-F5344CB8AC3E}">
        <p14:creationId xmlns:p14="http://schemas.microsoft.com/office/powerpoint/2010/main" val="323782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аблица 11" title="Таблица">
            <a:extLst>
              <a:ext uri="{FF2B5EF4-FFF2-40B4-BE49-F238E27FC236}">
                <a16:creationId xmlns:a16="http://schemas.microsoft.com/office/drawing/2014/main" id="{7CD3E31F-0AF8-4EB8-B6FA-BD95A2EDA63B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531378" y="2664803"/>
            <a:ext cx="10993375" cy="3433180"/>
          </a:xfrm>
          <a:prstGeom prst="rect">
            <a:avLst/>
          </a:prstGeom>
        </p:spPr>
        <p:txBody>
          <a:bodyPr lIns="91420" tIns="45710" rIns="91420" bIns="45710" rtlCol="0"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Щелкните значок, чтобы добавить таблицу</a:t>
            </a:r>
          </a:p>
        </p:txBody>
      </p:sp>
      <p:sp>
        <p:nvSpPr>
          <p:cNvPr id="16" name="Надпись 15">
            <a:extLst>
              <a:ext uri="{FF2B5EF4-FFF2-40B4-BE49-F238E27FC236}">
                <a16:creationId xmlns:a16="http://schemas.microsoft.com/office/drawing/2014/main" id="{B84020D1-D35E-497E-97F1-84A6EA9D048E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36C8A74F-FDDF-48E8-AC2B-A5BD59D7D6A3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7" name="Диагональная полоса 26">
              <a:extLst>
                <a:ext uri="{FF2B5EF4-FFF2-40B4-BE49-F238E27FC236}">
                  <a16:creationId xmlns:a16="http://schemas.microsoft.com/office/drawing/2014/main" id="{2D5247F3-E6EB-4003-B1FD-F6200F0738E5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E9B7D995-9FB8-4461-8AAA-FA8B9A145B6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Параллелограмм 32">
              <a:extLst>
                <a:ext uri="{FF2B5EF4-FFF2-40B4-BE49-F238E27FC236}">
                  <a16:creationId xmlns:a16="http://schemas.microsoft.com/office/drawing/2014/main" id="{849B962F-68BC-4B89-B4D8-D862517534DF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8006416B-866C-47E5-8480-109B40F9EAA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37" name="Текст 4" title="Подзаголовок">
            <a:extLst>
              <a:ext uri="{FF2B5EF4-FFF2-40B4-BE49-F238E27FC236}">
                <a16:creationId xmlns:a16="http://schemas.microsoft.com/office/drawing/2014/main" id="{FE79FAE9-2A8C-46BA-8738-44CBCF7294A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/>
              <a:t>НАЖМИТЕ ДЛЯ ИЗМЕНЕНИЯ СТИЛЯ ПОДЗАГОЛОВКА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750A33E-CEFE-4D43-9554-513B01B1D3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A960C75-8FA7-5740-9388-2B5112B2C5B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7" name="Заголовок 1" title="Название ">
            <a:extLst>
              <a:ext uri="{FF2B5EF4-FFF2-40B4-BE49-F238E27FC236}">
                <a16:creationId xmlns:a16="http://schemas.microsoft.com/office/drawing/2014/main" id="{0F525D04-A814-7A4D-9732-11097EA762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заголовка образца слайда </a:t>
            </a:r>
          </a:p>
        </p:txBody>
      </p:sp>
    </p:spTree>
    <p:extLst>
      <p:ext uri="{BB962C8B-B14F-4D97-AF65-F5344CB8AC3E}">
        <p14:creationId xmlns:p14="http://schemas.microsoft.com/office/powerpoint/2010/main" val="1011339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ая 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79ED029D-F488-47E5-B064-0E35B31D23A5}"/>
              </a:ext>
            </a:extLst>
          </p:cNvPr>
          <p:cNvSpPr/>
          <p:nvPr userDrawn="1"/>
        </p:nvSpPr>
        <p:spPr>
          <a:xfrm flipV="1">
            <a:off x="0" y="-5"/>
            <a:ext cx="11747500" cy="629920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" name="Рисунок 31" title="Изображение">
            <a:extLst>
              <a:ext uri="{FF2B5EF4-FFF2-40B4-BE49-F238E27FC236}">
                <a16:creationId xmlns:a16="http://schemas.microsoft.com/office/drawing/2014/main" id="{D683190A-95C6-428D-AEE4-FC8350C324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9229" y="326570"/>
            <a:ext cx="11473542" cy="620485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0" rtlCol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изображение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78F4957-6DDE-40CE-9D33-00B1434FA08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5344886"/>
            <a:ext cx="2362200" cy="1240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 title="Название ">
            <a:extLst>
              <a:ext uri="{FF2B5EF4-FFF2-40B4-BE49-F238E27FC236}">
                <a16:creationId xmlns:a16="http://schemas.microsoft.com/office/drawing/2014/main" id="{D9A8085F-72C4-4DFB-813E-C5666B0CC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229" y="558802"/>
            <a:ext cx="8333222" cy="939798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288000" rtlCol="0" anchor="ctr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Добавьте подпись</a:t>
            </a:r>
          </a:p>
        </p:txBody>
      </p:sp>
    </p:spTree>
    <p:extLst>
      <p:ext uri="{BB962C8B-B14F-4D97-AF65-F5344CB8AC3E}">
        <p14:creationId xmlns:p14="http://schemas.microsoft.com/office/powerpoint/2010/main" val="1376052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">
            <a:extLst>
              <a:ext uri="{FF2B5EF4-FFF2-40B4-BE49-F238E27FC236}">
                <a16:creationId xmlns:a16="http://schemas.microsoft.com/office/drawing/2014/main" id="{A488AB73-8058-4FB5-9619-FCECCA9F39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22929" y="3461163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/>
              <a:t>Название</a:t>
            </a: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359BE165-3EB5-4C11-8B53-6E98C0BC2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2929" y="3839451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/>
              <a:t>Номер телефона</a:t>
            </a: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79D05293-35AD-495F-A7AE-942398090B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22928" y="4216669"/>
            <a:ext cx="3445783" cy="28907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/>
              <a:t>Электронная почта </a:t>
            </a:r>
          </a:p>
        </p:txBody>
      </p:sp>
      <p:sp>
        <p:nvSpPr>
          <p:cNvPr id="13" name="Текст 21">
            <a:extLst>
              <a:ext uri="{FF2B5EF4-FFF2-40B4-BE49-F238E27FC236}">
                <a16:creationId xmlns:a16="http://schemas.microsoft.com/office/drawing/2014/main" id="{997A03F2-8D8A-4425-9F56-66DB33CE11A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22929" y="4594957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/>
              <a:t>Веб-сайт компании</a:t>
            </a:r>
          </a:p>
        </p:txBody>
      </p:sp>
      <p:sp>
        <p:nvSpPr>
          <p:cNvPr id="14" name="Фигура 4157">
            <a:extLst>
              <a:ext uri="{FF2B5EF4-FFF2-40B4-BE49-F238E27FC236}">
                <a16:creationId xmlns:a16="http://schemas.microsoft.com/office/drawing/2014/main" id="{A30A8F28-98F4-425F-A750-78192A157DF4}"/>
              </a:ext>
            </a:extLst>
          </p:cNvPr>
          <p:cNvSpPr/>
          <p:nvPr userDrawn="1"/>
        </p:nvSpPr>
        <p:spPr>
          <a:xfrm>
            <a:off x="6458938" y="3505247"/>
            <a:ext cx="258875" cy="258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/>
          </a:p>
        </p:txBody>
      </p:sp>
      <p:sp>
        <p:nvSpPr>
          <p:cNvPr id="15" name="Фигура 4186">
            <a:extLst>
              <a:ext uri="{FF2B5EF4-FFF2-40B4-BE49-F238E27FC236}">
                <a16:creationId xmlns:a16="http://schemas.microsoft.com/office/drawing/2014/main" id="{2F84D399-8148-4E86-A1E4-BE7D1D81383A}"/>
              </a:ext>
            </a:extLst>
          </p:cNvPr>
          <p:cNvSpPr/>
          <p:nvPr userDrawn="1"/>
        </p:nvSpPr>
        <p:spPr>
          <a:xfrm>
            <a:off x="6507622" y="3897986"/>
            <a:ext cx="161507" cy="296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/>
          </a:p>
        </p:txBody>
      </p:sp>
      <p:sp>
        <p:nvSpPr>
          <p:cNvPr id="19" name="Фигура 4379">
            <a:extLst>
              <a:ext uri="{FF2B5EF4-FFF2-40B4-BE49-F238E27FC236}">
                <a16:creationId xmlns:a16="http://schemas.microsoft.com/office/drawing/2014/main" id="{E4408FF8-E342-42F8-BBE9-1220822B5E99}"/>
              </a:ext>
            </a:extLst>
          </p:cNvPr>
          <p:cNvSpPr/>
          <p:nvPr userDrawn="1"/>
        </p:nvSpPr>
        <p:spPr>
          <a:xfrm>
            <a:off x="6458938" y="4327945"/>
            <a:ext cx="258875" cy="188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/>
          </a:p>
        </p:txBody>
      </p:sp>
      <p:sp>
        <p:nvSpPr>
          <p:cNvPr id="20" name="Фигура 4487">
            <a:extLst>
              <a:ext uri="{FF2B5EF4-FFF2-40B4-BE49-F238E27FC236}">
                <a16:creationId xmlns:a16="http://schemas.microsoft.com/office/drawing/2014/main" id="{11D27456-C005-4109-9E74-0B692200A0B3}"/>
              </a:ext>
            </a:extLst>
          </p:cNvPr>
          <p:cNvSpPr/>
          <p:nvPr userDrawn="1"/>
        </p:nvSpPr>
        <p:spPr>
          <a:xfrm>
            <a:off x="6471716" y="4650082"/>
            <a:ext cx="233318" cy="233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/>
          </a:p>
        </p:txBody>
      </p:sp>
      <p:sp>
        <p:nvSpPr>
          <p:cNvPr id="21" name="Прямоугольный треугольник 20">
            <a:extLst>
              <a:ext uri="{FF2B5EF4-FFF2-40B4-BE49-F238E27FC236}">
                <a16:creationId xmlns:a16="http://schemas.microsoft.com/office/drawing/2014/main" id="{FDDD2B84-3CB9-4567-8C91-C538E8A1C89F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34EF3020-1476-41B1-9FE7-B476A25C53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1B64EC3-B232-415D-8E27-EB3E24D13922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2261CE2F-F199-4242-AC6C-692676B81FF1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Рисунок 24">
            <a:extLst>
              <a:ext uri="{FF2B5EF4-FFF2-40B4-BE49-F238E27FC236}">
                <a16:creationId xmlns:a16="http://schemas.microsoft.com/office/drawing/2014/main" id="{89C0506D-0CA6-4583-9D04-24E7F4D16A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1821022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4854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Подзаголовок 2" title="Подзаголовок">
            <a:extLst>
              <a:ext uri="{FF2B5EF4-FFF2-40B4-BE49-F238E27FC236}">
                <a16:creationId xmlns:a16="http://schemas.microsoft.com/office/drawing/2014/main" id="{06317687-D49E-41F7-A330-C78C728F0D1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ЩЕЛКНИТЕ, ЧТОБЫ ИЗМЕНИТЬ СТИЛЬ ОБРАЗЦА ПОДЗАГОЛОВКА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9174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 title="Пункты маркированного списка">
            <a:extLst>
              <a:ext uri="{FF2B5EF4-FFF2-40B4-BE49-F238E27FC236}">
                <a16:creationId xmlns:a16="http://schemas.microsoft.com/office/drawing/2014/main" id="{BFD7EA17-BE66-4636-9684-F93562587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378" y="3129540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4" name="Прямоугольный треугольник 23">
            <a:extLst>
              <a:ext uri="{FF2B5EF4-FFF2-40B4-BE49-F238E27FC236}">
                <a16:creationId xmlns:a16="http://schemas.microsoft.com/office/drawing/2014/main" id="{BD6ACE60-499D-41AB-89C4-D537D7C3D22A}"/>
              </a:ext>
            </a:extLst>
          </p:cNvPr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18C08F43-D42B-4CF1-912F-BC83D72AB415}"/>
              </a:ext>
            </a:extLst>
          </p:cNvPr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 dirty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1411C731-2333-41B0-927A-0A48EEC79964}"/>
              </a:ext>
            </a:extLst>
          </p:cNvPr>
          <p:cNvCxnSpPr>
            <a:cxnSpLocks/>
          </p:cNvCxnSpPr>
          <p:nvPr userDrawn="1"/>
        </p:nvCxnSpPr>
        <p:spPr>
          <a:xfrm flipV="1">
            <a:off x="6375400" y="5047077"/>
            <a:ext cx="1524574" cy="18034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Текст 4" title="Подзаголовок">
            <a:extLst>
              <a:ext uri="{FF2B5EF4-FFF2-40B4-BE49-F238E27FC236}">
                <a16:creationId xmlns:a16="http://schemas.microsoft.com/office/drawing/2014/main" id="{D71EE635-EA0C-4139-8160-AE1EAD13AAE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31379" y="2496102"/>
            <a:ext cx="734263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 dirty="0"/>
              <a:t>НАЖМИТЕ ДЛЯ ИЗМЕНЕНИЯ СТИЛЯ ПОДЗАГОЛОВКА</a:t>
            </a:r>
          </a:p>
        </p:txBody>
      </p:sp>
      <p:sp>
        <p:nvSpPr>
          <p:cNvPr id="2" name="Заголовок 1" title="Название ">
            <a:extLst>
              <a:ext uri="{FF2B5EF4-FFF2-40B4-BE49-F238E27FC236}">
                <a16:creationId xmlns:a16="http://schemas.microsoft.com/office/drawing/2014/main" id="{20237B57-91C6-4F8B-8AA0-18FA50B0FD1D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31378" y="1241109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</a:t>
            </a:r>
            <a:br>
              <a:rPr lang="ru-RU" noProof="0" dirty="0"/>
            </a:br>
            <a:r>
              <a:rPr lang="ru-RU" noProof="0" dirty="0"/>
              <a:t>Стиль образца заголовка 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FE1FADFB-0A3D-40F7-9B40-368DECD971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0" y="0"/>
            <a:ext cx="5588000" cy="6872249"/>
          </a:xfrm>
          <a:custGeom>
            <a:avLst/>
            <a:gdLst>
              <a:gd name="connsiteX0" fmla="*/ 3876237 w 5588000"/>
              <a:gd name="connsiteY0" fmla="*/ 5431883 h 6872249"/>
              <a:gd name="connsiteX1" fmla="*/ 4953000 w 5588000"/>
              <a:gd name="connsiteY1" fmla="*/ 5431883 h 6872249"/>
              <a:gd name="connsiteX2" fmla="*/ 3769163 w 5588000"/>
              <a:gd name="connsiteY2" fmla="*/ 6872249 h 6872249"/>
              <a:gd name="connsiteX3" fmla="*/ 2692400 w 5588000"/>
              <a:gd name="connsiteY3" fmla="*/ 6872249 h 6872249"/>
              <a:gd name="connsiteX4" fmla="*/ 2479230 w 5588000"/>
              <a:gd name="connsiteY4" fmla="*/ 2870200 h 6872249"/>
              <a:gd name="connsiteX5" fmla="*/ 3175000 w 5588000"/>
              <a:gd name="connsiteY5" fmla="*/ 2870200 h 6872249"/>
              <a:gd name="connsiteX6" fmla="*/ 1965770 w 5588000"/>
              <a:gd name="connsiteY6" fmla="*/ 4310566 h 6872249"/>
              <a:gd name="connsiteX7" fmla="*/ 1270000 w 5588000"/>
              <a:gd name="connsiteY7" fmla="*/ 4310566 h 6872249"/>
              <a:gd name="connsiteX8" fmla="*/ 5575300 w 5588000"/>
              <a:gd name="connsiteY8" fmla="*/ 139700 h 6872249"/>
              <a:gd name="connsiteX9" fmla="*/ 5575300 w 5588000"/>
              <a:gd name="connsiteY9" fmla="*/ 3238583 h 6872249"/>
              <a:gd name="connsiteX10" fmla="*/ 2571663 w 5588000"/>
              <a:gd name="connsiteY10" fmla="*/ 6858000 h 6872249"/>
              <a:gd name="connsiteX11" fmla="*/ 0 w 5588000"/>
              <a:gd name="connsiteY11" fmla="*/ 6858000 h 6872249"/>
              <a:gd name="connsiteX12" fmla="*/ 4256761 w 5588000"/>
              <a:gd name="connsiteY12" fmla="*/ 0 h 6872249"/>
              <a:gd name="connsiteX13" fmla="*/ 5588000 w 5588000"/>
              <a:gd name="connsiteY13" fmla="*/ 0 h 6872249"/>
              <a:gd name="connsiteX14" fmla="*/ 3274339 w 5588000"/>
              <a:gd name="connsiteY14" fmla="*/ 2755900 h 6872249"/>
              <a:gd name="connsiteX15" fmla="*/ 1943100 w 5588000"/>
              <a:gd name="connsiteY15" fmla="*/ 2755900 h 687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88000" h="6872249">
                <a:moveTo>
                  <a:pt x="3876237" y="5431883"/>
                </a:moveTo>
                <a:lnTo>
                  <a:pt x="4953000" y="5431883"/>
                </a:lnTo>
                <a:lnTo>
                  <a:pt x="3769163" y="6872249"/>
                </a:lnTo>
                <a:lnTo>
                  <a:pt x="2692400" y="6872249"/>
                </a:lnTo>
                <a:close/>
                <a:moveTo>
                  <a:pt x="2479230" y="2870200"/>
                </a:moveTo>
                <a:lnTo>
                  <a:pt x="3175000" y="2870200"/>
                </a:lnTo>
                <a:lnTo>
                  <a:pt x="1965770" y="4310566"/>
                </a:lnTo>
                <a:lnTo>
                  <a:pt x="1270000" y="4310566"/>
                </a:lnTo>
                <a:close/>
                <a:moveTo>
                  <a:pt x="5575300" y="139700"/>
                </a:moveTo>
                <a:lnTo>
                  <a:pt x="5575300" y="3238583"/>
                </a:lnTo>
                <a:lnTo>
                  <a:pt x="2571663" y="6858000"/>
                </a:lnTo>
                <a:lnTo>
                  <a:pt x="0" y="6858000"/>
                </a:lnTo>
                <a:close/>
                <a:moveTo>
                  <a:pt x="4256761" y="0"/>
                </a:moveTo>
                <a:lnTo>
                  <a:pt x="5588000" y="0"/>
                </a:lnTo>
                <a:lnTo>
                  <a:pt x="3274339" y="2755900"/>
                </a:lnTo>
                <a:lnTo>
                  <a:pt x="1943100" y="27559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ADB14A5-A767-774C-85B8-68EF914689F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B9B51B-EAA9-4B4D-A4F6-470CD95DAA7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42230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ый треугольник 18">
            <a:extLst>
              <a:ext uri="{FF2B5EF4-FFF2-40B4-BE49-F238E27FC236}">
                <a16:creationId xmlns:a16="http://schemas.microsoft.com/office/drawing/2014/main" id="{71D0E8AA-902F-440D-9C55-2A391C22396A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7" name="Параллелограмм 16">
            <a:extLst>
              <a:ext uri="{FF2B5EF4-FFF2-40B4-BE49-F238E27FC236}">
                <a16:creationId xmlns:a16="http://schemas.microsoft.com/office/drawing/2014/main" id="{7D937721-835D-4D84-94A3-6C79D4639514}"/>
              </a:ext>
            </a:extLst>
          </p:cNvPr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32BB30B-8262-4715-998F-AAF6A81ADF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Заголовок 1" title="Название">
            <a:extLst>
              <a:ext uri="{FF2B5EF4-FFF2-40B4-BE49-F238E27FC236}">
                <a16:creationId xmlns:a16="http://schemas.microsoft.com/office/drawing/2014/main" id="{4D7EF399-DAA5-44EC-B712-79C755FE84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101" name="Текст 2" title="Подзаголовок">
            <a:extLst>
              <a:ext uri="{FF2B5EF4-FFF2-40B4-BE49-F238E27FC236}">
                <a16:creationId xmlns:a16="http://schemas.microsoft.com/office/drawing/2014/main" id="{26D13BFA-61B0-402F-8611-02D3DFDBEB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ИЗМЕНИТЬ ОБРАЗЕЦ ТЕКСТА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DA0A0C24-D997-4E78-951F-AFB51C70EFC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E123A0CF-50D6-46EC-8BF6-43E38AFCD588}"/>
              </a:ext>
            </a:extLst>
          </p:cNvPr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2B2F1D2E-B631-4CB1-9448-2B50F8C4631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5CF69447-82AD-475F-A3AE-3D7FF61DBFE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араллелограмм 23">
            <a:extLst>
              <a:ext uri="{FF2B5EF4-FFF2-40B4-BE49-F238E27FC236}">
                <a16:creationId xmlns:a16="http://schemas.microsoft.com/office/drawing/2014/main" id="{FC8C82F3-94EE-4B4F-A01D-993A41BC00B1}"/>
              </a:ext>
            </a:extLst>
          </p:cNvPr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742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  <p15:guide id="2" pos="3840">
          <p15:clr>
            <a:srgbClr val="FBAE40"/>
          </p15:clr>
        </p15:guide>
        <p15:guide id="3" pos="143">
          <p15:clr>
            <a:srgbClr val="FBAE40"/>
          </p15:clr>
        </p15:guide>
        <p15:guide id="4" orient="horz" pos="4170">
          <p15:clr>
            <a:srgbClr val="FBAE40"/>
          </p15:clr>
        </p15:guide>
        <p15:guide id="5" pos="7537">
          <p15:clr>
            <a:srgbClr val="FBAE40"/>
          </p15:clr>
        </p15:guide>
        <p15:guide id="6" orient="horz" pos="14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6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заголовка образца слайда </a:t>
            </a: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1FAE0C34-9220-45F0-9FC2-9FE7C994E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678" y="1671924"/>
            <a:ext cx="10835122" cy="450503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365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6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заголовка образца слайда 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217F9213-0142-420B-A84D-C5627A0C81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9687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5" name="Объект 3">
            <a:extLst>
              <a:ext uri="{FF2B5EF4-FFF2-40B4-BE49-F238E27FC236}">
                <a16:creationId xmlns:a16="http://schemas.microsoft.com/office/drawing/2014/main" id="{8014328B-D576-4B5C-A4AE-CF9831892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87195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6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заголовка образца слайда </a:t>
            </a: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82BFF385-445D-4DBB-9773-F99669415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678" y="1681163"/>
            <a:ext cx="5382501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lang="en-US" b="1" dirty="0">
                <a:solidFill>
                  <a:schemeClr val="accent6"/>
                </a:solidFill>
              </a:defRPr>
            </a:lvl1pPr>
          </a:lstStyle>
          <a:p>
            <a:pPr marL="228600" lvl="0" indent="-228600" rtl="0"/>
            <a:r>
              <a:rPr lang="ru-RU" noProof="0"/>
              <a:t>Образец текста</a:t>
            </a:r>
          </a:p>
        </p:txBody>
      </p:sp>
      <p:sp>
        <p:nvSpPr>
          <p:cNvPr id="20" name="Текст 4">
            <a:extLst>
              <a:ext uri="{FF2B5EF4-FFF2-40B4-BE49-F238E27FC236}">
                <a16:creationId xmlns:a16="http://schemas.microsoft.com/office/drawing/2014/main" id="{311B1CFE-1B35-4B5C-B40A-DC5ADF211B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1" name="Объект 5">
            <a:extLst>
              <a:ext uri="{FF2B5EF4-FFF2-40B4-BE49-F238E27FC236}">
                <a16:creationId xmlns:a16="http://schemas.microsoft.com/office/drawing/2014/main" id="{1CE840E8-D596-479D-AE97-E88F42DC1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4" name="Объект 3">
            <a:extLst>
              <a:ext uri="{FF2B5EF4-FFF2-40B4-BE49-F238E27FC236}">
                <a16:creationId xmlns:a16="http://schemas.microsoft.com/office/drawing/2014/main" id="{B9A68D25-B19E-4E84-B65D-596EE8382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678" y="2505075"/>
            <a:ext cx="5391749" cy="3684588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61116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">
            <a:extLst>
              <a:ext uri="{FF2B5EF4-FFF2-40B4-BE49-F238E27FC236}">
                <a16:creationId xmlns:a16="http://schemas.microsoft.com/office/drawing/2014/main" id="{BDEAC3CA-E21C-4A63-BE7D-DCC82055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C9A1E80C-1A76-4D3E-92A1-846866867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316" y="2290713"/>
            <a:ext cx="5803672" cy="4341862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 sz="2400"/>
            </a:lvl1pPr>
            <a:lvl2pPr>
              <a:buClr>
                <a:schemeClr val="accent2"/>
              </a:buClr>
              <a:defRPr sz="2000"/>
            </a:lvl2pPr>
            <a:lvl3pPr>
              <a:buClr>
                <a:schemeClr val="accent2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2"/>
              </a:buCl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0" name="Прямоугольный треугольник 10">
            <a:extLst>
              <a:ext uri="{FF2B5EF4-FFF2-40B4-BE49-F238E27FC236}">
                <a16:creationId xmlns:a16="http://schemas.microsoft.com/office/drawing/2014/main" id="{ED37F377-8A2B-4717-9BE8-74D809D3C464}"/>
              </a:ext>
            </a:extLst>
          </p:cNvPr>
          <p:cNvSpPr/>
          <p:nvPr userDrawn="1"/>
        </p:nvSpPr>
        <p:spPr>
          <a:xfrm flipV="1">
            <a:off x="0" y="-9531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3463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 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">
            <a:extLst>
              <a:ext uri="{FF2B5EF4-FFF2-40B4-BE49-F238E27FC236}">
                <a16:creationId xmlns:a16="http://schemas.microsoft.com/office/drawing/2014/main" id="{BDEAC3CA-E21C-4A63-BE7D-DCC82055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22728E0A-430E-4C6A-BF56-06FA8510F29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249970" y="2271860"/>
            <a:ext cx="5715017" cy="4360714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509755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адпись 17">
            <a:extLst>
              <a:ext uri="{FF2B5EF4-FFF2-40B4-BE49-F238E27FC236}">
                <a16:creationId xmlns:a16="http://schemas.microsoft.com/office/drawing/2014/main" id="{CC52C5C1-EC33-44C1-9D54-A1058BBF1812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8A0030CD-8C9E-4AA5-8C5D-F9B2EDB7E17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7" name="Диагональная полоса 26">
              <a:extLst>
                <a:ext uri="{FF2B5EF4-FFF2-40B4-BE49-F238E27FC236}">
                  <a16:creationId xmlns:a16="http://schemas.microsoft.com/office/drawing/2014/main" id="{872EE65E-EE50-4A3E-861E-1D6C241CB8EA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E76AD1EF-E06C-4D3C-9693-26844D01C8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араллелограмм 28">
              <a:extLst>
                <a:ext uri="{FF2B5EF4-FFF2-40B4-BE49-F238E27FC236}">
                  <a16:creationId xmlns:a16="http://schemas.microsoft.com/office/drawing/2014/main" id="{57D44C42-44C0-420A-A125-9B1A979D4F56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30" name="Параллелограмм 29">
            <a:extLst>
              <a:ext uri="{FF2B5EF4-FFF2-40B4-BE49-F238E27FC236}">
                <a16:creationId xmlns:a16="http://schemas.microsoft.com/office/drawing/2014/main" id="{406089BB-36DC-4E23-B215-527A8A18FCFB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78C43A6-50C6-704E-BADC-6D83BADE73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D91439B-965F-3548-AF77-89501B24F6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57418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адпись 20">
            <a:extLst>
              <a:ext uri="{FF2B5EF4-FFF2-40B4-BE49-F238E27FC236}">
                <a16:creationId xmlns:a16="http://schemas.microsoft.com/office/drawing/2014/main" id="{7E8A2C98-F26E-415A-B931-1B89CA46C1CF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>
                <a:solidFill>
                  <a:schemeClr val="accent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1B2FB48C-0C70-4DBE-B904-A134B6644DD3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8" name="Диагональная полоса 27">
              <a:extLst>
                <a:ext uri="{FF2B5EF4-FFF2-40B4-BE49-F238E27FC236}">
                  <a16:creationId xmlns:a16="http://schemas.microsoft.com/office/drawing/2014/main" id="{4F2E2158-1E6E-4E0D-BDAB-B20041C73615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solidFill>
                  <a:schemeClr val="tx1"/>
                </a:solidFill>
              </a:endParaRPr>
            </a:p>
          </p:txBody>
        </p: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626D62DB-3A5A-4DA1-BFA4-D9E58676E86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F5A729A7-3A5C-405C-AE06-180E7529E477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sp>
        <p:nvSpPr>
          <p:cNvPr id="31" name="Параллелограмм 30">
            <a:extLst>
              <a:ext uri="{FF2B5EF4-FFF2-40B4-BE49-F238E27FC236}">
                <a16:creationId xmlns:a16="http://schemas.microsoft.com/office/drawing/2014/main" id="{41E23981-B12A-4AC3-A030-337BBBA5E45B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/>
          </a:p>
        </p:txBody>
      </p:sp>
      <p:sp>
        <p:nvSpPr>
          <p:cNvPr id="33" name="Заголовок 1" title="Название ">
            <a:extLst>
              <a:ext uri="{FF2B5EF4-FFF2-40B4-BE49-F238E27FC236}">
                <a16:creationId xmlns:a16="http://schemas.microsoft.com/office/drawing/2014/main" id="{59067A2C-FE71-4381-BE51-08DAC5E43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заголовка образца слайда 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B69A007-934D-7A4B-9EFA-82044EF4DC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A154DC2-98C7-4D4B-A17A-AA4731217F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68106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325CE2EB-00DF-4EBA-BF1F-D37805D4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15517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ый треугольник 34">
            <a:extLst>
              <a:ext uri="{FF2B5EF4-FFF2-40B4-BE49-F238E27FC236}">
                <a16:creationId xmlns:a16="http://schemas.microsoft.com/office/drawing/2014/main" id="{805F1696-7D6B-4055-94C3-E4C179F63596}"/>
              </a:ext>
            </a:extLst>
          </p:cNvPr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8B9EC3A9-7039-403A-9414-429521308A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0177" y="1435100"/>
            <a:ext cx="6021821" cy="5422900"/>
          </a:xfrm>
          <a:custGeom>
            <a:avLst/>
            <a:gdLst>
              <a:gd name="connsiteX0" fmla="*/ 6021821 w 6021821"/>
              <a:gd name="connsiteY0" fmla="*/ 0 h 5422900"/>
              <a:gd name="connsiteX1" fmla="*/ 6021821 w 6021821"/>
              <a:gd name="connsiteY1" fmla="*/ 5422900 h 5422900"/>
              <a:gd name="connsiteX2" fmla="*/ 0 w 6021821"/>
              <a:gd name="connsiteY2" fmla="*/ 5422900 h 542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21821" h="5422900">
                <a:moveTo>
                  <a:pt x="6021821" y="0"/>
                </a:moveTo>
                <a:lnTo>
                  <a:pt x="6021821" y="5422900"/>
                </a:lnTo>
                <a:lnTo>
                  <a:pt x="0" y="54229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Ins="457200" rtlCol="0" anchor="ctr">
            <a:noAutofit/>
          </a:bodyPr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" name="Объект 2" title="Пункты маркированного списка">
            <a:extLst>
              <a:ext uri="{FF2B5EF4-FFF2-40B4-BE49-F238E27FC236}">
                <a16:creationId xmlns:a16="http://schemas.microsoft.com/office/drawing/2014/main" id="{BFD7EA17-BE66-4636-9684-F93562587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378" y="3129540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5" name="Параллелограмм 24">
            <a:extLst>
              <a:ext uri="{FF2B5EF4-FFF2-40B4-BE49-F238E27FC236}">
                <a16:creationId xmlns:a16="http://schemas.microsoft.com/office/drawing/2014/main" id="{18C08F43-D42B-4CF1-912F-BC83D72AB415}"/>
              </a:ext>
            </a:extLst>
          </p:cNvPr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 dirty="0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1411C731-2333-41B0-927A-0A48EEC79964}"/>
              </a:ext>
            </a:extLst>
          </p:cNvPr>
          <p:cNvCxnSpPr>
            <a:cxnSpLocks/>
          </p:cNvCxnSpPr>
          <p:nvPr userDrawn="1"/>
        </p:nvCxnSpPr>
        <p:spPr>
          <a:xfrm flipV="1">
            <a:off x="10352314" y="1185452"/>
            <a:ext cx="1839685" cy="16339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Текст 4" title="Подзаголовок">
            <a:extLst>
              <a:ext uri="{FF2B5EF4-FFF2-40B4-BE49-F238E27FC236}">
                <a16:creationId xmlns:a16="http://schemas.microsoft.com/office/drawing/2014/main" id="{D71EE635-EA0C-4139-8160-AE1EAD13AAE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31379" y="2496102"/>
            <a:ext cx="734262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 dirty="0"/>
              <a:t>НАЖМИТЕ ДЛЯ ИЗМЕНЕНИЯ СТИЛЯ ПОДЗАГОЛОВКА</a:t>
            </a:r>
          </a:p>
        </p:txBody>
      </p:sp>
      <p:sp>
        <p:nvSpPr>
          <p:cNvPr id="19" name="Заголовок 1" title="Название ">
            <a:extLst>
              <a:ext uri="{FF2B5EF4-FFF2-40B4-BE49-F238E27FC236}">
                <a16:creationId xmlns:a16="http://schemas.microsoft.com/office/drawing/2014/main" id="{2DB9D671-9FC8-4306-96B7-D9D58569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1378" y="1241109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</a:t>
            </a:r>
            <a:br>
              <a:rPr lang="ru-RU" noProof="0" dirty="0"/>
            </a:br>
            <a:r>
              <a:rPr lang="ru-RU" noProof="0" dirty="0"/>
              <a:t>Стиль образца заголовка 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E55A0B9-F639-8643-9C4D-B93B8EE21A7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0C29282-8AC7-494D-9A8E-A26C7F69948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5" name="Надпись 14">
            <a:extLst>
              <a:ext uri="{FF2B5EF4-FFF2-40B4-BE49-F238E27FC236}">
                <a16:creationId xmlns:a16="http://schemas.microsoft.com/office/drawing/2014/main" id="{5E24A5A7-66A2-7F43-9A7A-5E13F74F8C0E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</p:spTree>
    <p:extLst>
      <p:ext uri="{BB962C8B-B14F-4D97-AF65-F5344CB8AC3E}">
        <p14:creationId xmlns:p14="http://schemas.microsoft.com/office/powerpoint/2010/main" val="4283110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111EB29-9262-4594-8717-356AB3816AA6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Диагональная полоса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араллелограмм 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17" name="Текст 2">
            <a:extLst>
              <a:ext uri="{FF2B5EF4-FFF2-40B4-BE49-F238E27FC236}">
                <a16:creationId xmlns:a16="http://schemas.microsoft.com/office/drawing/2014/main" id="{B2E19FBD-2379-4B3B-910D-F51E007CB63F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520698" y="2104888"/>
            <a:ext cx="547529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8" name="Объект 3" title="Пункты маркированного списка">
            <a:extLst>
              <a:ext uri="{FF2B5EF4-FFF2-40B4-BE49-F238E27FC236}">
                <a16:creationId xmlns:a16="http://schemas.microsoft.com/office/drawing/2014/main" id="{8715E757-6584-4841-8154-C92E70E0CD6B}"/>
              </a:ext>
            </a:extLst>
          </p:cNvPr>
          <p:cNvSpPr>
            <a:spLocks noGrp="1"/>
          </p:cNvSpPr>
          <p:nvPr userDrawn="1">
            <p:ph sz="half" idx="13"/>
          </p:nvPr>
        </p:nvSpPr>
        <p:spPr>
          <a:xfrm>
            <a:off x="520698" y="2886076"/>
            <a:ext cx="547529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  <a:lvl2pPr>
              <a:defRPr lang="en-US" dirty="0">
                <a:solidFill>
                  <a:schemeClr val="bg1"/>
                </a:solidFill>
              </a:defRPr>
            </a:lvl2pPr>
            <a:lvl3pPr>
              <a:defRPr lang="en-US" dirty="0">
                <a:solidFill>
                  <a:schemeClr val="bg1"/>
                </a:solidFill>
              </a:defRPr>
            </a:lvl3pPr>
            <a:lvl4pPr>
              <a:defRPr lang="en-US" dirty="0">
                <a:solidFill>
                  <a:schemeClr val="bg1"/>
                </a:solidFill>
              </a:defRPr>
            </a:lvl4pPr>
            <a:lvl5pPr>
              <a:defRPr lang="en-IN" dirty="0">
                <a:solidFill>
                  <a:schemeClr val="bg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ru-RU" noProof="0"/>
              <a:t>Образец текста</a:t>
            </a:r>
          </a:p>
          <a:p>
            <a:pPr lvl="1" rtl="0">
              <a:buClr>
                <a:schemeClr val="accent2"/>
              </a:buClr>
            </a:pPr>
            <a:r>
              <a:rPr lang="ru-RU" noProof="0"/>
              <a:t>Второй уровень</a:t>
            </a:r>
          </a:p>
          <a:p>
            <a:pPr lvl="2" rtl="0">
              <a:buClr>
                <a:schemeClr val="accent2"/>
              </a:buClr>
            </a:pPr>
            <a:r>
              <a:rPr lang="ru-RU" noProof="0"/>
              <a:t>Третий уровень</a:t>
            </a:r>
          </a:p>
          <a:p>
            <a:pPr lvl="3" rtl="0">
              <a:buClr>
                <a:schemeClr val="accent2"/>
              </a:buClr>
            </a:pPr>
            <a:r>
              <a:rPr lang="ru-RU" noProof="0"/>
              <a:t>Четвертый уровень</a:t>
            </a:r>
          </a:p>
          <a:p>
            <a:pPr lvl="4" rtl="0">
              <a:buClr>
                <a:schemeClr val="accent2"/>
              </a:buClr>
            </a:pPr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19" name="Текст 4">
            <a:extLst>
              <a:ext uri="{FF2B5EF4-FFF2-40B4-BE49-F238E27FC236}">
                <a16:creationId xmlns:a16="http://schemas.microsoft.com/office/drawing/2014/main" id="{47CDC5A2-8836-4ED3-8E78-18C24853D88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186713" y="2104888"/>
            <a:ext cx="547560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0" name="Объект 5" title="Пункты маркированного списка">
            <a:extLst>
              <a:ext uri="{FF2B5EF4-FFF2-40B4-BE49-F238E27FC236}">
                <a16:creationId xmlns:a16="http://schemas.microsoft.com/office/drawing/2014/main" id="{D957FBD7-2C3C-4DD1-954F-DF1E007BE590}"/>
              </a:ext>
            </a:extLst>
          </p:cNvPr>
          <p:cNvSpPr>
            <a:spLocks noGrp="1"/>
          </p:cNvSpPr>
          <p:nvPr userDrawn="1">
            <p:ph sz="quarter" idx="15"/>
          </p:nvPr>
        </p:nvSpPr>
        <p:spPr>
          <a:xfrm>
            <a:off x="6186713" y="2886076"/>
            <a:ext cx="547560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  <a:lvl2pPr>
              <a:defRPr lang="en-US" dirty="0">
                <a:solidFill>
                  <a:schemeClr val="bg1"/>
                </a:solidFill>
              </a:defRPr>
            </a:lvl2pPr>
            <a:lvl3pPr>
              <a:defRPr lang="en-US" dirty="0">
                <a:solidFill>
                  <a:schemeClr val="bg1"/>
                </a:solidFill>
              </a:defRPr>
            </a:lvl3pPr>
            <a:lvl4pPr>
              <a:defRPr lang="en-US" dirty="0">
                <a:solidFill>
                  <a:schemeClr val="bg1"/>
                </a:solidFill>
              </a:defRPr>
            </a:lvl4pPr>
            <a:lvl5pPr>
              <a:defRPr lang="en-IN" dirty="0">
                <a:solidFill>
                  <a:schemeClr val="bg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ru-RU" noProof="0"/>
              <a:t>Образец текста</a:t>
            </a:r>
          </a:p>
          <a:p>
            <a:pPr lvl="1" rtl="0">
              <a:buClr>
                <a:schemeClr val="accent2"/>
              </a:buClr>
            </a:pPr>
            <a:r>
              <a:rPr lang="ru-RU" noProof="0"/>
              <a:t>Второй уровень</a:t>
            </a:r>
          </a:p>
          <a:p>
            <a:pPr lvl="2" rtl="0">
              <a:buClr>
                <a:schemeClr val="accent2"/>
              </a:buClr>
            </a:pPr>
            <a:r>
              <a:rPr lang="ru-RU" noProof="0"/>
              <a:t>Третий уровень</a:t>
            </a:r>
          </a:p>
          <a:p>
            <a:pPr lvl="3" rtl="0">
              <a:buClr>
                <a:schemeClr val="accent2"/>
              </a:buClr>
            </a:pPr>
            <a:r>
              <a:rPr lang="ru-RU" noProof="0"/>
              <a:t>Четвертый уровень</a:t>
            </a:r>
          </a:p>
          <a:p>
            <a:pPr lvl="4" rtl="0">
              <a:buClr>
                <a:schemeClr val="accent2"/>
              </a:buClr>
            </a:pPr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4" name="Текст 4" title="Подзаголовок">
            <a:extLst>
              <a:ext uri="{FF2B5EF4-FFF2-40B4-BE49-F238E27FC236}">
                <a16:creationId xmlns:a16="http://schemas.microsoft.com/office/drawing/2014/main" id="{77DB65FF-A89E-4562-8251-2BB63EFDD28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 dirty="0"/>
              <a:t>НАЖМИТЕ ДЛЯ ИЗМЕНЕНИЯ СТИЛЯ ПОДЗАГОЛОВКА</a:t>
            </a:r>
          </a:p>
        </p:txBody>
      </p:sp>
      <p:sp>
        <p:nvSpPr>
          <p:cNvPr id="25" name="Надпись 24">
            <a:extLst>
              <a:ext uri="{FF2B5EF4-FFF2-40B4-BE49-F238E27FC236}">
                <a16:creationId xmlns:a16="http://schemas.microsoft.com/office/drawing/2014/main" id="{F0BB4D3D-930C-4FF4-BB7C-2CB24208150C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3E79E9C-D961-6E47-A5C6-57689BAFF2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7" name="Заголовок 1" title="Название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заголовка образца слайда </a:t>
            </a:r>
          </a:p>
        </p:txBody>
      </p:sp>
    </p:spTree>
    <p:extLst>
      <p:ext uri="{BB962C8B-B14F-4D97-AF65-F5344CB8AC3E}">
        <p14:creationId xmlns:p14="http://schemas.microsoft.com/office/powerpoint/2010/main" val="3256540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FB39FF5-7AF5-4963-9346-2640496A3302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Надпись 15">
            <a:extLst>
              <a:ext uri="{FF2B5EF4-FFF2-40B4-BE49-F238E27FC236}">
                <a16:creationId xmlns:a16="http://schemas.microsoft.com/office/drawing/2014/main" id="{A4F49194-9068-41AA-B460-962319BF96A4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5806E656-313A-47B1-B381-D004200F7A01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9" name="Диагональная полоса 28">
              <a:extLst>
                <a:ext uri="{FF2B5EF4-FFF2-40B4-BE49-F238E27FC236}">
                  <a16:creationId xmlns:a16="http://schemas.microsoft.com/office/drawing/2014/main" id="{65F8E2DA-4BB4-4421-9172-A11AF38DFEF4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6EDB47F2-B6A7-40B4-8A2C-06719F75C08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Параллелограмм 30">
              <a:extLst>
                <a:ext uri="{FF2B5EF4-FFF2-40B4-BE49-F238E27FC236}">
                  <a16:creationId xmlns:a16="http://schemas.microsoft.com/office/drawing/2014/main" id="{B188E7A9-2351-4B68-98B8-10099CB39CD2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33" name="Параллелограмм 32">
            <a:extLst>
              <a:ext uri="{FF2B5EF4-FFF2-40B4-BE49-F238E27FC236}">
                <a16:creationId xmlns:a16="http://schemas.microsoft.com/office/drawing/2014/main" id="{F088C182-BF10-45B2-B159-7702E00D31D4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ru-RU" noProof="0" dirty="0"/>
          </a:p>
        </p:txBody>
      </p:sp>
      <p:sp>
        <p:nvSpPr>
          <p:cNvPr id="34" name="Текст 4" title="Подзаголовок">
            <a:extLst>
              <a:ext uri="{FF2B5EF4-FFF2-40B4-BE49-F238E27FC236}">
                <a16:creationId xmlns:a16="http://schemas.microsoft.com/office/drawing/2014/main" id="{FB561B16-2788-452A-B7AF-A482256DCD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 dirty="0"/>
              <a:t>НАЖМИТЕ ДЛЯ ИЗМЕНЕНИЯ СТИЛЯ ПОДЗАГОЛОВКА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6990C03-1647-2044-B335-6F5F19E4E5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F03A7CC-E6DC-1544-BE55-15EC1718B77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Заголовок 1" title="Название ">
            <a:extLst>
              <a:ext uri="{FF2B5EF4-FFF2-40B4-BE49-F238E27FC236}">
                <a16:creationId xmlns:a16="http://schemas.microsoft.com/office/drawing/2014/main" id="{BDEC780E-6412-1344-A62E-6B84E9CCB6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заголовка образца слайда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82AC85-33B6-2B49-8BF4-0841444437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1814" y="2005762"/>
            <a:ext cx="5225764" cy="40838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dirty="0"/>
              <a:t>Добавьте текст здесь</a:t>
            </a:r>
          </a:p>
        </p:txBody>
      </p:sp>
      <p:sp>
        <p:nvSpPr>
          <p:cNvPr id="20" name="Диаграмма 2" title="Диаграмма">
            <a:extLst>
              <a:ext uri="{FF2B5EF4-FFF2-40B4-BE49-F238E27FC236}">
                <a16:creationId xmlns:a16="http://schemas.microsoft.com/office/drawing/2014/main" id="{0EF0FD2A-B62A-4931-846D-2602DED26606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796114" y="2005762"/>
            <a:ext cx="5719397" cy="4084470"/>
          </a:xfrm>
          <a:prstGeom prst="rect">
            <a:avLst/>
          </a:prstGeom>
        </p:spPr>
        <p:txBody>
          <a:bodyPr vert="horz" lIns="91420" tIns="45710" rIns="91420" bIns="45710"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 rtl="0"/>
            <a:r>
              <a:rPr lang="ru-RU" noProof="0"/>
              <a:t>Вставка диаграммы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0047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9EF72CE-34D2-4581-98D2-89218BC1B4E4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16" name="Надпись 15">
            <a:extLst>
              <a:ext uri="{FF2B5EF4-FFF2-40B4-BE49-F238E27FC236}">
                <a16:creationId xmlns:a16="http://schemas.microsoft.com/office/drawing/2014/main" id="{B84020D1-D35E-497E-97F1-84A6EA9D048E}"/>
              </a:ext>
            </a:extLst>
          </p:cNvPr>
          <p:cNvSpPr txBox="1"/>
          <p:nvPr userDrawn="1"/>
        </p:nvSpPr>
        <p:spPr>
          <a:xfrm>
            <a:off x="11072378" y="235732"/>
            <a:ext cx="8146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ru-RU" sz="3400" b="1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FR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36C8A74F-FDDF-48E8-AC2B-A5BD59D7D6A3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7" name="Диагональная полоса 26">
              <a:extLst>
                <a:ext uri="{FF2B5EF4-FFF2-40B4-BE49-F238E27FC236}">
                  <a16:creationId xmlns:a16="http://schemas.microsoft.com/office/drawing/2014/main" id="{2D5247F3-E6EB-4003-B1FD-F6200F0738E5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Прямая соединительная линия 27">
              <a:extLst>
                <a:ext uri="{FF2B5EF4-FFF2-40B4-BE49-F238E27FC236}">
                  <a16:creationId xmlns:a16="http://schemas.microsoft.com/office/drawing/2014/main" id="{E9B7D995-9FB8-4461-8AAA-FA8B9A145B6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Параллелограмм 32">
              <a:extLst>
                <a:ext uri="{FF2B5EF4-FFF2-40B4-BE49-F238E27FC236}">
                  <a16:creationId xmlns:a16="http://schemas.microsoft.com/office/drawing/2014/main" id="{849B962F-68BC-4B89-B4D8-D862517534DF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36" name="Параллелограмм 35">
            <a:extLst>
              <a:ext uri="{FF2B5EF4-FFF2-40B4-BE49-F238E27FC236}">
                <a16:creationId xmlns:a16="http://schemas.microsoft.com/office/drawing/2014/main" id="{8006416B-866C-47E5-8480-109B40F9EAA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37" name="Текст 4" title="Подзаголовок">
            <a:extLst>
              <a:ext uri="{FF2B5EF4-FFF2-40B4-BE49-F238E27FC236}">
                <a16:creationId xmlns:a16="http://schemas.microsoft.com/office/drawing/2014/main" id="{FE79FAE9-2A8C-46BA-8738-44CBCF7294A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ru-RU" noProof="0" dirty="0"/>
              <a:t>НАЖМИТЕ ДЛЯ ИЗМЕНЕНИЯ СТИЛЯ ПОДЗАГОЛОВКА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750A33E-CEFE-4D43-9554-513B01B1D3D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A960C75-8FA7-5740-9388-2B5112B2C5B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7" name="Заголовок 1" title="Название ">
            <a:extLst>
              <a:ext uri="{FF2B5EF4-FFF2-40B4-BE49-F238E27FC236}">
                <a16:creationId xmlns:a16="http://schemas.microsoft.com/office/drawing/2014/main" id="{0F525D04-A814-7A4D-9732-11097EA762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заголовка образца слайда </a:t>
            </a:r>
          </a:p>
        </p:txBody>
      </p:sp>
      <p:sp>
        <p:nvSpPr>
          <p:cNvPr id="15" name="Таблица 11" title="Таблица">
            <a:extLst>
              <a:ext uri="{FF2B5EF4-FFF2-40B4-BE49-F238E27FC236}">
                <a16:creationId xmlns:a16="http://schemas.microsoft.com/office/drawing/2014/main" id="{7CD3E31F-0AF8-4EB8-B6FA-BD95A2EDA63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531378" y="2664803"/>
            <a:ext cx="10993375" cy="3433180"/>
          </a:xfrm>
          <a:prstGeom prst="rect">
            <a:avLst/>
          </a:prstGeom>
        </p:spPr>
        <p:txBody>
          <a:bodyPr lIns="91420" tIns="45710" rIns="91420" bIns="45710" rtlCol="0"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Вставка таблицы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1506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ая 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AFD81C-E6E5-4292-828B-BD147E6DEAB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79ED029D-F488-47E5-B064-0E35B31D23A5}"/>
              </a:ext>
            </a:extLst>
          </p:cNvPr>
          <p:cNvSpPr/>
          <p:nvPr userDrawn="1"/>
        </p:nvSpPr>
        <p:spPr>
          <a:xfrm flipV="1">
            <a:off x="0" y="-5"/>
            <a:ext cx="11747500" cy="629920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" name="Рисунок 31" title="Изображение">
            <a:extLst>
              <a:ext uri="{FF2B5EF4-FFF2-40B4-BE49-F238E27FC236}">
                <a16:creationId xmlns:a16="http://schemas.microsoft.com/office/drawing/2014/main" id="{D683190A-95C6-428D-AEE4-FC8350C324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9229" y="326570"/>
            <a:ext cx="11473542" cy="620485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0" rtlCol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изображение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78F4957-6DDE-40CE-9D33-00B1434FA08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5344886"/>
            <a:ext cx="2362200" cy="1240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 title="Название ">
            <a:extLst>
              <a:ext uri="{FF2B5EF4-FFF2-40B4-BE49-F238E27FC236}">
                <a16:creationId xmlns:a16="http://schemas.microsoft.com/office/drawing/2014/main" id="{D9A8085F-72C4-4DFB-813E-C5666B0CC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229" y="558802"/>
            <a:ext cx="8333222" cy="939798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288000" rtlCol="0" anchor="ctr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Добавьте подпись</a:t>
            </a:r>
          </a:p>
        </p:txBody>
      </p:sp>
    </p:spTree>
    <p:extLst>
      <p:ext uri="{BB962C8B-B14F-4D97-AF65-F5344CB8AC3E}">
        <p14:creationId xmlns:p14="http://schemas.microsoft.com/office/powerpoint/2010/main" val="4237576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0A6720D-B182-4290-BD91-1D1E4D93060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A488AB73-8058-4FB5-9619-FCECCA9F39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22929" y="3461163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 dirty="0"/>
              <a:t>Название</a:t>
            </a: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359BE165-3EB5-4C11-8B53-6E98C0BC2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2929" y="3839451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 dirty="0"/>
              <a:t>Номер телефона</a:t>
            </a: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id="{79D05293-35AD-495F-A7AE-942398090B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22928" y="4216669"/>
            <a:ext cx="3445783" cy="28907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 dirty="0"/>
              <a:t>Электронная почта </a:t>
            </a:r>
          </a:p>
        </p:txBody>
      </p:sp>
      <p:sp>
        <p:nvSpPr>
          <p:cNvPr id="13" name="Текст 21">
            <a:extLst>
              <a:ext uri="{FF2B5EF4-FFF2-40B4-BE49-F238E27FC236}">
                <a16:creationId xmlns:a16="http://schemas.microsoft.com/office/drawing/2014/main" id="{997A03F2-8D8A-4425-9F56-66DB33CE11A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22929" y="4594957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ru-RU" noProof="0" dirty="0"/>
              <a:t>Веб-сайт компании</a:t>
            </a:r>
          </a:p>
        </p:txBody>
      </p:sp>
      <p:sp>
        <p:nvSpPr>
          <p:cNvPr id="14" name="Форма 4157">
            <a:extLst>
              <a:ext uri="{FF2B5EF4-FFF2-40B4-BE49-F238E27FC236}">
                <a16:creationId xmlns:a16="http://schemas.microsoft.com/office/drawing/2014/main" id="{A30A8F28-98F4-425F-A750-78192A157DF4}"/>
              </a:ext>
            </a:extLst>
          </p:cNvPr>
          <p:cNvSpPr/>
          <p:nvPr userDrawn="1"/>
        </p:nvSpPr>
        <p:spPr>
          <a:xfrm>
            <a:off x="6458938" y="3505247"/>
            <a:ext cx="258875" cy="258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 dirty="0"/>
          </a:p>
        </p:txBody>
      </p:sp>
      <p:sp>
        <p:nvSpPr>
          <p:cNvPr id="15" name="Форма 4186">
            <a:extLst>
              <a:ext uri="{FF2B5EF4-FFF2-40B4-BE49-F238E27FC236}">
                <a16:creationId xmlns:a16="http://schemas.microsoft.com/office/drawing/2014/main" id="{2F84D399-8148-4E86-A1E4-BE7D1D81383A}"/>
              </a:ext>
            </a:extLst>
          </p:cNvPr>
          <p:cNvSpPr/>
          <p:nvPr userDrawn="1"/>
        </p:nvSpPr>
        <p:spPr>
          <a:xfrm>
            <a:off x="6507622" y="3897986"/>
            <a:ext cx="161507" cy="296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 dirty="0"/>
          </a:p>
        </p:txBody>
      </p:sp>
      <p:sp>
        <p:nvSpPr>
          <p:cNvPr id="19" name="Форма 4379">
            <a:extLst>
              <a:ext uri="{FF2B5EF4-FFF2-40B4-BE49-F238E27FC236}">
                <a16:creationId xmlns:a16="http://schemas.microsoft.com/office/drawing/2014/main" id="{E4408FF8-E342-42F8-BBE9-1220822B5E99}"/>
              </a:ext>
            </a:extLst>
          </p:cNvPr>
          <p:cNvSpPr/>
          <p:nvPr userDrawn="1"/>
        </p:nvSpPr>
        <p:spPr>
          <a:xfrm>
            <a:off x="6458938" y="4327945"/>
            <a:ext cx="258875" cy="188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 dirty="0"/>
          </a:p>
        </p:txBody>
      </p:sp>
      <p:sp>
        <p:nvSpPr>
          <p:cNvPr id="20" name="Форма 4487">
            <a:extLst>
              <a:ext uri="{FF2B5EF4-FFF2-40B4-BE49-F238E27FC236}">
                <a16:creationId xmlns:a16="http://schemas.microsoft.com/office/drawing/2014/main" id="{11D27456-C005-4109-9E74-0B692200A0B3}"/>
              </a:ext>
            </a:extLst>
          </p:cNvPr>
          <p:cNvSpPr/>
          <p:nvPr userDrawn="1"/>
        </p:nvSpPr>
        <p:spPr>
          <a:xfrm>
            <a:off x="6471716" y="4650082"/>
            <a:ext cx="233318" cy="233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ru-RU" noProof="0" dirty="0"/>
          </a:p>
        </p:txBody>
      </p:sp>
      <p:sp>
        <p:nvSpPr>
          <p:cNvPr id="21" name="Прямоугольный треугольник 20">
            <a:extLst>
              <a:ext uri="{FF2B5EF4-FFF2-40B4-BE49-F238E27FC236}">
                <a16:creationId xmlns:a16="http://schemas.microsoft.com/office/drawing/2014/main" id="{FDDD2B84-3CB9-4567-8C91-C538E8A1C89F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34EF3020-1476-41B1-9FE7-B476A25C53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1B64EC3-B232-415D-8E27-EB3E24D13922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2261CE2F-F199-4242-AC6C-692676B81FF1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Рисунок 24">
            <a:extLst>
              <a:ext uri="{FF2B5EF4-FFF2-40B4-BE49-F238E27FC236}">
                <a16:creationId xmlns:a16="http://schemas.microsoft.com/office/drawing/2014/main" id="{89C0506D-0CA6-4583-9D04-24E7F4D16A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 title="Название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1821022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Щелкните, чтобы изменить стиль образца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39051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16155-303B-403D-8B49-D4CEE47D6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915EF5-4ABE-4759-AC09-679CD6083A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46971" y="6356350"/>
            <a:ext cx="7402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rtl="0"/>
            <a:fld id="{8699F50C-BE38-4BD0-BA84-9B090E1F2B9B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A2D2B61-D240-024D-AD60-4162EF15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8" y="209029"/>
            <a:ext cx="10835122" cy="1147968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6488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85" r:id="rId3"/>
    <p:sldLayoutId id="2147483706" r:id="rId4"/>
    <p:sldLayoutId id="2147483708" r:id="rId5"/>
    <p:sldLayoutId id="2147483704" r:id="rId6"/>
    <p:sldLayoutId id="2147483689" r:id="rId7"/>
    <p:sldLayoutId id="2147483668" r:id="rId8"/>
    <p:sldLayoutId id="2147483707" r:id="rId9"/>
    <p:sldLayoutId id="2147483710" r:id="rId10"/>
    <p:sldLayoutId id="2147483709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692" r:id="rId17"/>
    <p:sldLayoutId id="2147483697" r:id="rId18"/>
    <p:sldLayoutId id="2147483674" r:id="rId19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IN"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7A40"/>
        </a:buClr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IN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16155-303B-403D-8B49-D4CEE47D6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915EF5-4ABE-4759-AC09-679CD6083A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46971" y="6356350"/>
            <a:ext cx="7402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rtl="0"/>
            <a:fld id="{8699F50C-BE38-4BD0-BA84-9B090E1F2B9B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AA2D2B61-D240-024D-AD60-4162EF15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8" y="209029"/>
            <a:ext cx="10835122" cy="1147968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91473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IN"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7A40"/>
        </a:buClr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IN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50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jpg"/><Relationship Id="rId7" Type="http://schemas.openxmlformats.org/officeDocument/2006/relationships/image" Target="../media/image55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54.png"/><Relationship Id="rId4" Type="http://schemas.openxmlformats.org/officeDocument/2006/relationships/image" Target="../media/image53.jp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13" Type="http://schemas.openxmlformats.org/officeDocument/2006/relationships/image" Target="../media/image20.png"/><Relationship Id="rId3" Type="http://schemas.openxmlformats.org/officeDocument/2006/relationships/image" Target="../media/image58.JPG"/><Relationship Id="rId7" Type="http://schemas.openxmlformats.org/officeDocument/2006/relationships/image" Target="../media/image62.png"/><Relationship Id="rId12" Type="http://schemas.openxmlformats.org/officeDocument/2006/relationships/image" Target="../media/image67.svg"/><Relationship Id="rId2" Type="http://schemas.openxmlformats.org/officeDocument/2006/relationships/image" Target="../media/image57.jpg"/><Relationship Id="rId16" Type="http://schemas.openxmlformats.org/officeDocument/2006/relationships/image" Target="../media/image69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1.sv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5" Type="http://schemas.openxmlformats.org/officeDocument/2006/relationships/image" Target="../media/image68.png"/><Relationship Id="rId10" Type="http://schemas.openxmlformats.org/officeDocument/2006/relationships/image" Target="../media/image65.svg"/><Relationship Id="rId4" Type="http://schemas.openxmlformats.org/officeDocument/2006/relationships/image" Target="../media/image59.JPG"/><Relationship Id="rId9" Type="http://schemas.openxmlformats.org/officeDocument/2006/relationships/image" Target="../media/image64.png"/><Relationship Id="rId14" Type="http://schemas.openxmlformats.org/officeDocument/2006/relationships/image" Target="../media/image2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13" Type="http://schemas.openxmlformats.org/officeDocument/2006/relationships/image" Target="../media/image81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svg"/><Relationship Id="rId2" Type="http://schemas.openxmlformats.org/officeDocument/2006/relationships/image" Target="../media/image70.jpg"/><Relationship Id="rId16" Type="http://schemas.openxmlformats.org/officeDocument/2006/relationships/image" Target="../media/image84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sv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svg"/><Relationship Id="rId4" Type="http://schemas.openxmlformats.org/officeDocument/2006/relationships/image" Target="../media/image72.svg"/><Relationship Id="rId9" Type="http://schemas.openxmlformats.org/officeDocument/2006/relationships/image" Target="../media/image77.png"/><Relationship Id="rId14" Type="http://schemas.openxmlformats.org/officeDocument/2006/relationships/image" Target="../media/image8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svg"/><Relationship Id="rId13" Type="http://schemas.openxmlformats.org/officeDocument/2006/relationships/image" Target="../media/image95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image" Target="../media/image9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8.svg"/><Relationship Id="rId11" Type="http://schemas.openxmlformats.org/officeDocument/2006/relationships/image" Target="../media/image93.jpg"/><Relationship Id="rId5" Type="http://schemas.openxmlformats.org/officeDocument/2006/relationships/image" Target="../media/image87.png"/><Relationship Id="rId10" Type="http://schemas.openxmlformats.org/officeDocument/2006/relationships/image" Target="../media/image92.svg"/><Relationship Id="rId4" Type="http://schemas.openxmlformats.org/officeDocument/2006/relationships/image" Target="../media/image86.svg"/><Relationship Id="rId9" Type="http://schemas.openxmlformats.org/officeDocument/2006/relationships/image" Target="../media/image91.png"/><Relationship Id="rId14" Type="http://schemas.openxmlformats.org/officeDocument/2006/relationships/image" Target="../media/image9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5.pn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1.svg"/><Relationship Id="rId11" Type="http://schemas.openxmlformats.org/officeDocument/2006/relationships/image" Target="../media/image27.svg"/><Relationship Id="rId5" Type="http://schemas.openxmlformats.org/officeDocument/2006/relationships/image" Target="../media/image100.png"/><Relationship Id="rId10" Type="http://schemas.openxmlformats.org/officeDocument/2006/relationships/image" Target="../media/image104.svg"/><Relationship Id="rId4" Type="http://schemas.openxmlformats.org/officeDocument/2006/relationships/image" Target="../media/image99.sv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09.jpg"/><Relationship Id="rId5" Type="http://schemas.openxmlformats.org/officeDocument/2006/relationships/image" Target="../media/image108.jpg"/><Relationship Id="rId4" Type="http://schemas.openxmlformats.org/officeDocument/2006/relationships/image" Target="../media/image10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f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3" Type="http://schemas.openxmlformats.org/officeDocument/2006/relationships/image" Target="../media/image115.sv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8.jpg"/><Relationship Id="rId5" Type="http://schemas.openxmlformats.org/officeDocument/2006/relationships/image" Target="../media/image117.jpg"/><Relationship Id="rId4" Type="http://schemas.openxmlformats.org/officeDocument/2006/relationships/image" Target="../media/image11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jpg"/><Relationship Id="rId4" Type="http://schemas.openxmlformats.org/officeDocument/2006/relationships/image" Target="../media/image1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sv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8.svg"/><Relationship Id="rId5" Type="http://schemas.openxmlformats.org/officeDocument/2006/relationships/image" Target="../media/image147.png"/><Relationship Id="rId4" Type="http://schemas.openxmlformats.org/officeDocument/2006/relationships/image" Target="../media/image146.svg"/><Relationship Id="rId9" Type="http://schemas.openxmlformats.org/officeDocument/2006/relationships/image" Target="../media/image15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g"/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8.png"/><Relationship Id="rId5" Type="http://schemas.openxmlformats.org/officeDocument/2006/relationships/image" Target="../media/image157.jpg"/><Relationship Id="rId4" Type="http://schemas.openxmlformats.org/officeDocument/2006/relationships/image" Target="../media/image15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62.jpg"/><Relationship Id="rId7" Type="http://schemas.openxmlformats.org/officeDocument/2006/relationships/diagramColors" Target="../diagrams/colors2.xml"/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1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6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6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7" Type="http://schemas.openxmlformats.org/officeDocument/2006/relationships/image" Target="../media/image171.pn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0.jpg"/><Relationship Id="rId5" Type="http://schemas.microsoft.com/office/2007/relationships/hdphoto" Target="../media/hdphoto4.wdp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77.png"/><Relationship Id="rId4" Type="http://schemas.openxmlformats.org/officeDocument/2006/relationships/image" Target="../media/image176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1.jpg"/><Relationship Id="rId4" Type="http://schemas.openxmlformats.org/officeDocument/2006/relationships/image" Target="../media/image18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5" Type="http://schemas.microsoft.com/office/2007/relationships/hdphoto" Target="../media/hdphoto6.wdp"/><Relationship Id="rId4" Type="http://schemas.openxmlformats.org/officeDocument/2006/relationships/image" Target="../media/image18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8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12.svg"/><Relationship Id="rId18" Type="http://schemas.openxmlformats.org/officeDocument/2006/relationships/image" Target="../media/image17.svg"/><Relationship Id="rId3" Type="http://schemas.openxmlformats.org/officeDocument/2006/relationships/image" Target="../media/image9.png"/><Relationship Id="rId21" Type="http://schemas.openxmlformats.org/officeDocument/2006/relationships/image" Target="../media/image20.png"/><Relationship Id="rId7" Type="http://schemas.openxmlformats.org/officeDocument/2006/relationships/diagramData" Target="../diagrams/data1.xml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11" Type="http://schemas.microsoft.com/office/2007/relationships/diagramDrawing" Target="../diagrams/drawing1.xml"/><Relationship Id="rId5" Type="http://schemas.openxmlformats.org/officeDocument/2006/relationships/image" Target="../media/image10.png"/><Relationship Id="rId15" Type="http://schemas.openxmlformats.org/officeDocument/2006/relationships/image" Target="../media/image14.png"/><Relationship Id="rId23" Type="http://schemas.openxmlformats.org/officeDocument/2006/relationships/image" Target="../media/image22.jpg"/><Relationship Id="rId10" Type="http://schemas.openxmlformats.org/officeDocument/2006/relationships/diagramColors" Target="../diagrams/colors1.xml"/><Relationship Id="rId19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13.png"/><Relationship Id="rId22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3" Type="http://schemas.openxmlformats.org/officeDocument/2006/relationships/image" Target="../media/image24.png"/><Relationship Id="rId7" Type="http://schemas.openxmlformats.org/officeDocument/2006/relationships/image" Target="../media/image28.jp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svg"/><Relationship Id="rId11" Type="http://schemas.openxmlformats.org/officeDocument/2006/relationships/image" Target="../media/image32.sv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svg"/><Relationship Id="rId9" Type="http://schemas.openxmlformats.org/officeDocument/2006/relationships/image" Target="../media/image30.sv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Шестиугольник 17" descr="Сплошной темный шестиугольник в центре изображения">
            <a:extLst>
              <a:ext uri="{FF2B5EF4-FFF2-40B4-BE49-F238E27FC236}">
                <a16:creationId xmlns:a16="http://schemas.microsoft.com/office/drawing/2014/main" id="{0E6B042D-E9CB-40E0-AAE9-6AD11F53E044}"/>
              </a:ext>
            </a:extLst>
          </p:cNvPr>
          <p:cNvSpPr/>
          <p:nvPr/>
        </p:nvSpPr>
        <p:spPr>
          <a:xfrm rot="16200000">
            <a:off x="2327365" y="3986907"/>
            <a:ext cx="2412998" cy="2080172"/>
          </a:xfrm>
          <a:prstGeom prst="hexagon">
            <a:avLst/>
          </a:prstGeom>
          <a:solidFill>
            <a:srgbClr val="001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19" name="Группа 18" descr="Название и логотип компании, группа информации&#10;">
            <a:extLst>
              <a:ext uri="{FF2B5EF4-FFF2-40B4-BE49-F238E27FC236}">
                <a16:creationId xmlns:a16="http://schemas.microsoft.com/office/drawing/2014/main" id="{5B07AEC6-55AE-4E18-BEEA-A226E87C7897}"/>
              </a:ext>
            </a:extLst>
          </p:cNvPr>
          <p:cNvGrpSpPr/>
          <p:nvPr/>
        </p:nvGrpSpPr>
        <p:grpSpPr>
          <a:xfrm>
            <a:off x="2955850" y="2855631"/>
            <a:ext cx="467309" cy="1118752"/>
            <a:chOff x="2955850" y="2902286"/>
            <a:chExt cx="467309" cy="1118752"/>
          </a:xfrm>
        </p:grpSpPr>
        <p:sp>
          <p:nvSpPr>
            <p:cNvPr id="20" name="Надпись 19">
              <a:extLst>
                <a:ext uri="{FF2B5EF4-FFF2-40B4-BE49-F238E27FC236}">
                  <a16:creationId xmlns:a16="http://schemas.microsoft.com/office/drawing/2014/main" id="{94DF2E04-7632-4FED-B0BF-8FB243D982A3}"/>
                </a:ext>
              </a:extLst>
            </p:cNvPr>
            <p:cNvSpPr txBox="1"/>
            <p:nvPr/>
          </p:nvSpPr>
          <p:spPr>
            <a:xfrm>
              <a:off x="3238428" y="2902286"/>
              <a:ext cx="1847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rtl="0"/>
              <a:endParaRPr lang="ru-RU" sz="60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1" name="Надпись 20">
              <a:extLst>
                <a:ext uri="{FF2B5EF4-FFF2-40B4-BE49-F238E27FC236}">
                  <a16:creationId xmlns:a16="http://schemas.microsoft.com/office/drawing/2014/main" id="{FC9A1C71-347B-44A9-88B4-692D9731582D}"/>
                </a:ext>
              </a:extLst>
            </p:cNvPr>
            <p:cNvSpPr txBox="1"/>
            <p:nvPr/>
          </p:nvSpPr>
          <p:spPr>
            <a:xfrm>
              <a:off x="2955850" y="3713261"/>
              <a:ext cx="1847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rtl="0"/>
              <a:endParaRPr lang="ru-RU" sz="1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38ACE-163E-40EB-A458-E794C67EA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0031" y="2831627"/>
            <a:ext cx="7354383" cy="2008275"/>
          </a:xfrm>
        </p:spPr>
        <p:txBody>
          <a:bodyPr rtlCol="0">
            <a:noAutofit/>
          </a:bodyPr>
          <a:lstStyle/>
          <a:p>
            <a:pPr algn="ctr" rtl="0"/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Главы района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Дмитрия Юнусова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работе администрации </a:t>
            </a:r>
            <a:b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2020 год.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9205DF-8F5E-49F7-B00E-6F58293F5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16552" y="6350642"/>
            <a:ext cx="4854339" cy="1257574"/>
          </a:xfrm>
        </p:spPr>
        <p:txBody>
          <a:bodyPr rtlCol="0"/>
          <a:lstStyle/>
          <a:p>
            <a:pPr rtl="0"/>
            <a:r>
              <a:rPr lang="ru-RU" sz="28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Тутаев, 2021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98AB61E-09F1-4677-A2E2-C7A8CA7F4F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7" y="75492"/>
            <a:ext cx="731843" cy="931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Шестиугольник 22" descr="Сплошной темный шестиугольник в центре изображения">
            <a:extLst>
              <a:ext uri="{FF2B5EF4-FFF2-40B4-BE49-F238E27FC236}">
                <a16:creationId xmlns:a16="http://schemas.microsoft.com/office/drawing/2014/main" id="{505AB3FD-5D2A-49BC-824A-9B59440C33B9}"/>
              </a:ext>
            </a:extLst>
          </p:cNvPr>
          <p:cNvSpPr/>
          <p:nvPr/>
        </p:nvSpPr>
        <p:spPr>
          <a:xfrm rot="16200000">
            <a:off x="1542630" y="5207562"/>
            <a:ext cx="917757" cy="80431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4" name="Шестиугольник 23" descr="Сплошной темный шестиугольник в центре изображения">
            <a:extLst>
              <a:ext uri="{FF2B5EF4-FFF2-40B4-BE49-F238E27FC236}">
                <a16:creationId xmlns:a16="http://schemas.microsoft.com/office/drawing/2014/main" id="{5DC67DCB-4FC6-4470-A226-94EF523F2C1B}"/>
              </a:ext>
            </a:extLst>
          </p:cNvPr>
          <p:cNvSpPr/>
          <p:nvPr/>
        </p:nvSpPr>
        <p:spPr>
          <a:xfrm rot="16200000">
            <a:off x="2415788" y="5872091"/>
            <a:ext cx="458878" cy="393011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5" name="Шестиугольник 24" descr="Сплошной темный шестиугольник в центре изображения">
            <a:extLst>
              <a:ext uri="{FF2B5EF4-FFF2-40B4-BE49-F238E27FC236}">
                <a16:creationId xmlns:a16="http://schemas.microsoft.com/office/drawing/2014/main" id="{9AC98DFB-F9DF-4F3F-8F24-D6303F931F71}"/>
              </a:ext>
            </a:extLst>
          </p:cNvPr>
          <p:cNvSpPr/>
          <p:nvPr/>
        </p:nvSpPr>
        <p:spPr>
          <a:xfrm rot="16200000">
            <a:off x="2114060" y="4816178"/>
            <a:ext cx="356224" cy="31309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id="{ED366633-B64C-4AEC-A8CE-DE5EF1962BF1}"/>
              </a:ext>
            </a:extLst>
          </p:cNvPr>
          <p:cNvSpPr txBox="1">
            <a:spLocks/>
          </p:cNvSpPr>
          <p:nvPr/>
        </p:nvSpPr>
        <p:spPr>
          <a:xfrm>
            <a:off x="6367034" y="4870994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12D33D30-795A-4C78-BE5A-2CDCB70DAFB9}"/>
              </a:ext>
            </a:extLst>
          </p:cNvPr>
          <p:cNvSpPr txBox="1">
            <a:spLocks/>
          </p:cNvSpPr>
          <p:nvPr/>
        </p:nvSpPr>
        <p:spPr>
          <a:xfrm>
            <a:off x="6463287" y="2247558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699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9ED7BDF-ECE2-4599-81C5-F7EA6E6DCACC}"/>
              </a:ext>
            </a:extLst>
          </p:cNvPr>
          <p:cNvSpPr/>
          <p:nvPr/>
        </p:nvSpPr>
        <p:spPr>
          <a:xfrm>
            <a:off x="10945054" y="179005"/>
            <a:ext cx="1151871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верхние углы 7">
            <a:extLst>
              <a:ext uri="{FF2B5EF4-FFF2-40B4-BE49-F238E27FC236}">
                <a16:creationId xmlns:a16="http://schemas.microsoft.com/office/drawing/2014/main" id="{9384ACDC-F598-4743-A5DE-9CC8070968A3}"/>
              </a:ext>
            </a:extLst>
          </p:cNvPr>
          <p:cNvSpPr/>
          <p:nvPr/>
        </p:nvSpPr>
        <p:spPr>
          <a:xfrm>
            <a:off x="8673008" y="38954"/>
            <a:ext cx="2785929" cy="136471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F345E7-E156-4AC4-B125-BE5A8C283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1356" y="879143"/>
            <a:ext cx="3402681" cy="2362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F2992F1-0477-4910-841A-8CD3BFF39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531" y="792055"/>
            <a:ext cx="3071223" cy="2303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C7B44E-4B26-4277-988B-55E1058FBB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978" y="4156484"/>
            <a:ext cx="3139507" cy="2354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: скругленные верхние углы 15">
            <a:extLst>
              <a:ext uri="{FF2B5EF4-FFF2-40B4-BE49-F238E27FC236}">
                <a16:creationId xmlns:a16="http://schemas.microsoft.com/office/drawing/2014/main" id="{673A3F2D-1827-4DC6-96D3-46705C26DCE1}"/>
              </a:ext>
            </a:extLst>
          </p:cNvPr>
          <p:cNvSpPr/>
          <p:nvPr/>
        </p:nvSpPr>
        <p:spPr>
          <a:xfrm>
            <a:off x="4571679" y="2967370"/>
            <a:ext cx="2982819" cy="136471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Заголовок 2">
            <a:extLst>
              <a:ext uri="{FF2B5EF4-FFF2-40B4-BE49-F238E27FC236}">
                <a16:creationId xmlns:a16="http://schemas.microsoft.com/office/drawing/2014/main" id="{18171CF9-024C-4114-9AFF-AE26C9C321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1978" y="-306925"/>
            <a:ext cx="8332787" cy="950619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Уборка и содержание города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5362CE0-FAD9-4D7E-AF3C-63B6DA676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543" y="4107377"/>
            <a:ext cx="3193197" cy="2394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Прямоугольник: скругленные верхние углы 12">
            <a:extLst>
              <a:ext uri="{FF2B5EF4-FFF2-40B4-BE49-F238E27FC236}">
                <a16:creationId xmlns:a16="http://schemas.microsoft.com/office/drawing/2014/main" id="{4CBC650E-9DB2-4D71-B138-5967A9E2A695}"/>
              </a:ext>
            </a:extLst>
          </p:cNvPr>
          <p:cNvSpPr/>
          <p:nvPr/>
        </p:nvSpPr>
        <p:spPr>
          <a:xfrm>
            <a:off x="8746835" y="3020557"/>
            <a:ext cx="2785929" cy="136471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9E61556-6A97-4AC4-A7B5-F049018E7F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5837" y="4098541"/>
            <a:ext cx="3218999" cy="2412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941ECBA-6271-4352-9C57-505743E45435}"/>
              </a:ext>
            </a:extLst>
          </p:cNvPr>
          <p:cNvSpPr/>
          <p:nvPr/>
        </p:nvSpPr>
        <p:spPr>
          <a:xfrm>
            <a:off x="8467799" y="3100807"/>
            <a:ext cx="33100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774"/>
                </a:solidFill>
              </a:rPr>
              <a:t>Установка контейнерных площадок на кладбище в </a:t>
            </a:r>
            <a:r>
              <a:rPr lang="ru-RU" b="1" dirty="0" err="1">
                <a:solidFill>
                  <a:srgbClr val="002774"/>
                </a:solidFill>
              </a:rPr>
              <a:t>Баскачево</a:t>
            </a:r>
            <a:r>
              <a:rPr lang="ru-RU" b="1" dirty="0">
                <a:solidFill>
                  <a:srgbClr val="002774"/>
                </a:solidFill>
              </a:rPr>
              <a:t>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2EBA25A-2A93-472A-829A-DD15094A822F}"/>
              </a:ext>
            </a:extLst>
          </p:cNvPr>
          <p:cNvSpPr/>
          <p:nvPr/>
        </p:nvSpPr>
        <p:spPr>
          <a:xfrm>
            <a:off x="4381031" y="3132831"/>
            <a:ext cx="33100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774"/>
                </a:solidFill>
              </a:rPr>
              <a:t>Установка бесплатных биотуалетов в общественных местах города.</a:t>
            </a:r>
          </a:p>
        </p:txBody>
      </p:sp>
      <p:sp>
        <p:nvSpPr>
          <p:cNvPr id="17" name="Прямоугольник: скругленные верхние углы 16">
            <a:extLst>
              <a:ext uri="{FF2B5EF4-FFF2-40B4-BE49-F238E27FC236}">
                <a16:creationId xmlns:a16="http://schemas.microsoft.com/office/drawing/2014/main" id="{7A02643A-9203-42B8-B668-2596CCF7690B}"/>
              </a:ext>
            </a:extLst>
          </p:cNvPr>
          <p:cNvSpPr/>
          <p:nvPr/>
        </p:nvSpPr>
        <p:spPr>
          <a:xfrm rot="10800000">
            <a:off x="220809" y="2912138"/>
            <a:ext cx="2982819" cy="136471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352AF50-D217-4686-93A0-D3BAC4CCB63A}"/>
              </a:ext>
            </a:extLst>
          </p:cNvPr>
          <p:cNvSpPr/>
          <p:nvPr/>
        </p:nvSpPr>
        <p:spPr>
          <a:xfrm>
            <a:off x="57182" y="3326563"/>
            <a:ext cx="3310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774"/>
                </a:solidFill>
              </a:rPr>
              <a:t>Ежедневная уборка улично-дорожной сети города.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B4504E-3BAF-4850-B2D6-CAAB56A186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038" y="814736"/>
            <a:ext cx="3020658" cy="2265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D4D4E9B-47FA-49F5-A267-892D36F0F179}"/>
              </a:ext>
            </a:extLst>
          </p:cNvPr>
          <p:cNvSpPr/>
          <p:nvPr/>
        </p:nvSpPr>
        <p:spPr>
          <a:xfrm>
            <a:off x="8447660" y="-35450"/>
            <a:ext cx="33100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774"/>
                </a:solidFill>
              </a:rPr>
              <a:t>Озеленение города:</a:t>
            </a:r>
          </a:p>
          <a:p>
            <a:pPr algn="ctr"/>
            <a:r>
              <a:rPr lang="ru-RU" b="1" dirty="0">
                <a:solidFill>
                  <a:srgbClr val="FFC000"/>
                </a:solidFill>
                <a:highlight>
                  <a:srgbClr val="002774"/>
                </a:highlight>
              </a:rPr>
              <a:t>600 000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>
                <a:solidFill>
                  <a:srgbClr val="002774"/>
                </a:solidFill>
              </a:rPr>
              <a:t>цветов 2020 год</a:t>
            </a:r>
          </a:p>
          <a:p>
            <a:pPr algn="ctr"/>
            <a:r>
              <a:rPr lang="ru-RU" b="1" dirty="0">
                <a:solidFill>
                  <a:srgbClr val="002774"/>
                </a:solidFill>
              </a:rPr>
              <a:t>ЦЕЛЬ: </a:t>
            </a:r>
            <a:r>
              <a:rPr lang="ru-RU" b="1" dirty="0">
                <a:solidFill>
                  <a:srgbClr val="FFC000"/>
                </a:solidFill>
                <a:highlight>
                  <a:srgbClr val="002774"/>
                </a:highlight>
              </a:rPr>
              <a:t>1 000 000</a:t>
            </a:r>
            <a:r>
              <a:rPr lang="ru-RU" b="1" dirty="0">
                <a:solidFill>
                  <a:srgbClr val="FFC000"/>
                </a:solidFill>
              </a:rPr>
              <a:t> </a:t>
            </a:r>
            <a:r>
              <a:rPr lang="ru-RU" b="1" dirty="0">
                <a:solidFill>
                  <a:srgbClr val="002774"/>
                </a:solidFill>
              </a:rPr>
              <a:t>цветов </a:t>
            </a:r>
          </a:p>
        </p:txBody>
      </p:sp>
    </p:spTree>
    <p:extLst>
      <p:ext uri="{BB962C8B-B14F-4D97-AF65-F5344CB8AC3E}">
        <p14:creationId xmlns:p14="http://schemas.microsoft.com/office/powerpoint/2010/main" val="2813623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5F3B106-BD71-4860-9BB6-0AFD40CB5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44" y="714004"/>
            <a:ext cx="8333222" cy="1239083"/>
          </a:xfrm>
        </p:spPr>
        <p:txBody>
          <a:bodyPr>
            <a:normAutofit fontScale="90000"/>
          </a:bodyPr>
          <a:lstStyle/>
          <a:p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A7C110-35EF-474C-B450-DD0004004817}"/>
              </a:ext>
            </a:extLst>
          </p:cNvPr>
          <p:cNvSpPr/>
          <p:nvPr/>
        </p:nvSpPr>
        <p:spPr>
          <a:xfrm>
            <a:off x="10945054" y="179005"/>
            <a:ext cx="1151871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916CCB-E594-4F9C-9E51-A0DD53ABD5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90" t="8802" r="14168" b="4722"/>
          <a:stretch/>
        </p:blipFill>
        <p:spPr>
          <a:xfrm>
            <a:off x="6428715" y="4151099"/>
            <a:ext cx="3951216" cy="2540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564CF20-AFFC-4CF4-947D-21E913920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920" y="1111354"/>
            <a:ext cx="3777083" cy="2518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2EB776-E588-47D4-9561-EAAB8BC80715}"/>
              </a:ext>
            </a:extLst>
          </p:cNvPr>
          <p:cNvSpPr/>
          <p:nvPr/>
        </p:nvSpPr>
        <p:spPr>
          <a:xfrm>
            <a:off x="95074" y="0"/>
            <a:ext cx="89270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дворовых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общественных территорий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D81C342-FF10-471E-A457-DCC9A81D0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21" y="1266081"/>
            <a:ext cx="3151105" cy="2363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B25A34E-7173-4EDE-9EE0-6939BD86E3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834" t="6903" r="17988" b="6951"/>
          <a:stretch/>
        </p:blipFill>
        <p:spPr>
          <a:xfrm>
            <a:off x="8531497" y="1234406"/>
            <a:ext cx="3297657" cy="2271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DD7CE2E-E954-4532-AC36-406578D3C77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053" t="1164"/>
          <a:stretch/>
        </p:blipFill>
        <p:spPr>
          <a:xfrm>
            <a:off x="1064955" y="4166465"/>
            <a:ext cx="4156241" cy="2540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Объект 2">
            <a:extLst>
              <a:ext uri="{FF2B5EF4-FFF2-40B4-BE49-F238E27FC236}">
                <a16:creationId xmlns:a16="http://schemas.microsoft.com/office/drawing/2014/main" id="{5C2DE777-9B77-4A85-B8D2-7CC761F2944B}"/>
              </a:ext>
            </a:extLst>
          </p:cNvPr>
          <p:cNvSpPr txBox="1">
            <a:spLocks/>
          </p:cNvSpPr>
          <p:nvPr/>
        </p:nvSpPr>
        <p:spPr>
          <a:xfrm>
            <a:off x="283873" y="3070390"/>
            <a:ext cx="3600000" cy="720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108000" tIns="36000" rIns="108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B0F0"/>
              </a:buClr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СОВЕТСКАЯ № 13,17</a:t>
            </a:r>
            <a:endParaRPr kumimoji="0" lang="ru-RU" sz="1800" b="1" i="0" u="none" strike="noStrike" kern="1200" cap="none" spc="0" normalizeH="0" baseline="0" noProof="1">
              <a:ln>
                <a:noFill/>
              </a:ln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52D670-0CBF-4437-8FD2-894BCD66C644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742" y="2533610"/>
            <a:ext cx="1006221" cy="1006221"/>
          </a:xfrm>
          <a:prstGeom prst="rect">
            <a:avLst/>
          </a:prstGeom>
        </p:spPr>
      </p:pic>
      <p:sp>
        <p:nvSpPr>
          <p:cNvPr id="18" name="Объект 2">
            <a:extLst>
              <a:ext uri="{FF2B5EF4-FFF2-40B4-BE49-F238E27FC236}">
                <a16:creationId xmlns:a16="http://schemas.microsoft.com/office/drawing/2014/main" id="{FDBE5199-3CD9-4865-A9D4-874272B223C3}"/>
              </a:ext>
            </a:extLst>
          </p:cNvPr>
          <p:cNvSpPr txBox="1">
            <a:spLocks/>
          </p:cNvSpPr>
          <p:nvPr/>
        </p:nvSpPr>
        <p:spPr>
          <a:xfrm>
            <a:off x="4020004" y="3070390"/>
            <a:ext cx="4156241" cy="720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108000" tIns="36000" rIns="108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B0F0"/>
              </a:buClr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ЛЕСТНИЦА 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ВОСКРЕСЕНСКОМУ СОБОРУ</a:t>
            </a:r>
            <a:endParaRPr kumimoji="0" lang="ru-RU" sz="1800" b="1" i="0" u="none" strike="noStrike" kern="1200" cap="none" spc="0" normalizeH="0" baseline="0" noProof="1">
              <a:ln>
                <a:noFill/>
              </a:ln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/>
            </a:endParaRP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EB28DE83-4F5A-4865-BE14-30E5D81A86DA}"/>
              </a:ext>
            </a:extLst>
          </p:cNvPr>
          <p:cNvSpPr txBox="1">
            <a:spLocks/>
          </p:cNvSpPr>
          <p:nvPr/>
        </p:nvSpPr>
        <p:spPr>
          <a:xfrm>
            <a:off x="8307050" y="3069000"/>
            <a:ext cx="3672429" cy="720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108000" tIns="36000" rIns="108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B0F0"/>
              </a:buClr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КОМСОМОЛЬСКАЯ № 95,97 </a:t>
            </a:r>
            <a:endParaRPr kumimoji="0" lang="ru-RU" sz="1800" b="1" i="0" u="none" strike="noStrike" kern="1200" cap="none" spc="0" normalizeH="0" baseline="0" noProof="1">
              <a:ln>
                <a:noFill/>
              </a:ln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/>
            </a:endParaRPr>
          </a:p>
        </p:txBody>
      </p:sp>
      <p:sp>
        <p:nvSpPr>
          <p:cNvPr id="22" name="Объект 2">
            <a:extLst>
              <a:ext uri="{FF2B5EF4-FFF2-40B4-BE49-F238E27FC236}">
                <a16:creationId xmlns:a16="http://schemas.microsoft.com/office/drawing/2014/main" id="{A5F30AE6-0691-4698-9152-0084A93C75C7}"/>
              </a:ext>
            </a:extLst>
          </p:cNvPr>
          <p:cNvSpPr txBox="1">
            <a:spLocks/>
          </p:cNvSpPr>
          <p:nvPr/>
        </p:nvSpPr>
        <p:spPr>
          <a:xfrm>
            <a:off x="855677" y="6049880"/>
            <a:ext cx="4609406" cy="720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108000" tIns="36000" rIns="108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kumimoji="0" lang="ru-RU" sz="1800" b="1" i="0" u="none" strike="noStrike" kern="1200" cap="none" spc="0" normalizeH="0" baseline="0" noProof="1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/>
              </a:rPr>
              <a:t>СПОРТИВНЫЙ СТАДИОН 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kumimoji="0" lang="ru-RU" sz="1800" b="1" i="0" u="none" strike="noStrike" kern="1200" cap="none" spc="0" normalizeH="0" baseline="0" noProof="1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/>
              </a:rPr>
              <a:t>У ШКОЛЫ №3</a:t>
            </a:r>
          </a:p>
        </p:txBody>
      </p:sp>
      <p:sp>
        <p:nvSpPr>
          <p:cNvPr id="24" name="Объект 2">
            <a:extLst>
              <a:ext uri="{FF2B5EF4-FFF2-40B4-BE49-F238E27FC236}">
                <a16:creationId xmlns:a16="http://schemas.microsoft.com/office/drawing/2014/main" id="{001218AD-08E3-4F90-B9F2-EE73C8AF31B3}"/>
              </a:ext>
            </a:extLst>
          </p:cNvPr>
          <p:cNvSpPr txBox="1">
            <a:spLocks/>
          </p:cNvSpPr>
          <p:nvPr/>
        </p:nvSpPr>
        <p:spPr>
          <a:xfrm>
            <a:off x="6175583" y="6066123"/>
            <a:ext cx="4439566" cy="720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108000" tIns="36000" rIns="108000" bIns="3600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kumimoji="0" lang="ru-RU" sz="1800" b="1" i="0" u="none" strike="noStrike" kern="1200" cap="all" spc="0" normalizeH="0" noProof="1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/>
              </a:rPr>
              <a:t>Площадка 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</a:pPr>
            <a:r>
              <a:rPr kumimoji="0" lang="ru-RU" sz="1800" b="1" i="0" u="none" strike="noStrike" kern="1200" cap="all" spc="0" normalizeH="0" noProof="1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/>
              </a:rPr>
              <a:t>у главного входа школы №6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659B108-6144-427F-A7A6-C53F4ED107B0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6336" y="2482031"/>
            <a:ext cx="1006221" cy="100622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15394BF-45EF-430D-82F7-6885395D4F61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2410" y="2497451"/>
            <a:ext cx="1006221" cy="100622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4556ECA-920B-49C8-B10E-FF374AB294E3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979" y="5429786"/>
            <a:ext cx="1006221" cy="1006221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E8F5271-9D60-4171-8EC3-929682BB327F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5327" y="5441512"/>
            <a:ext cx="1006221" cy="100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15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352A9E-1D06-4C5C-B6D1-F506D6F2EE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668" r="17668"/>
          <a:stretch>
            <a:fillRect/>
          </a:stretch>
        </p:blipFill>
        <p:spPr>
          <a:xfrm>
            <a:off x="1221061" y="138626"/>
            <a:ext cx="3061857" cy="3551756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FFC00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6F6A5F-6F91-4103-A760-F5BB3B37F6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47" r="21447"/>
          <a:stretch>
            <a:fillRect/>
          </a:stretch>
        </p:blipFill>
        <p:spPr>
          <a:xfrm>
            <a:off x="265705" y="3166008"/>
            <a:ext cx="2330337" cy="2703192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0D5D44-C71A-40CC-B54A-4C113EC380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668" r="17668"/>
          <a:stretch>
            <a:fillRect/>
          </a:stretch>
        </p:blipFill>
        <p:spPr>
          <a:xfrm>
            <a:off x="2884732" y="3145601"/>
            <a:ext cx="2465090" cy="2859506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sp>
        <p:nvSpPr>
          <p:cNvPr id="7" name="Заголовок 4">
            <a:extLst>
              <a:ext uri="{FF2B5EF4-FFF2-40B4-BE49-F238E27FC236}">
                <a16:creationId xmlns:a16="http://schemas.microsoft.com/office/drawing/2014/main" id="{7C307B6A-1818-47E6-B239-4551185BA0B4}"/>
              </a:ext>
            </a:extLst>
          </p:cNvPr>
          <p:cNvSpPr txBox="1">
            <a:spLocks/>
          </p:cNvSpPr>
          <p:nvPr/>
        </p:nvSpPr>
        <p:spPr>
          <a:xfrm>
            <a:off x="5503257" y="180417"/>
            <a:ext cx="3908391" cy="593014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Безопасность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F940958-9841-4293-8126-356D5305F497}"/>
              </a:ext>
            </a:extLst>
          </p:cNvPr>
          <p:cNvGrpSpPr/>
          <p:nvPr/>
        </p:nvGrpSpPr>
        <p:grpSpPr>
          <a:xfrm>
            <a:off x="7309434" y="1607569"/>
            <a:ext cx="914400" cy="764219"/>
            <a:chOff x="7139063" y="1768130"/>
            <a:chExt cx="914400" cy="764219"/>
          </a:xfrm>
        </p:grpSpPr>
        <p:sp>
          <p:nvSpPr>
            <p:cNvPr id="9" name="Шестиугольник 23">
              <a:extLst>
                <a:ext uri="{FF2B5EF4-FFF2-40B4-BE49-F238E27FC236}">
                  <a16:creationId xmlns:a16="http://schemas.microsoft.com/office/drawing/2014/main" id="{E83AB787-E396-4976-B256-2CB5AFDDEB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39063" y="1768130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12" name="Рисунок 11" descr="Центр обработки вызовов">
              <a:extLst>
                <a:ext uri="{FF2B5EF4-FFF2-40B4-BE49-F238E27FC236}">
                  <a16:creationId xmlns:a16="http://schemas.microsoft.com/office/drawing/2014/main" id="{532E6D70-7D96-4B3A-AA0A-6C55126BD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243499" y="1768130"/>
              <a:ext cx="705527" cy="705527"/>
            </a:xfrm>
            <a:prstGeom prst="rect">
              <a:avLst/>
            </a:prstGeom>
          </p:spPr>
        </p:pic>
      </p:grp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7B721D7-A535-4D2B-B531-CC82BB76FD06}"/>
              </a:ext>
            </a:extLst>
          </p:cNvPr>
          <p:cNvSpPr/>
          <p:nvPr/>
        </p:nvSpPr>
        <p:spPr>
          <a:xfrm>
            <a:off x="8245967" y="1499005"/>
            <a:ext cx="36284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Служба 112 – отработано</a:t>
            </a:r>
          </a:p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18 000</a:t>
            </a: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звонков.</a:t>
            </a:r>
            <a:endParaRPr lang="ru-RU" sz="24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Шестиугольник 23">
            <a:extLst>
              <a:ext uri="{FF2B5EF4-FFF2-40B4-BE49-F238E27FC236}">
                <a16:creationId xmlns:a16="http://schemas.microsoft.com/office/drawing/2014/main" id="{2F5924A4-A522-4CF5-9895-572B1F1B06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76933" y="2624758"/>
            <a:ext cx="914400" cy="764219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19" name="Рисунок 18" descr="Телефонная трубка">
            <a:extLst>
              <a:ext uri="{FF2B5EF4-FFF2-40B4-BE49-F238E27FC236}">
                <a16:creationId xmlns:a16="http://schemas.microsoft.com/office/drawing/2014/main" id="{7D9A5993-481B-4CD3-8894-218E87F2DF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17657" y="2690391"/>
            <a:ext cx="632952" cy="632952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FF3BD08-D74F-4696-9C68-4952465E12CE}"/>
              </a:ext>
            </a:extLst>
          </p:cNvPr>
          <p:cNvSpPr/>
          <p:nvPr/>
        </p:nvSpPr>
        <p:spPr>
          <a:xfrm>
            <a:off x="7278832" y="2574975"/>
            <a:ext cx="38130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Служба ЕДДС – отработано</a:t>
            </a:r>
          </a:p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40 300</a:t>
            </a: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звонков.</a:t>
            </a:r>
            <a:endParaRPr lang="ru-RU" sz="24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5E65A6C-F1B9-4FD1-B817-DF5941A27CF1}"/>
              </a:ext>
            </a:extLst>
          </p:cNvPr>
          <p:cNvSpPr/>
          <p:nvPr/>
        </p:nvSpPr>
        <p:spPr>
          <a:xfrm>
            <a:off x="6403789" y="348898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Для водно-спасательной станции </a:t>
            </a:r>
          </a:p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закуплены лодка и лодочный мотор.</a:t>
            </a:r>
            <a:endParaRPr lang="ru-RU" sz="24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0A916149-97D6-4D5C-AEE5-5A2F6354C561}"/>
              </a:ext>
            </a:extLst>
          </p:cNvPr>
          <p:cNvGrpSpPr/>
          <p:nvPr/>
        </p:nvGrpSpPr>
        <p:grpSpPr>
          <a:xfrm>
            <a:off x="5489389" y="3555761"/>
            <a:ext cx="914400" cy="764219"/>
            <a:chOff x="5638800" y="3669954"/>
            <a:chExt cx="914400" cy="764219"/>
          </a:xfrm>
        </p:grpSpPr>
        <p:sp>
          <p:nvSpPr>
            <p:cNvPr id="21" name="Шестиугольник 23">
              <a:extLst>
                <a:ext uri="{FF2B5EF4-FFF2-40B4-BE49-F238E27FC236}">
                  <a16:creationId xmlns:a16="http://schemas.microsoft.com/office/drawing/2014/main" id="{C4AB7163-3C60-4FD1-A61D-5B0AE2D157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638800" y="3669954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24" name="Рисунок 23" descr="Спасательный жилет">
              <a:extLst>
                <a:ext uri="{FF2B5EF4-FFF2-40B4-BE49-F238E27FC236}">
                  <a16:creationId xmlns:a16="http://schemas.microsoft.com/office/drawing/2014/main" id="{33BCC9B7-43DC-44F2-B93A-5D1F01034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84704" y="3690382"/>
              <a:ext cx="632953" cy="632953"/>
            </a:xfrm>
            <a:prstGeom prst="rect">
              <a:avLst/>
            </a:prstGeom>
          </p:spPr>
        </p:pic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D11B596-E9B1-4892-8955-CD4C79D6AAA7}"/>
              </a:ext>
            </a:extLst>
          </p:cNvPr>
          <p:cNvSpPr/>
          <p:nvPr/>
        </p:nvSpPr>
        <p:spPr>
          <a:xfrm>
            <a:off x="6417657" y="4625675"/>
            <a:ext cx="5416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Чрезвычайных ситуаций не допущено.</a:t>
            </a:r>
            <a:endParaRPr lang="ru-RU" sz="24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AB1898D9-EE84-44E0-9B66-C3BFD89C0F4A}"/>
              </a:ext>
            </a:extLst>
          </p:cNvPr>
          <p:cNvGrpSpPr/>
          <p:nvPr/>
        </p:nvGrpSpPr>
        <p:grpSpPr>
          <a:xfrm>
            <a:off x="5484476" y="4511301"/>
            <a:ext cx="914400" cy="764219"/>
            <a:chOff x="5486296" y="4575354"/>
            <a:chExt cx="914400" cy="764219"/>
          </a:xfrm>
        </p:grpSpPr>
        <p:sp>
          <p:nvSpPr>
            <p:cNvPr id="28" name="Шестиугольник 23">
              <a:extLst>
                <a:ext uri="{FF2B5EF4-FFF2-40B4-BE49-F238E27FC236}">
                  <a16:creationId xmlns:a16="http://schemas.microsoft.com/office/drawing/2014/main" id="{2002A02A-6265-4949-AA7A-FCC4A7E349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486296" y="4575354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31" name="Рисунок 30" descr="Скорая помощь">
              <a:extLst>
                <a:ext uri="{FF2B5EF4-FFF2-40B4-BE49-F238E27FC236}">
                  <a16:creationId xmlns:a16="http://schemas.microsoft.com/office/drawing/2014/main" id="{637B61A6-AEA4-4555-8381-C1681A6CD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610092" y="4599688"/>
              <a:ext cx="715547" cy="715547"/>
            </a:xfrm>
            <a:prstGeom prst="rect">
              <a:avLst/>
            </a:prstGeom>
          </p:spPr>
        </p:pic>
      </p:grp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77C3DBF7-A62D-4677-AC3C-8149A5ED0D15}"/>
              </a:ext>
            </a:extLst>
          </p:cNvPr>
          <p:cNvSpPr/>
          <p:nvPr/>
        </p:nvSpPr>
        <p:spPr>
          <a:xfrm>
            <a:off x="6096000" y="5378281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В области защиты населения и территорий от природных и техногенных аварий Тутаевский район признан лучшим в регионе –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 место.</a:t>
            </a:r>
            <a:endParaRPr lang="ru-RU" sz="20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B4A6854E-DE0B-43F6-A349-2047DFA5252C}"/>
              </a:ext>
            </a:extLst>
          </p:cNvPr>
          <p:cNvGrpSpPr/>
          <p:nvPr/>
        </p:nvGrpSpPr>
        <p:grpSpPr>
          <a:xfrm>
            <a:off x="5178093" y="5502589"/>
            <a:ext cx="914400" cy="764219"/>
            <a:chOff x="5141579" y="5547735"/>
            <a:chExt cx="914400" cy="764219"/>
          </a:xfrm>
        </p:grpSpPr>
        <p:sp>
          <p:nvSpPr>
            <p:cNvPr id="32" name="Шестиугольник 23">
              <a:extLst>
                <a:ext uri="{FF2B5EF4-FFF2-40B4-BE49-F238E27FC236}">
                  <a16:creationId xmlns:a16="http://schemas.microsoft.com/office/drawing/2014/main" id="{9BB4A0E8-C6FA-408C-B805-36749F887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141579" y="5547735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35" name="Рисунок 34" descr="Медаль">
              <a:extLst>
                <a:ext uri="{FF2B5EF4-FFF2-40B4-BE49-F238E27FC236}">
                  <a16:creationId xmlns:a16="http://schemas.microsoft.com/office/drawing/2014/main" id="{E72F66B3-32F7-4DC6-B791-840C6C07F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254014" y="5592660"/>
              <a:ext cx="713852" cy="713852"/>
            </a:xfrm>
            <a:prstGeom prst="rect">
              <a:avLst/>
            </a:prstGeom>
          </p:spPr>
        </p:pic>
      </p:grp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75D5458B-3B16-4213-8CA8-A1F7D8E591AA}"/>
              </a:ext>
            </a:extLst>
          </p:cNvPr>
          <p:cNvSpPr/>
          <p:nvPr/>
        </p:nvSpPr>
        <p:spPr>
          <a:xfrm>
            <a:off x="1044321" y="601179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За работу антитеррористической </a:t>
            </a:r>
          </a:p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комиссии в регионе–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 место.</a:t>
            </a:r>
            <a:endParaRPr lang="ru-RU" sz="20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</a:endParaRPr>
          </a:p>
        </p:txBody>
      </p: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D8BF1EE3-0B9D-4A9C-A499-1A10BE7B70B6}"/>
              </a:ext>
            </a:extLst>
          </p:cNvPr>
          <p:cNvGrpSpPr/>
          <p:nvPr/>
        </p:nvGrpSpPr>
        <p:grpSpPr>
          <a:xfrm>
            <a:off x="126414" y="6010388"/>
            <a:ext cx="914400" cy="764219"/>
            <a:chOff x="73704" y="5983631"/>
            <a:chExt cx="914400" cy="764219"/>
          </a:xfrm>
        </p:grpSpPr>
        <p:sp>
          <p:nvSpPr>
            <p:cNvPr id="36" name="Шестиугольник 23">
              <a:extLst>
                <a:ext uri="{FF2B5EF4-FFF2-40B4-BE49-F238E27FC236}">
                  <a16:creationId xmlns:a16="http://schemas.microsoft.com/office/drawing/2014/main" id="{EFEA2DE1-42A1-4A9F-A34C-D38AC8958A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3704" y="5983631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39" name="Рисунок 38" descr="Пьедестал">
              <a:extLst>
                <a:ext uri="{FF2B5EF4-FFF2-40B4-BE49-F238E27FC236}">
                  <a16:creationId xmlns:a16="http://schemas.microsoft.com/office/drawing/2014/main" id="{0536185B-D56F-4240-8294-189D3B328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99961" y="5983631"/>
              <a:ext cx="707886" cy="7078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6428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3A5F65-B85E-4CF5-A301-156600ACC71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4970" b="4970"/>
          <a:stretch/>
        </p:blipFill>
        <p:spPr>
          <a:ln w="19050">
            <a:solidFill>
              <a:srgbClr val="FFC000"/>
            </a:solidFill>
          </a:ln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C3521C-5B06-4FAD-AD4F-5F6D712C71F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/>
            <a:fld id="{8699F50C-BE38-4BD0-BA84-9B090E1F2B9B}" type="slidenum">
              <a:rPr lang="ru-RU" noProof="0" smtClean="0"/>
              <a:t>13</a:t>
            </a:fld>
            <a:endParaRPr lang="ru-RU" noProof="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18570D1-5EBE-4B4C-99A8-DED370B4BD3E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85030F1B-446A-476C-A380-4164A0D1BCD8}"/>
              </a:ext>
            </a:extLst>
          </p:cNvPr>
          <p:cNvGrpSpPr/>
          <p:nvPr/>
        </p:nvGrpSpPr>
        <p:grpSpPr>
          <a:xfrm>
            <a:off x="129370" y="1218157"/>
            <a:ext cx="914400" cy="764219"/>
            <a:chOff x="378011" y="1614359"/>
            <a:chExt cx="914400" cy="764219"/>
          </a:xfrm>
        </p:grpSpPr>
        <p:sp>
          <p:nvSpPr>
            <p:cNvPr id="12" name="Шестиугольник 11">
              <a:extLst>
                <a:ext uri="{FF2B5EF4-FFF2-40B4-BE49-F238E27FC236}">
                  <a16:creationId xmlns:a16="http://schemas.microsoft.com/office/drawing/2014/main" id="{887FE123-D543-4F91-AE7B-2CC1E90552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78011" y="1614359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pic>
          <p:nvPicPr>
            <p:cNvPr id="13" name="Графический объект 29" descr="Сумка для покупок">
              <a:extLst>
                <a:ext uri="{FF2B5EF4-FFF2-40B4-BE49-F238E27FC236}">
                  <a16:creationId xmlns:a16="http://schemas.microsoft.com/office/drawing/2014/main" id="{CEBDAB0C-01DC-4C08-9E6D-C39EAD795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562506" y="1722290"/>
              <a:ext cx="548640" cy="548640"/>
            </a:xfrm>
            <a:prstGeom prst="rect">
              <a:avLst/>
            </a:prstGeom>
          </p:spPr>
        </p:pic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53F071CF-C37D-4054-8263-CF52DEDCECAA}"/>
              </a:ext>
            </a:extLst>
          </p:cNvPr>
          <p:cNvGrpSpPr/>
          <p:nvPr/>
        </p:nvGrpSpPr>
        <p:grpSpPr>
          <a:xfrm>
            <a:off x="144852" y="5774693"/>
            <a:ext cx="914400" cy="764219"/>
            <a:chOff x="609017" y="4778318"/>
            <a:chExt cx="914400" cy="764219"/>
          </a:xfrm>
        </p:grpSpPr>
        <p:sp>
          <p:nvSpPr>
            <p:cNvPr id="15" name="Шестиугольник 14">
              <a:extLst>
                <a:ext uri="{FF2B5EF4-FFF2-40B4-BE49-F238E27FC236}">
                  <a16:creationId xmlns:a16="http://schemas.microsoft.com/office/drawing/2014/main" id="{E9FFD9FF-E69C-4520-B728-4374B6CC1E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09017" y="4778318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16" name="Графический объект 31" descr="Сеть пользователей">
              <a:extLst>
                <a:ext uri="{FF2B5EF4-FFF2-40B4-BE49-F238E27FC236}">
                  <a16:creationId xmlns:a16="http://schemas.microsoft.com/office/drawing/2014/main" id="{0A010184-73A8-4F49-90F3-85D7B1804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793513" y="4872722"/>
              <a:ext cx="548640" cy="548640"/>
            </a:xfrm>
            <a:prstGeom prst="rect">
              <a:avLst/>
            </a:prstGeom>
          </p:spPr>
        </p:pic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4924295-2A17-4C31-A700-842FBD439481}"/>
              </a:ext>
            </a:extLst>
          </p:cNvPr>
          <p:cNvSpPr/>
          <p:nvPr/>
        </p:nvSpPr>
        <p:spPr>
          <a:xfrm>
            <a:off x="1043770" y="1415600"/>
            <a:ext cx="29456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Проведено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347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закупок. </a:t>
            </a:r>
            <a:endParaRPr lang="ru-RU" sz="20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2055E48-81F6-47BB-8DC2-3E9005A69C0A}"/>
              </a:ext>
            </a:extLst>
          </p:cNvPr>
          <p:cNvSpPr/>
          <p:nvPr/>
        </p:nvSpPr>
        <p:spPr>
          <a:xfrm>
            <a:off x="1043769" y="223031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17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займов на сумму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39,648 млн. руб.; </a:t>
            </a:r>
          </a:p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(в 2019г. 11 займов на сумму 27,5 </a:t>
            </a:r>
            <a:r>
              <a:rPr lang="ru-RU" sz="2000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млн.р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.)</a:t>
            </a:r>
            <a:endParaRPr lang="ru-RU" sz="20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Шестиугольник 23">
            <a:extLst>
              <a:ext uri="{FF2B5EF4-FFF2-40B4-BE49-F238E27FC236}">
                <a16:creationId xmlns:a16="http://schemas.microsoft.com/office/drawing/2014/main" id="{7640FD54-E3D8-4C56-946D-33C119960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4852" y="4891713"/>
            <a:ext cx="914400" cy="764219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4434FFD3-6E91-41B6-862D-1A1DA509C8D9}"/>
              </a:ext>
            </a:extLst>
          </p:cNvPr>
          <p:cNvGrpSpPr/>
          <p:nvPr/>
        </p:nvGrpSpPr>
        <p:grpSpPr>
          <a:xfrm>
            <a:off x="129370" y="2143278"/>
            <a:ext cx="914400" cy="764219"/>
            <a:chOff x="129370" y="2143278"/>
            <a:chExt cx="914400" cy="764219"/>
          </a:xfrm>
        </p:grpSpPr>
        <p:sp>
          <p:nvSpPr>
            <p:cNvPr id="22" name="Шестиугольник 23">
              <a:extLst>
                <a:ext uri="{FF2B5EF4-FFF2-40B4-BE49-F238E27FC236}">
                  <a16:creationId xmlns:a16="http://schemas.microsoft.com/office/drawing/2014/main" id="{E7A071C9-6F4C-478A-853D-339353BE2F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29370" y="2143278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24" name="Рисунок 23" descr="Диплом">
              <a:extLst>
                <a:ext uri="{FF2B5EF4-FFF2-40B4-BE49-F238E27FC236}">
                  <a16:creationId xmlns:a16="http://schemas.microsoft.com/office/drawing/2014/main" id="{C5691146-D909-4EEB-8522-F2AEC05B0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63404" y="2200444"/>
              <a:ext cx="646331" cy="646331"/>
            </a:xfrm>
            <a:prstGeom prst="rect">
              <a:avLst/>
            </a:prstGeom>
          </p:spPr>
        </p:pic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8374BCD-7230-4360-853E-070A265C8D21}"/>
              </a:ext>
            </a:extLst>
          </p:cNvPr>
          <p:cNvSpPr/>
          <p:nvPr/>
        </p:nvSpPr>
        <p:spPr>
          <a:xfrm>
            <a:off x="1059252" y="3258330"/>
            <a:ext cx="60238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2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лизингополучателя на общую сумму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10,3 </a:t>
            </a:r>
            <a:r>
              <a:rPr lang="ru-RU" sz="2000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млн.руб</a:t>
            </a:r>
            <a:r>
              <a:rPr lang="ru-RU" sz="2000" dirty="0">
                <a:highlight>
                  <a:srgbClr val="EAB2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000" dirty="0">
              <a:highlight>
                <a:srgbClr val="EAB200"/>
              </a:highlight>
            </a:endParaRP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230849DF-8FB1-426C-904F-A97C603AB869}"/>
              </a:ext>
            </a:extLst>
          </p:cNvPr>
          <p:cNvGrpSpPr/>
          <p:nvPr/>
        </p:nvGrpSpPr>
        <p:grpSpPr>
          <a:xfrm>
            <a:off x="129370" y="3068399"/>
            <a:ext cx="914400" cy="764219"/>
            <a:chOff x="129370" y="3068399"/>
            <a:chExt cx="914400" cy="764219"/>
          </a:xfrm>
        </p:grpSpPr>
        <p:sp>
          <p:nvSpPr>
            <p:cNvPr id="27" name="Шестиугольник 23">
              <a:extLst>
                <a:ext uri="{FF2B5EF4-FFF2-40B4-BE49-F238E27FC236}">
                  <a16:creationId xmlns:a16="http://schemas.microsoft.com/office/drawing/2014/main" id="{B4893624-5A4E-4136-9127-4AB6B350C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29370" y="3068399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29" name="Рисунок 28" descr="Кредитная карта">
              <a:extLst>
                <a:ext uri="{FF2B5EF4-FFF2-40B4-BE49-F238E27FC236}">
                  <a16:creationId xmlns:a16="http://schemas.microsoft.com/office/drawing/2014/main" id="{46C563E6-697D-45C0-8640-A7ABC875F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82164" y="3124595"/>
              <a:ext cx="608810" cy="608810"/>
            </a:xfrm>
            <a:prstGeom prst="rect">
              <a:avLst/>
            </a:prstGeom>
          </p:spPr>
        </p:pic>
      </p:grpSp>
      <p:sp>
        <p:nvSpPr>
          <p:cNvPr id="31" name="Шестиугольник 23">
            <a:extLst>
              <a:ext uri="{FF2B5EF4-FFF2-40B4-BE49-F238E27FC236}">
                <a16:creationId xmlns:a16="http://schemas.microsoft.com/office/drawing/2014/main" id="{3A738564-D826-4534-AE39-C51B4751D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9369" y="3966592"/>
            <a:ext cx="914400" cy="764219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3" name="Рисунок 32" descr="Корзина для покупок">
            <a:extLst>
              <a:ext uri="{FF2B5EF4-FFF2-40B4-BE49-F238E27FC236}">
                <a16:creationId xmlns:a16="http://schemas.microsoft.com/office/drawing/2014/main" id="{B9AA5F98-2517-4E50-837F-2DBAB739300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8638" y="3967940"/>
            <a:ext cx="655862" cy="655862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B11E82D4-C66D-40D4-B3A6-9AC2FB94DF01}"/>
              </a:ext>
            </a:extLst>
          </p:cNvPr>
          <p:cNvSpPr/>
          <p:nvPr/>
        </p:nvSpPr>
        <p:spPr>
          <a:xfrm>
            <a:off x="1043768" y="3993520"/>
            <a:ext cx="65762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59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населенных пунктов обеспечены товарами первой необходимости (план – 96 поездок; факт –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117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поездок).</a:t>
            </a:r>
            <a:endParaRPr lang="ru-RU" sz="20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91B889F6-5051-4E0A-B28A-CFB59C606618}"/>
              </a:ext>
            </a:extLst>
          </p:cNvPr>
          <p:cNvSpPr/>
          <p:nvPr/>
        </p:nvSpPr>
        <p:spPr>
          <a:xfrm>
            <a:off x="1059252" y="5049934"/>
            <a:ext cx="50072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Зарегистрировано самозанятых  –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351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чел. </a:t>
            </a:r>
            <a:endParaRPr lang="ru-RU" sz="32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Графический объект 15" descr="Целевая аудитория">
            <a:extLst>
              <a:ext uri="{FF2B5EF4-FFF2-40B4-BE49-F238E27FC236}">
                <a16:creationId xmlns:a16="http://schemas.microsoft.com/office/drawing/2014/main" id="{B36EDAC7-6D19-4C93-830D-5F352C3727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86693" y="4941231"/>
            <a:ext cx="623042" cy="623042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661C3B4-3AD1-4DAB-9266-55E3F7A2893E}"/>
              </a:ext>
            </a:extLst>
          </p:cNvPr>
          <p:cNvSpPr/>
          <p:nvPr/>
        </p:nvSpPr>
        <p:spPr>
          <a:xfrm>
            <a:off x="1059252" y="585102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Легализация трудовых отношений, выявлено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318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чел. заключено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311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трудовых договоров.</a:t>
            </a:r>
            <a:endParaRPr lang="ru-RU" sz="32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" name="Рисунок 39" descr="Рукопожатие">
            <a:extLst>
              <a:ext uri="{FF2B5EF4-FFF2-40B4-BE49-F238E27FC236}">
                <a16:creationId xmlns:a16="http://schemas.microsoft.com/office/drawing/2014/main" id="{7E120C64-1643-4DDA-947E-A780851224D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723887" y="1272779"/>
            <a:ext cx="914400" cy="914400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AFBB4F9-0E83-40B8-9AB1-B174063EA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9776" y="46279"/>
            <a:ext cx="7342622" cy="12155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Предприниматели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и 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2010040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id="{76EEB906-31D9-4235-916F-90CC350C79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99519" y="1721680"/>
            <a:ext cx="840963" cy="840963"/>
          </a:xfrm>
          <a:prstGeom prst="ellipse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solidFill>
                <a:schemeClr val="accent2"/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F538C1BE-F01C-4F15-BC76-D142E1DC2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47518" y="1721680"/>
            <a:ext cx="840963" cy="840963"/>
          </a:xfrm>
          <a:prstGeom prst="ellipse">
            <a:avLst/>
          </a:prstGeom>
          <a:solidFill>
            <a:srgbClr val="92D05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5F6432C0-04A0-4C45-88DF-1CBBA9F1C1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51519" y="1721680"/>
            <a:ext cx="840963" cy="840963"/>
          </a:xfrm>
          <a:prstGeom prst="ellipse">
            <a:avLst/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82834D6-11AD-43B0-93C7-367285030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98662" y="1721680"/>
            <a:ext cx="840963" cy="840963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cxnSp>
        <p:nvCxnSpPr>
          <p:cNvPr id="7" name="Прямая соединительная линия 6" descr="временная шкала">
            <a:extLst>
              <a:ext uri="{FF2B5EF4-FFF2-40B4-BE49-F238E27FC236}">
                <a16:creationId xmlns:a16="http://schemas.microsoft.com/office/drawing/2014/main" id="{878CC350-CBFA-4F48-BD3D-6AE4DB70D656}"/>
              </a:ext>
            </a:extLst>
          </p:cNvPr>
          <p:cNvCxnSpPr>
            <a:cxnSpLocks/>
            <a:stCxn id="11" idx="6"/>
            <a:endCxn id="8" idx="2"/>
          </p:cNvCxnSpPr>
          <p:nvPr/>
        </p:nvCxnSpPr>
        <p:spPr>
          <a:xfrm flipH="1">
            <a:off x="1434661" y="2865911"/>
            <a:ext cx="93178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Овал 7" descr="маркеры временной шкалы">
            <a:extLst>
              <a:ext uri="{FF2B5EF4-FFF2-40B4-BE49-F238E27FC236}">
                <a16:creationId xmlns:a16="http://schemas.microsoft.com/office/drawing/2014/main" id="{90B09661-7508-4E22-B498-768437B5EF5B}"/>
              </a:ext>
            </a:extLst>
          </p:cNvPr>
          <p:cNvSpPr/>
          <p:nvPr/>
        </p:nvSpPr>
        <p:spPr>
          <a:xfrm>
            <a:off x="1434661" y="2781429"/>
            <a:ext cx="168964" cy="1689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n>
                <a:solidFill>
                  <a:srgbClr val="000000"/>
                </a:solidFill>
              </a:ln>
              <a:latin typeface="Calibri Light" panose="020F0302020204030204" pitchFamily="34" charset="0"/>
            </a:endParaRPr>
          </a:p>
        </p:txBody>
      </p:sp>
      <p:sp>
        <p:nvSpPr>
          <p:cNvPr id="9" name="Овал 8" descr="маркеры временной шкалы">
            <a:extLst>
              <a:ext uri="{FF2B5EF4-FFF2-40B4-BE49-F238E27FC236}">
                <a16:creationId xmlns:a16="http://schemas.microsoft.com/office/drawing/2014/main" id="{6992D11C-D86B-4BB1-B159-74549ED82C52}"/>
              </a:ext>
            </a:extLst>
          </p:cNvPr>
          <p:cNvSpPr/>
          <p:nvPr/>
        </p:nvSpPr>
        <p:spPr>
          <a:xfrm>
            <a:off x="4487518" y="2781429"/>
            <a:ext cx="168964" cy="1689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n>
                <a:solidFill>
                  <a:srgbClr val="000000"/>
                </a:solidFill>
              </a:ln>
              <a:latin typeface="Calibri Light" panose="020F0302020204030204" pitchFamily="34" charset="0"/>
            </a:endParaRPr>
          </a:p>
        </p:txBody>
      </p:sp>
      <p:sp>
        <p:nvSpPr>
          <p:cNvPr id="10" name="Овал 9" descr="маркеры временной шкалы">
            <a:extLst>
              <a:ext uri="{FF2B5EF4-FFF2-40B4-BE49-F238E27FC236}">
                <a16:creationId xmlns:a16="http://schemas.microsoft.com/office/drawing/2014/main" id="{2F7EE0B3-FA99-4F23-BFC5-336623BAF783}"/>
              </a:ext>
            </a:extLst>
          </p:cNvPr>
          <p:cNvSpPr/>
          <p:nvPr/>
        </p:nvSpPr>
        <p:spPr>
          <a:xfrm>
            <a:off x="7535518" y="2781429"/>
            <a:ext cx="168964" cy="1689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n>
                <a:solidFill>
                  <a:srgbClr val="000000"/>
                </a:solidFill>
              </a:ln>
              <a:latin typeface="Calibri Light" panose="020F0302020204030204" pitchFamily="34" charset="0"/>
            </a:endParaRPr>
          </a:p>
        </p:txBody>
      </p:sp>
      <p:sp>
        <p:nvSpPr>
          <p:cNvPr id="11" name="Овал 10" descr="маркеры временной шкалы">
            <a:extLst>
              <a:ext uri="{FF2B5EF4-FFF2-40B4-BE49-F238E27FC236}">
                <a16:creationId xmlns:a16="http://schemas.microsoft.com/office/drawing/2014/main" id="{BA2C0182-5A46-4FD9-B82F-77BDFD28DB6E}"/>
              </a:ext>
            </a:extLst>
          </p:cNvPr>
          <p:cNvSpPr/>
          <p:nvPr/>
        </p:nvSpPr>
        <p:spPr>
          <a:xfrm>
            <a:off x="10583517" y="2781429"/>
            <a:ext cx="168964" cy="1689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n>
                <a:solidFill>
                  <a:srgbClr val="000000"/>
                </a:solidFill>
              </a:ln>
              <a:latin typeface="Calibri Light" panose="020F0302020204030204" pitchFamily="34" charset="0"/>
            </a:endParaRPr>
          </a:p>
        </p:txBody>
      </p:sp>
      <p:pic>
        <p:nvPicPr>
          <p:cNvPr id="12" name="Рисунок 11" descr="Прорастающие семена">
            <a:extLst>
              <a:ext uri="{FF2B5EF4-FFF2-40B4-BE49-F238E27FC236}">
                <a16:creationId xmlns:a16="http://schemas.microsoft.com/office/drawing/2014/main" id="{6C60D364-DC86-4781-B3AE-D7D6E8871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420929" y="1649710"/>
            <a:ext cx="887413" cy="889000"/>
          </a:xfrm>
          <a:prstGeom prst="rect">
            <a:avLst/>
          </a:prstGeom>
        </p:spPr>
      </p:pic>
      <p:pic>
        <p:nvPicPr>
          <p:cNvPr id="13" name="Рисунок 12" descr="Лиственное дерево">
            <a:extLst>
              <a:ext uri="{FF2B5EF4-FFF2-40B4-BE49-F238E27FC236}">
                <a16:creationId xmlns:a16="http://schemas.microsoft.com/office/drawing/2014/main" id="{366E08AD-F8CB-4F3A-BEE4-FD2F937018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07299" y="1649710"/>
            <a:ext cx="887413" cy="889000"/>
          </a:xfrm>
          <a:prstGeom prst="rect">
            <a:avLst/>
          </a:prstGeom>
        </p:spPr>
      </p:pic>
      <p:pic>
        <p:nvPicPr>
          <p:cNvPr id="14" name="Рисунок 13" descr="Яблоко">
            <a:extLst>
              <a:ext uri="{FF2B5EF4-FFF2-40B4-BE49-F238E27FC236}">
                <a16:creationId xmlns:a16="http://schemas.microsoft.com/office/drawing/2014/main" id="{9E44DF22-13A8-47B5-A612-F2594E5BE46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0456949" y="1649710"/>
            <a:ext cx="887413" cy="889000"/>
          </a:xfrm>
          <a:prstGeom prst="rect">
            <a:avLst/>
          </a:prstGeom>
        </p:spPr>
      </p:pic>
      <p:pic>
        <p:nvPicPr>
          <p:cNvPr id="15" name="Рисунок 14" descr="Пакет с семенами">
            <a:extLst>
              <a:ext uri="{FF2B5EF4-FFF2-40B4-BE49-F238E27FC236}">
                <a16:creationId xmlns:a16="http://schemas.microsoft.com/office/drawing/2014/main" id="{7908B813-963E-4D91-8481-71B63FE0A96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361591" y="1649710"/>
            <a:ext cx="887413" cy="889000"/>
          </a:xfrm>
          <a:prstGeom prst="rect">
            <a:avLst/>
          </a:prstGeom>
        </p:spPr>
      </p:pic>
      <p:sp>
        <p:nvSpPr>
          <p:cNvPr id="16" name="Текст 18">
            <a:extLst>
              <a:ext uri="{FF2B5EF4-FFF2-40B4-BE49-F238E27FC236}">
                <a16:creationId xmlns:a16="http://schemas.microsoft.com/office/drawing/2014/main" id="{EB628B2D-D9DB-4DC8-A9A0-116375702F39}"/>
              </a:ext>
            </a:extLst>
          </p:cNvPr>
          <p:cNvSpPr txBox="1">
            <a:spLocks/>
          </p:cNvSpPr>
          <p:nvPr/>
        </p:nvSpPr>
        <p:spPr>
          <a:xfrm>
            <a:off x="2945658" y="3073098"/>
            <a:ext cx="3194412" cy="103120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10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774"/>
                </a:solidFill>
              </a:rPr>
              <a:t> </a:t>
            </a:r>
            <a:r>
              <a:rPr lang="ru-RU" sz="2000" b="1" dirty="0">
                <a:solidFill>
                  <a:srgbClr val="002774"/>
                </a:solidFill>
              </a:rPr>
              <a:t>Сельскохозяйственных предприятий </a:t>
            </a:r>
          </a:p>
          <a:p>
            <a:endParaRPr lang="ru-RU" dirty="0"/>
          </a:p>
        </p:txBody>
      </p:sp>
      <p:sp>
        <p:nvSpPr>
          <p:cNvPr id="17" name="Текст 18">
            <a:extLst>
              <a:ext uri="{FF2B5EF4-FFF2-40B4-BE49-F238E27FC236}">
                <a16:creationId xmlns:a16="http://schemas.microsoft.com/office/drawing/2014/main" id="{D5E0F535-7F40-4E27-836D-BC9310798895}"/>
              </a:ext>
            </a:extLst>
          </p:cNvPr>
          <p:cNvSpPr txBox="1">
            <a:spLocks/>
          </p:cNvSpPr>
          <p:nvPr/>
        </p:nvSpPr>
        <p:spPr>
          <a:xfrm>
            <a:off x="6008226" y="3062310"/>
            <a:ext cx="3194412" cy="103120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479</a:t>
            </a:r>
            <a:r>
              <a:rPr lang="ru-RU" b="1" dirty="0">
                <a:solidFill>
                  <a:srgbClr val="002774"/>
                </a:solidFill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2774"/>
                </a:solidFill>
              </a:rPr>
              <a:t>человек работает в агропромышленном комплексе</a:t>
            </a:r>
          </a:p>
        </p:txBody>
      </p:sp>
      <p:sp>
        <p:nvSpPr>
          <p:cNvPr id="18" name="Текст 18">
            <a:extLst>
              <a:ext uri="{FF2B5EF4-FFF2-40B4-BE49-F238E27FC236}">
                <a16:creationId xmlns:a16="http://schemas.microsoft.com/office/drawing/2014/main" id="{45A0C9AE-8676-4CEE-99F7-7F9CEE8ECAD6}"/>
              </a:ext>
            </a:extLst>
          </p:cNvPr>
          <p:cNvSpPr txBox="1">
            <a:spLocks/>
          </p:cNvSpPr>
          <p:nvPr/>
        </p:nvSpPr>
        <p:spPr>
          <a:xfrm>
            <a:off x="9070794" y="3014636"/>
            <a:ext cx="3194412" cy="103120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16,3 млн. руб.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/>
                </a:solidFill>
              </a:rPr>
              <a:t>прибыль в 2020 году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43F4831-92EA-4AF6-85A1-E10BCC2D9D40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7668" r="17668"/>
          <a:stretch>
            <a:fillRect/>
          </a:stretch>
        </p:blipFill>
        <p:spPr>
          <a:xfrm>
            <a:off x="773331" y="4334374"/>
            <a:ext cx="2063932" cy="2394162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FFC000"/>
            </a:solidFill>
          </a:ln>
        </p:spPr>
      </p:pic>
      <p:sp>
        <p:nvSpPr>
          <p:cNvPr id="20" name="Текст 18">
            <a:extLst>
              <a:ext uri="{FF2B5EF4-FFF2-40B4-BE49-F238E27FC236}">
                <a16:creationId xmlns:a16="http://schemas.microsoft.com/office/drawing/2014/main" id="{D3316398-690B-44A9-8233-2A3429219C8B}"/>
              </a:ext>
            </a:extLst>
          </p:cNvPr>
          <p:cNvSpPr txBox="1">
            <a:spLocks/>
          </p:cNvSpPr>
          <p:nvPr/>
        </p:nvSpPr>
        <p:spPr>
          <a:xfrm>
            <a:off x="9042064" y="3066995"/>
            <a:ext cx="3194412" cy="103120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16,3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2774"/>
                </a:solidFill>
              </a:rPr>
              <a:t>млн. руб.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2774"/>
                </a:solidFill>
              </a:rPr>
              <a:t>прибыль в 2020 году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BF93100-B394-4965-9ECB-46E18189999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7668" r="17668"/>
          <a:stretch>
            <a:fillRect/>
          </a:stretch>
        </p:blipFill>
        <p:spPr>
          <a:xfrm>
            <a:off x="9424982" y="4298374"/>
            <a:ext cx="2063933" cy="2394163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FFC000"/>
            </a:solidFill>
          </a:ln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0698717-6474-45FA-A051-3BA1DBA39216}"/>
              </a:ext>
            </a:extLst>
          </p:cNvPr>
          <p:cNvSpPr/>
          <p:nvPr/>
        </p:nvSpPr>
        <p:spPr>
          <a:xfrm>
            <a:off x="1816178" y="5080590"/>
            <a:ext cx="87673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>
                <a:solidFill>
                  <a:srgbClr val="002774"/>
                </a:solidFill>
              </a:rPr>
              <a:t>«Начинающий фермер»</a:t>
            </a:r>
          </a:p>
          <a:p>
            <a:pPr algn="ctr"/>
            <a:r>
              <a:rPr lang="ru-RU" sz="2400" dirty="0">
                <a:solidFill>
                  <a:srgbClr val="002774"/>
                </a:solidFill>
              </a:rPr>
              <a:t>Маммаев Курбан </a:t>
            </a:r>
            <a:r>
              <a:rPr lang="ru-RU" sz="2400" dirty="0" err="1">
                <a:solidFill>
                  <a:srgbClr val="002774"/>
                </a:solidFill>
              </a:rPr>
              <a:t>Залимханович</a:t>
            </a:r>
            <a:r>
              <a:rPr lang="ru-RU" sz="2400" dirty="0">
                <a:solidFill>
                  <a:srgbClr val="002774"/>
                </a:solidFill>
              </a:rPr>
              <a:t> – </a:t>
            </a:r>
            <a:r>
              <a:rPr lang="ru-RU" sz="2400" dirty="0">
                <a:solidFill>
                  <a:srgbClr val="002774"/>
                </a:solidFill>
                <a:highlight>
                  <a:srgbClr val="EAB200"/>
                </a:highlight>
              </a:rPr>
              <a:t>5 </a:t>
            </a:r>
            <a:r>
              <a:rPr lang="ru-RU" sz="2400" dirty="0" err="1">
                <a:solidFill>
                  <a:srgbClr val="002774"/>
                </a:solidFill>
                <a:highlight>
                  <a:srgbClr val="EAB200"/>
                </a:highlight>
              </a:rPr>
              <a:t>млн.руб</a:t>
            </a:r>
            <a:r>
              <a:rPr lang="ru-RU" sz="2400" dirty="0">
                <a:solidFill>
                  <a:srgbClr val="002774"/>
                </a:solidFill>
                <a:highlight>
                  <a:srgbClr val="EAB200"/>
                </a:highlight>
              </a:rPr>
              <a:t>.</a:t>
            </a:r>
            <a:endParaRPr lang="ru-RU" sz="2400" dirty="0">
              <a:solidFill>
                <a:srgbClr val="002774"/>
              </a:solidFill>
            </a:endParaRPr>
          </a:p>
          <a:p>
            <a:pPr algn="ctr"/>
            <a:r>
              <a:rPr lang="ru-RU" sz="2000" u="sng" dirty="0">
                <a:solidFill>
                  <a:srgbClr val="002774"/>
                </a:solidFill>
              </a:rPr>
              <a:t>«</a:t>
            </a:r>
            <a:r>
              <a:rPr lang="ru-RU" sz="2000" u="sng" dirty="0" err="1">
                <a:solidFill>
                  <a:srgbClr val="002774"/>
                </a:solidFill>
              </a:rPr>
              <a:t>Агростартап</a:t>
            </a:r>
            <a:r>
              <a:rPr lang="ru-RU" sz="2000" u="sng" dirty="0">
                <a:solidFill>
                  <a:srgbClr val="002774"/>
                </a:solidFill>
              </a:rPr>
              <a:t>» </a:t>
            </a:r>
          </a:p>
          <a:p>
            <a:pPr algn="ctr"/>
            <a:r>
              <a:rPr lang="ru-RU" sz="2400" dirty="0">
                <a:solidFill>
                  <a:srgbClr val="002774"/>
                </a:solidFill>
              </a:rPr>
              <a:t>Низов Михаил Сергеевич – </a:t>
            </a:r>
            <a:r>
              <a:rPr lang="ru-RU" sz="2400" dirty="0">
                <a:solidFill>
                  <a:srgbClr val="002774"/>
                </a:solidFill>
                <a:highlight>
                  <a:srgbClr val="EAB200"/>
                </a:highlight>
              </a:rPr>
              <a:t>4,1 </a:t>
            </a:r>
            <a:r>
              <a:rPr lang="ru-RU" sz="2400" dirty="0" err="1">
                <a:solidFill>
                  <a:srgbClr val="002774"/>
                </a:solidFill>
                <a:highlight>
                  <a:srgbClr val="EAB200"/>
                </a:highlight>
              </a:rPr>
              <a:t>млн.руб</a:t>
            </a:r>
            <a:r>
              <a:rPr lang="ru-RU" sz="2400" dirty="0">
                <a:solidFill>
                  <a:srgbClr val="002774"/>
                </a:solidFill>
                <a:highlight>
                  <a:srgbClr val="EAB200"/>
                </a:highlight>
              </a:rPr>
              <a:t>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0CF9ED4-B58F-48A1-81AA-F361C68FCC2E}"/>
              </a:ext>
            </a:extLst>
          </p:cNvPr>
          <p:cNvSpPr/>
          <p:nvPr/>
        </p:nvSpPr>
        <p:spPr>
          <a:xfrm>
            <a:off x="4781005" y="4639833"/>
            <a:ext cx="3354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</a:rPr>
              <a:t>Победители конкурсов: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779AD470-A982-4054-9972-C69F5FEAD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80110" y="4439730"/>
            <a:ext cx="840963" cy="840963"/>
          </a:xfrm>
          <a:prstGeom prst="ellipse">
            <a:avLst/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pic>
        <p:nvPicPr>
          <p:cNvPr id="25" name="Рисунок 24" descr="Венок">
            <a:extLst>
              <a:ext uri="{FF2B5EF4-FFF2-40B4-BE49-F238E27FC236}">
                <a16:creationId xmlns:a16="http://schemas.microsoft.com/office/drawing/2014/main" id="{AA82D85D-BE3E-4FEC-8A46-C496EA845FB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030318" y="4250671"/>
            <a:ext cx="914400" cy="914400"/>
          </a:xfrm>
          <a:prstGeom prst="rect">
            <a:avLst/>
          </a:prstGeom>
        </p:spPr>
      </p:pic>
      <p:sp>
        <p:nvSpPr>
          <p:cNvPr id="26" name="Заголовок 4">
            <a:extLst>
              <a:ext uri="{FF2B5EF4-FFF2-40B4-BE49-F238E27FC236}">
                <a16:creationId xmlns:a16="http://schemas.microsoft.com/office/drawing/2014/main" id="{0377C7D6-113D-46BA-AEF4-A16BBBD2276A}"/>
              </a:ext>
            </a:extLst>
          </p:cNvPr>
          <p:cNvSpPr txBox="1">
            <a:spLocks/>
          </p:cNvSpPr>
          <p:nvPr/>
        </p:nvSpPr>
        <p:spPr>
          <a:xfrm>
            <a:off x="-130628" y="-121921"/>
            <a:ext cx="4911633" cy="771429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000" b="1" kern="1200">
                <a:solidFill>
                  <a:schemeClr val="accent1"/>
                </a:solidFill>
                <a:latin typeface="+mj-lt"/>
                <a:ea typeface="+mj-ea"/>
                <a:cs typeface="Calibri Light" panose="020F0302020204030204" pitchFamily="34" charset="0"/>
              </a:defRPr>
            </a:lvl1pPr>
          </a:lstStyle>
          <a:p>
            <a:pPr algn="ctr"/>
            <a:r>
              <a:rPr lang="ru-RU" dirty="0">
                <a:solidFill>
                  <a:srgbClr val="002774"/>
                </a:solidFill>
              </a:rPr>
              <a:t>Сельское хозяйство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3C25BA9-C80F-4841-839E-612F5895FDF7}"/>
              </a:ext>
            </a:extLst>
          </p:cNvPr>
          <p:cNvSpPr/>
          <p:nvPr/>
        </p:nvSpPr>
        <p:spPr>
          <a:xfrm>
            <a:off x="10972800" y="165463"/>
            <a:ext cx="959821" cy="598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Текст 18">
            <a:extLst>
              <a:ext uri="{FF2B5EF4-FFF2-40B4-BE49-F238E27FC236}">
                <a16:creationId xmlns:a16="http://schemas.microsoft.com/office/drawing/2014/main" id="{FAFE06BF-70BE-4EF5-9884-7D6C591C38E3}"/>
              </a:ext>
            </a:extLst>
          </p:cNvPr>
          <p:cNvSpPr txBox="1">
            <a:spLocks/>
          </p:cNvSpPr>
          <p:nvPr/>
        </p:nvSpPr>
        <p:spPr>
          <a:xfrm>
            <a:off x="-171060" y="3005496"/>
            <a:ext cx="3380406" cy="1031206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16</a:t>
            </a:r>
            <a:r>
              <a:rPr lang="ru-RU" b="1" dirty="0">
                <a:solidFill>
                  <a:srgbClr val="002774"/>
                </a:solidFill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2774"/>
                </a:solidFill>
              </a:rPr>
              <a:t>Крестьянско-фермерских хозяйств (КФХ)  </a:t>
            </a:r>
            <a:r>
              <a:rPr lang="ru-RU" sz="1600" b="1" dirty="0">
                <a:solidFill>
                  <a:srgbClr val="002774"/>
                </a:solidFill>
              </a:rPr>
              <a:t> </a:t>
            </a:r>
            <a:endParaRPr lang="ru-RU" sz="2000" b="1" dirty="0">
              <a:solidFill>
                <a:srgbClr val="002774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582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A015B06-CF0F-45C0-A413-AE4AA27CD2A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2005" r="12005"/>
          <a:stretch/>
        </p:blipFill>
        <p:spPr>
          <a:ln w="19050">
            <a:solidFill>
              <a:srgbClr val="FFC000"/>
            </a:solidFill>
          </a:ln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862048C-AD50-4F28-8871-F68FE8F21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2136" y="83009"/>
            <a:ext cx="7342622" cy="12155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Муниципальное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имущество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2786581-9FEB-4C63-A33A-E2E99F28F487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883EA622-AC74-4E85-8B8C-9C8CC529E35B}"/>
              </a:ext>
            </a:extLst>
          </p:cNvPr>
          <p:cNvGrpSpPr/>
          <p:nvPr/>
        </p:nvGrpSpPr>
        <p:grpSpPr>
          <a:xfrm>
            <a:off x="71617" y="809506"/>
            <a:ext cx="914400" cy="764219"/>
            <a:chOff x="71617" y="809506"/>
            <a:chExt cx="914400" cy="764219"/>
          </a:xfrm>
        </p:grpSpPr>
        <p:sp>
          <p:nvSpPr>
            <p:cNvPr id="11" name="Шестиугольник 23">
              <a:extLst>
                <a:ext uri="{FF2B5EF4-FFF2-40B4-BE49-F238E27FC236}">
                  <a16:creationId xmlns:a16="http://schemas.microsoft.com/office/drawing/2014/main" id="{C5A55549-3113-4021-A82B-D69A97738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617" y="809506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13" name="Рисунок 12" descr="Документ">
              <a:extLst>
                <a:ext uri="{FF2B5EF4-FFF2-40B4-BE49-F238E27FC236}">
                  <a16:creationId xmlns:a16="http://schemas.microsoft.com/office/drawing/2014/main" id="{5FEC7E50-E1B5-4112-BE2D-3E08A411EB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55414" y="918212"/>
              <a:ext cx="546806" cy="546806"/>
            </a:xfrm>
            <a:prstGeom prst="rect">
              <a:avLst/>
            </a:prstGeom>
          </p:spPr>
        </p:pic>
      </p:grp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6B6FAE7-8C1E-4F02-893D-5A4725EEE5BB}"/>
              </a:ext>
            </a:extLst>
          </p:cNvPr>
          <p:cNvSpPr/>
          <p:nvPr/>
        </p:nvSpPr>
        <p:spPr>
          <a:xfrm>
            <a:off x="986017" y="960782"/>
            <a:ext cx="24984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3100</a:t>
            </a: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обращений </a:t>
            </a:r>
            <a:endParaRPr lang="ru-RU" sz="24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940E4DA-CE3C-43AD-A67F-DFB92A87B74F}"/>
              </a:ext>
            </a:extLst>
          </p:cNvPr>
          <p:cNvSpPr/>
          <p:nvPr/>
        </p:nvSpPr>
        <p:spPr>
          <a:xfrm>
            <a:off x="970316" y="1749323"/>
            <a:ext cx="48062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с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обственность многодетным гражданам предоставлено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103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земельных участка. </a:t>
            </a: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6B951EA2-3C2C-47FE-9BDB-7915DA56877D}"/>
              </a:ext>
            </a:extLst>
          </p:cNvPr>
          <p:cNvGrpSpPr/>
          <p:nvPr/>
        </p:nvGrpSpPr>
        <p:grpSpPr>
          <a:xfrm>
            <a:off x="71617" y="1757327"/>
            <a:ext cx="914400" cy="764219"/>
            <a:chOff x="71617" y="1757327"/>
            <a:chExt cx="914400" cy="764219"/>
          </a:xfrm>
        </p:grpSpPr>
        <p:sp>
          <p:nvSpPr>
            <p:cNvPr id="18" name="Шестиугольник 23">
              <a:extLst>
                <a:ext uri="{FF2B5EF4-FFF2-40B4-BE49-F238E27FC236}">
                  <a16:creationId xmlns:a16="http://schemas.microsoft.com/office/drawing/2014/main" id="{0459EFA8-B77F-41C2-A2C9-62E0DA5F39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617" y="1757327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20" name="Рисунок 19" descr="Семья с двумя детьми">
              <a:extLst>
                <a:ext uri="{FF2B5EF4-FFF2-40B4-BE49-F238E27FC236}">
                  <a16:creationId xmlns:a16="http://schemas.microsoft.com/office/drawing/2014/main" id="{138B459A-8BE6-4FD8-9049-08D124C1A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01202" y="1757327"/>
              <a:ext cx="655230" cy="655230"/>
            </a:xfrm>
            <a:prstGeom prst="rect">
              <a:avLst/>
            </a:prstGeom>
          </p:spPr>
        </p:pic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1CF5C48-CE55-4AD3-84B0-FF522B67346D}"/>
              </a:ext>
            </a:extLst>
          </p:cNvPr>
          <p:cNvSpPr/>
          <p:nvPr/>
        </p:nvSpPr>
        <p:spPr>
          <a:xfrm>
            <a:off x="986017" y="2687396"/>
            <a:ext cx="62410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Сформировано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100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земельных участков на 2021 год,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предоставления в собственность многодетным семьям.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FF955A8E-9560-4A15-9EDF-759FCAA433A6}"/>
              </a:ext>
            </a:extLst>
          </p:cNvPr>
          <p:cNvGrpSpPr/>
          <p:nvPr/>
        </p:nvGrpSpPr>
        <p:grpSpPr>
          <a:xfrm>
            <a:off x="71617" y="2646203"/>
            <a:ext cx="914400" cy="764219"/>
            <a:chOff x="71617" y="2646203"/>
            <a:chExt cx="914400" cy="764219"/>
          </a:xfrm>
        </p:grpSpPr>
        <p:sp>
          <p:nvSpPr>
            <p:cNvPr id="22" name="Шестиугольник 23">
              <a:extLst>
                <a:ext uri="{FF2B5EF4-FFF2-40B4-BE49-F238E27FC236}">
                  <a16:creationId xmlns:a16="http://schemas.microsoft.com/office/drawing/2014/main" id="{93A3F0E0-909F-48E6-866E-AFF3371D9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617" y="2646203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24" name="Рисунок 23" descr="Пейзаж фермы">
              <a:extLst>
                <a:ext uri="{FF2B5EF4-FFF2-40B4-BE49-F238E27FC236}">
                  <a16:creationId xmlns:a16="http://schemas.microsoft.com/office/drawing/2014/main" id="{BD69E719-22F6-47D8-A40A-3A0827915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75535" y="2646203"/>
              <a:ext cx="680897" cy="680897"/>
            </a:xfrm>
            <a:prstGeom prst="rect">
              <a:avLst/>
            </a:prstGeom>
          </p:spPr>
        </p:pic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0B47C75-77B1-4AA0-9AF1-DB1E0F4CE493}"/>
              </a:ext>
            </a:extLst>
          </p:cNvPr>
          <p:cNvSpPr/>
          <p:nvPr/>
        </p:nvSpPr>
        <p:spPr>
          <a:xfrm>
            <a:off x="986017" y="345134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От приватизации муниципального</a:t>
            </a:r>
            <a:b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</a:b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недвижимого имущества в бюджет получен доход</a:t>
            </a:r>
            <a:b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</a:b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в размере более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13 млн. рублей.</a:t>
            </a: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775BCF9B-9731-424A-AA9F-920E30B8E346}"/>
              </a:ext>
            </a:extLst>
          </p:cNvPr>
          <p:cNvGrpSpPr/>
          <p:nvPr/>
        </p:nvGrpSpPr>
        <p:grpSpPr>
          <a:xfrm>
            <a:off x="71617" y="3530901"/>
            <a:ext cx="914400" cy="764219"/>
            <a:chOff x="71617" y="3530901"/>
            <a:chExt cx="914400" cy="764219"/>
          </a:xfrm>
        </p:grpSpPr>
        <p:sp>
          <p:nvSpPr>
            <p:cNvPr id="25" name="Шестиугольник 23">
              <a:extLst>
                <a:ext uri="{FF2B5EF4-FFF2-40B4-BE49-F238E27FC236}">
                  <a16:creationId xmlns:a16="http://schemas.microsoft.com/office/drawing/2014/main" id="{D6973CA1-ACCD-4F29-9F2A-8180581AD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617" y="3530901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28" name="Рисунок 27" descr="Рубль">
              <a:extLst>
                <a:ext uri="{FF2B5EF4-FFF2-40B4-BE49-F238E27FC236}">
                  <a16:creationId xmlns:a16="http://schemas.microsoft.com/office/drawing/2014/main" id="{BDE626D6-53D6-461A-BB08-E7B0F59BE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95468" y="3582528"/>
              <a:ext cx="660964" cy="660964"/>
            </a:xfrm>
            <a:prstGeom prst="rect">
              <a:avLst/>
            </a:prstGeom>
          </p:spPr>
        </p:pic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2F143F16-DA97-422C-85B9-515397EC1168}"/>
              </a:ext>
            </a:extLst>
          </p:cNvPr>
          <p:cNvGrpSpPr/>
          <p:nvPr/>
        </p:nvGrpSpPr>
        <p:grpSpPr>
          <a:xfrm>
            <a:off x="55916" y="5358949"/>
            <a:ext cx="914400" cy="764219"/>
            <a:chOff x="71617" y="3530901"/>
            <a:chExt cx="914400" cy="764219"/>
          </a:xfrm>
        </p:grpSpPr>
        <p:sp>
          <p:nvSpPr>
            <p:cNvPr id="31" name="Шестиугольник 23">
              <a:extLst>
                <a:ext uri="{FF2B5EF4-FFF2-40B4-BE49-F238E27FC236}">
                  <a16:creationId xmlns:a16="http://schemas.microsoft.com/office/drawing/2014/main" id="{451A4375-7EB9-490F-89A9-F76C2351F7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617" y="3530901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32" name="Рисунок 31" descr="Рубль">
              <a:extLst>
                <a:ext uri="{FF2B5EF4-FFF2-40B4-BE49-F238E27FC236}">
                  <a16:creationId xmlns:a16="http://schemas.microsoft.com/office/drawing/2014/main" id="{3E05F378-B9A3-4F5C-B522-5096E61FF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95468" y="3582528"/>
              <a:ext cx="660964" cy="660964"/>
            </a:xfrm>
            <a:prstGeom prst="rect">
              <a:avLst/>
            </a:prstGeom>
          </p:spPr>
        </p:pic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AA5E6A2-167D-4BFA-A2A3-48B703305727}"/>
              </a:ext>
            </a:extLst>
          </p:cNvPr>
          <p:cNvSpPr/>
          <p:nvPr/>
        </p:nvSpPr>
        <p:spPr>
          <a:xfrm>
            <a:off x="986017" y="527939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В результате проведённой работы  ДМИ АТМР за период 2020 года общая сумма пополнения бюджета составила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52,5 млн. рублей.</a:t>
            </a: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DA1D205D-176F-4636-BCEF-2219AC402A62}"/>
              </a:ext>
            </a:extLst>
          </p:cNvPr>
          <p:cNvSpPr/>
          <p:nvPr/>
        </p:nvSpPr>
        <p:spPr>
          <a:xfrm>
            <a:off x="986017" y="4485336"/>
            <a:ext cx="7012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От сдачи муниципального имущества в аренду в бюджет получен доход более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1,9 млн. рублей.</a:t>
            </a: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</a:endParaRP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F34A2752-7CD8-4CCE-ADD4-8C31B95F5BA7}"/>
              </a:ext>
            </a:extLst>
          </p:cNvPr>
          <p:cNvGrpSpPr/>
          <p:nvPr/>
        </p:nvGrpSpPr>
        <p:grpSpPr>
          <a:xfrm>
            <a:off x="58783" y="4440275"/>
            <a:ext cx="914400" cy="764219"/>
            <a:chOff x="71617" y="3530901"/>
            <a:chExt cx="914400" cy="764219"/>
          </a:xfrm>
        </p:grpSpPr>
        <p:sp>
          <p:nvSpPr>
            <p:cNvPr id="39" name="Шестиугольник 23">
              <a:extLst>
                <a:ext uri="{FF2B5EF4-FFF2-40B4-BE49-F238E27FC236}">
                  <a16:creationId xmlns:a16="http://schemas.microsoft.com/office/drawing/2014/main" id="{C7C6F380-C190-4C2D-85EC-98CD2FE514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617" y="3530901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40" name="Рисунок 39" descr="Рубль">
              <a:extLst>
                <a:ext uri="{FF2B5EF4-FFF2-40B4-BE49-F238E27FC236}">
                  <a16:creationId xmlns:a16="http://schemas.microsoft.com/office/drawing/2014/main" id="{1267A7B8-BE5C-4458-B72A-67608BD8E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95468" y="3582528"/>
              <a:ext cx="660964" cy="660964"/>
            </a:xfrm>
            <a:prstGeom prst="rect">
              <a:avLst/>
            </a:prstGeom>
          </p:spPr>
        </p:pic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D846D1C-2F1F-42BD-8525-15AB042E859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22787" y="1408974"/>
            <a:ext cx="1916604" cy="222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477882F4-4C3C-4E0B-B3AC-86418F3ED650}"/>
              </a:ext>
            </a:extLst>
          </p:cNvPr>
          <p:cNvSpPr txBox="1">
            <a:spLocks/>
          </p:cNvSpPr>
          <p:nvPr/>
        </p:nvSpPr>
        <p:spPr>
          <a:xfrm>
            <a:off x="0" y="186090"/>
            <a:ext cx="7247294" cy="487680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solidFill>
                  <a:srgbClr val="002774"/>
                </a:solidFill>
              </a:rPr>
              <a:t>Архитектура и градостроительство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EE7557A-3F05-45FA-A232-165C9BEC34DB}"/>
              </a:ext>
            </a:extLst>
          </p:cNvPr>
          <p:cNvSpPr/>
          <p:nvPr/>
        </p:nvSpPr>
        <p:spPr>
          <a:xfrm>
            <a:off x="10838046" y="105878"/>
            <a:ext cx="1049152" cy="62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1AF4864-48FC-4370-BFEA-0FEAAED352C7}"/>
              </a:ext>
            </a:extLst>
          </p:cNvPr>
          <p:cNvSpPr/>
          <p:nvPr/>
        </p:nvSpPr>
        <p:spPr>
          <a:xfrm>
            <a:off x="362552" y="3725980"/>
            <a:ext cx="83771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Внесены изменения в Генеральные планы и Правила землепользования и застройки городского поселения Тутаев и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4-х</a:t>
            </a:r>
            <a:r>
              <a:rPr lang="ru-RU" dirty="0">
                <a:solidFill>
                  <a:srgbClr val="002774"/>
                </a:solidFill>
              </a:rPr>
              <a:t> сельских поселений с учетом интересов жителей.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49C5DCA-108B-409F-AA11-BE7DC0DC742C}"/>
              </a:ext>
            </a:extLst>
          </p:cNvPr>
          <p:cNvSpPr/>
          <p:nvPr/>
        </p:nvSpPr>
        <p:spPr>
          <a:xfrm>
            <a:off x="362552" y="209926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Внесены в ЕГРН сведения о местоположении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60</a:t>
            </a:r>
            <a:r>
              <a:rPr lang="ru-RU" dirty="0">
                <a:solidFill>
                  <a:srgbClr val="002774"/>
                </a:solidFill>
              </a:rPr>
              <a:t> границ населенных пунктов и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240</a:t>
            </a:r>
            <a:r>
              <a:rPr lang="ru-RU" dirty="0">
                <a:solidFill>
                  <a:srgbClr val="002774"/>
                </a:solidFill>
              </a:rPr>
              <a:t> контуров территориальных зон.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BC15EE0-565C-4428-B439-FC8E39473A24}"/>
              </a:ext>
            </a:extLst>
          </p:cNvPr>
          <p:cNvSpPr/>
          <p:nvPr/>
        </p:nvSpPr>
        <p:spPr>
          <a:xfrm>
            <a:off x="362552" y="2957066"/>
            <a:ext cx="9907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Приведено в соответствие с установленными требованиями более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30</a:t>
            </a:r>
            <a:r>
              <a:rPr lang="ru-RU" dirty="0">
                <a:solidFill>
                  <a:srgbClr val="002774"/>
                </a:solidFill>
              </a:rPr>
              <a:t> информационных конструкций; размещено два рекламных билборда, более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300</a:t>
            </a:r>
            <a:r>
              <a:rPr lang="ru-RU" dirty="0">
                <a:solidFill>
                  <a:srgbClr val="002774"/>
                </a:solidFill>
              </a:rPr>
              <a:t> адресных указателей.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ED98CB1-C89E-4DF1-9A08-BD8439DB78B7}"/>
              </a:ext>
            </a:extLst>
          </p:cNvPr>
          <p:cNvSpPr/>
          <p:nvPr/>
        </p:nvSpPr>
        <p:spPr>
          <a:xfrm>
            <a:off x="362552" y="953500"/>
            <a:ext cx="99076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Объем ввода жилья составил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22 100 </a:t>
            </a:r>
            <a:r>
              <a:rPr lang="ru-RU" dirty="0" err="1">
                <a:solidFill>
                  <a:srgbClr val="002774"/>
                </a:solidFill>
                <a:highlight>
                  <a:srgbClr val="EAB200"/>
                </a:highlight>
              </a:rPr>
              <a:t>кв.м</a:t>
            </a:r>
            <a:r>
              <a:rPr lang="ru-RU" dirty="0">
                <a:solidFill>
                  <a:srgbClr val="002774"/>
                </a:solidFill>
              </a:rPr>
              <a:t>, в т.ч. два многоквартирных дома </a:t>
            </a:r>
          </a:p>
          <a:p>
            <a:r>
              <a:rPr lang="ru-RU" dirty="0">
                <a:solidFill>
                  <a:srgbClr val="002774"/>
                </a:solidFill>
              </a:rPr>
              <a:t>(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100%</a:t>
            </a:r>
            <a:r>
              <a:rPr lang="ru-RU" dirty="0">
                <a:solidFill>
                  <a:srgbClr val="002774"/>
                </a:solidFill>
              </a:rPr>
              <a:t>-</a:t>
            </a:r>
            <a:r>
              <a:rPr lang="ru-RU" dirty="0" err="1">
                <a:solidFill>
                  <a:srgbClr val="002774"/>
                </a:solidFill>
              </a:rPr>
              <a:t>ное</a:t>
            </a:r>
            <a:r>
              <a:rPr lang="ru-RU" dirty="0">
                <a:solidFill>
                  <a:srgbClr val="002774"/>
                </a:solidFill>
              </a:rPr>
              <a:t> выполнение ежегодного целевого показателя жилищного строительства, установленного Правительством ЯО).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4BC6782-1911-4753-9FA2-E2273C67D7CE}"/>
              </a:ext>
            </a:extLst>
          </p:cNvPr>
          <p:cNvSpPr/>
          <p:nvPr/>
        </p:nvSpPr>
        <p:spPr>
          <a:xfrm>
            <a:off x="362552" y="4708670"/>
            <a:ext cx="9224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Проведены государственные историко-культурные экспертизы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10</a:t>
            </a:r>
            <a:r>
              <a:rPr lang="ru-RU" dirty="0">
                <a:solidFill>
                  <a:srgbClr val="002774"/>
                </a:solidFill>
              </a:rPr>
              <a:t> выявленных </a:t>
            </a:r>
          </a:p>
          <a:p>
            <a:r>
              <a:rPr lang="ru-RU" dirty="0">
                <a:solidFill>
                  <a:srgbClr val="002774"/>
                </a:solidFill>
              </a:rPr>
              <a:t>объектов культурного наследия за счет средств местного бюджета.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6EC04EE-3938-4C63-A790-214809F19A5B}"/>
              </a:ext>
            </a:extLst>
          </p:cNvPr>
          <p:cNvSpPr/>
          <p:nvPr/>
        </p:nvSpPr>
        <p:spPr>
          <a:xfrm>
            <a:off x="2268354" y="54635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Разработаны и утверждены проекты межевания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50</a:t>
            </a:r>
            <a:r>
              <a:rPr lang="ru-RU" dirty="0">
                <a:solidFill>
                  <a:srgbClr val="002774"/>
                </a:solidFill>
              </a:rPr>
              <a:t> дворовых территорий многоквартирных жилых домов.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6CC8562-0A49-47A5-8635-40E8FC8FEE5D}"/>
              </a:ext>
            </a:extLst>
          </p:cNvPr>
          <p:cNvSpPr/>
          <p:nvPr/>
        </p:nvSpPr>
        <p:spPr>
          <a:xfrm>
            <a:off x="843813" y="6302578"/>
            <a:ext cx="11149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ПОБЕДА ВО ВСЕРОССИЙСКОМ КОНКУРСЕ ЛУЧШИХ ПРОЕКТОВ СОЗДАНИЯ КОМФОРТНОЙ ГОРОДСКОЙ СРЕДЫ </a:t>
            </a:r>
          </a:p>
        </p:txBody>
      </p:sp>
      <p:pic>
        <p:nvPicPr>
          <p:cNvPr id="16" name="Рисунок 15" descr="Пьедестал">
            <a:extLst>
              <a:ext uri="{FF2B5EF4-FFF2-40B4-BE49-F238E27FC236}">
                <a16:creationId xmlns:a16="http://schemas.microsoft.com/office/drawing/2014/main" id="{B1DD2EC7-508F-4759-8D86-C506671B5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816503"/>
            <a:ext cx="914400" cy="9144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2129F3F-BEDB-4119-881E-284FBA3350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5" t="1370" r="52860" b="49672"/>
          <a:stretch/>
        </p:blipFill>
        <p:spPr>
          <a:xfrm>
            <a:off x="8739739" y="243146"/>
            <a:ext cx="3060834" cy="2315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B19B3BA-CD21-416D-9BEC-D1C8C6F622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001" t="45954" r="11034" b="18034"/>
          <a:stretch/>
        </p:blipFill>
        <p:spPr>
          <a:xfrm>
            <a:off x="8739739" y="3725980"/>
            <a:ext cx="3060834" cy="2060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Шестиугольник 23">
            <a:extLst>
              <a:ext uri="{FF2B5EF4-FFF2-40B4-BE49-F238E27FC236}">
                <a16:creationId xmlns:a16="http://schemas.microsoft.com/office/drawing/2014/main" id="{94617B7D-293E-4557-ABAC-CA2751580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289" y="1231876"/>
            <a:ext cx="288263" cy="27112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1" name="Шестиугольник 23">
            <a:extLst>
              <a:ext uri="{FF2B5EF4-FFF2-40B4-BE49-F238E27FC236}">
                <a16:creationId xmlns:a16="http://schemas.microsoft.com/office/drawing/2014/main" id="{4FC7B545-E564-4BEE-9A28-420C6B688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80" y="2299374"/>
            <a:ext cx="288263" cy="27112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2" name="Шестиугольник 23">
            <a:extLst>
              <a:ext uri="{FF2B5EF4-FFF2-40B4-BE49-F238E27FC236}">
                <a16:creationId xmlns:a16="http://schemas.microsoft.com/office/drawing/2014/main" id="{0BB60C66-028A-41F3-AC44-4941D3543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80" y="3157877"/>
            <a:ext cx="288263" cy="27112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3" name="Шестиугольник 23">
            <a:extLst>
              <a:ext uri="{FF2B5EF4-FFF2-40B4-BE49-F238E27FC236}">
                <a16:creationId xmlns:a16="http://schemas.microsoft.com/office/drawing/2014/main" id="{3CB695A7-0284-4966-8161-DE16A7E18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80" y="4079210"/>
            <a:ext cx="288263" cy="27112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4" name="Шестиугольник 23">
            <a:extLst>
              <a:ext uri="{FF2B5EF4-FFF2-40B4-BE49-F238E27FC236}">
                <a16:creationId xmlns:a16="http://schemas.microsoft.com/office/drawing/2014/main" id="{8AE06F84-4AD5-45A0-8777-074808C107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79" y="4896599"/>
            <a:ext cx="288263" cy="27112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5" name="Шестиугольник 23">
            <a:extLst>
              <a:ext uri="{FF2B5EF4-FFF2-40B4-BE49-F238E27FC236}">
                <a16:creationId xmlns:a16="http://schemas.microsoft.com/office/drawing/2014/main" id="{76E0EE23-66B8-4EF9-99AC-51A91EBDC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67257" y="5680941"/>
            <a:ext cx="288263" cy="27112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834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39AF82-074C-416A-AEFC-7ADA505D09C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8361" r="8361"/>
          <a:stretch>
            <a:fillRect/>
          </a:stretch>
        </p:blipFill>
        <p:spPr>
          <a:ln w="19050">
            <a:solidFill>
              <a:srgbClr val="EAB200"/>
            </a:solidFill>
          </a:ln>
        </p:spPr>
      </p:pic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1601C5C3-BB3B-4712-8F20-5D96CF61339D}"/>
              </a:ext>
            </a:extLst>
          </p:cNvPr>
          <p:cNvSpPr txBox="1">
            <a:spLocks/>
          </p:cNvSpPr>
          <p:nvPr/>
        </p:nvSpPr>
        <p:spPr>
          <a:xfrm>
            <a:off x="5170755" y="83009"/>
            <a:ext cx="7342622" cy="1215566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Муниципальный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контроль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2F3DD3-ADB4-4B85-B189-8FBF3E4D4DD9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EF50992-608E-4F50-94C5-3AA0B10B540D}"/>
              </a:ext>
            </a:extLst>
          </p:cNvPr>
          <p:cNvSpPr/>
          <p:nvPr/>
        </p:nvSpPr>
        <p:spPr>
          <a:xfrm>
            <a:off x="27140" y="668412"/>
            <a:ext cx="318939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Отделом муниципального </a:t>
            </a:r>
          </a:p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земельного контроля:</a:t>
            </a:r>
          </a:p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BBD4F57-5D6E-4943-A99C-C35536E1C463}"/>
              </a:ext>
            </a:extLst>
          </p:cNvPr>
          <p:cNvSpPr/>
          <p:nvPr/>
        </p:nvSpPr>
        <p:spPr>
          <a:xfrm>
            <a:off x="148978" y="369383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Отделом по контролю за соблюдением правил благоустройства: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3D4D612-46A6-4C2A-AB9F-E17304DDEFC0}"/>
              </a:ext>
            </a:extLst>
          </p:cNvPr>
          <p:cNvSpPr/>
          <p:nvPr/>
        </p:nvSpPr>
        <p:spPr>
          <a:xfrm>
            <a:off x="736207" y="6312870"/>
            <a:ext cx="500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</a:rPr>
              <a:t>Назначено штрафов на сумму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1 154 500</a:t>
            </a:r>
            <a:r>
              <a:rPr lang="ru-RU" b="1" dirty="0">
                <a:solidFill>
                  <a:srgbClr val="002774"/>
                </a:solidFill>
              </a:rPr>
              <a:t> рублей.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38E10DF-274B-455C-8B53-EADD6F315821}"/>
              </a:ext>
            </a:extLst>
          </p:cNvPr>
          <p:cNvSpPr/>
          <p:nvPr/>
        </p:nvSpPr>
        <p:spPr>
          <a:xfrm>
            <a:off x="825832" y="229087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a typeface="Times New Roman" panose="02020603050405020304" pitchFamily="18" charset="0"/>
              </a:rPr>
              <a:t>Выдано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8</a:t>
            </a:r>
            <a:r>
              <a:rPr lang="ru-RU" b="1" dirty="0">
                <a:solidFill>
                  <a:srgbClr val="002774"/>
                </a:solidFill>
                <a:ea typeface="Times New Roman" panose="02020603050405020304" pitchFamily="18" charset="0"/>
              </a:rPr>
              <a:t> предписаний и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19</a:t>
            </a:r>
            <a:r>
              <a:rPr lang="ru-RU" b="1" dirty="0">
                <a:solidFill>
                  <a:srgbClr val="002774"/>
                </a:solidFill>
                <a:ea typeface="Times New Roman" panose="02020603050405020304" pitchFamily="18" charset="0"/>
              </a:rPr>
              <a:t> материалов </a:t>
            </a:r>
          </a:p>
          <a:p>
            <a:r>
              <a:rPr lang="ru-RU" b="1" dirty="0">
                <a:solidFill>
                  <a:srgbClr val="002774"/>
                </a:solidFill>
                <a:ea typeface="Times New Roman" panose="02020603050405020304" pitchFamily="18" charset="0"/>
              </a:rPr>
              <a:t>направлены в надзорные органы. </a:t>
            </a:r>
            <a:endParaRPr lang="ru-RU" b="1" dirty="0">
              <a:solidFill>
                <a:srgbClr val="002774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F887899-D113-4E69-8B87-665EB2F77D40}"/>
              </a:ext>
            </a:extLst>
          </p:cNvPr>
          <p:cNvSpPr/>
          <p:nvPr/>
        </p:nvSpPr>
        <p:spPr>
          <a:xfrm>
            <a:off x="861673" y="3185579"/>
            <a:ext cx="4350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a typeface="Times New Roman" panose="02020603050405020304" pitchFamily="18" charset="0"/>
              </a:rPr>
              <a:t>Назначено штрафов на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100</a:t>
            </a:r>
            <a:r>
              <a:rPr lang="ru-RU" b="1" dirty="0">
                <a:solidFill>
                  <a:srgbClr val="002774"/>
                </a:solidFill>
                <a:ea typeface="Times New Roman" panose="02020603050405020304" pitchFamily="18" charset="0"/>
              </a:rPr>
              <a:t> тыс. рублей. </a:t>
            </a:r>
            <a:endParaRPr lang="ru-RU" b="1" dirty="0">
              <a:solidFill>
                <a:srgbClr val="002774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0E5101E-E729-4D52-B969-E77AAA84F877}"/>
              </a:ext>
            </a:extLst>
          </p:cNvPr>
          <p:cNvSpPr/>
          <p:nvPr/>
        </p:nvSpPr>
        <p:spPr>
          <a:xfrm>
            <a:off x="760978" y="4732088"/>
            <a:ext cx="5692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</a:rPr>
              <a:t>Выявлено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92</a:t>
            </a:r>
            <a:r>
              <a:rPr lang="ru-RU" b="1" dirty="0">
                <a:solidFill>
                  <a:srgbClr val="002774"/>
                </a:solidFill>
              </a:rPr>
              <a:t> нарушения, выдано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9</a:t>
            </a:r>
            <a:r>
              <a:rPr lang="ru-RU" b="1" dirty="0">
                <a:solidFill>
                  <a:srgbClr val="002774"/>
                </a:solidFill>
              </a:rPr>
              <a:t> предостережений.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40A01F8-D1A0-487C-9B4D-3BA51F803198}"/>
              </a:ext>
            </a:extLst>
          </p:cNvPr>
          <p:cNvSpPr/>
          <p:nvPr/>
        </p:nvSpPr>
        <p:spPr>
          <a:xfrm>
            <a:off x="825832" y="1674594"/>
            <a:ext cx="373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</a:rPr>
              <a:t>Проверено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98</a:t>
            </a:r>
            <a:r>
              <a:rPr lang="ru-RU" b="1" dirty="0">
                <a:solidFill>
                  <a:srgbClr val="002774"/>
                </a:solidFill>
              </a:rPr>
              <a:t> земельных участков.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85F4A31-5A02-4006-8F30-502216EB4C25}"/>
              </a:ext>
            </a:extLst>
          </p:cNvPr>
          <p:cNvSpPr/>
          <p:nvPr/>
        </p:nvSpPr>
        <p:spPr>
          <a:xfrm>
            <a:off x="766414" y="524488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83</a:t>
            </a:r>
            <a:r>
              <a:rPr lang="ru-RU" b="1" dirty="0">
                <a:solidFill>
                  <a:srgbClr val="002774"/>
                </a:solidFill>
              </a:rPr>
              <a:t> материала направлены в инспекцию административно-технического надзора ЯО для привлечения к административной ответственности.</a:t>
            </a: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B688FEB2-F69F-4EBA-B960-EDD4BC308EC2}"/>
              </a:ext>
            </a:extLst>
          </p:cNvPr>
          <p:cNvGrpSpPr/>
          <p:nvPr/>
        </p:nvGrpSpPr>
        <p:grpSpPr>
          <a:xfrm>
            <a:off x="213832" y="1551842"/>
            <a:ext cx="612000" cy="612000"/>
            <a:chOff x="-104104" y="971478"/>
            <a:chExt cx="791727" cy="791727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F65AA679-3F46-4E9C-B965-B366A4E1A76F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Овал 4">
              <a:extLst>
                <a:ext uri="{FF2B5EF4-FFF2-40B4-BE49-F238E27FC236}">
                  <a16:creationId xmlns:a16="http://schemas.microsoft.com/office/drawing/2014/main" id="{7E88B9D9-0AB9-4F3C-8145-0FE5F31EBA5C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dirty="0">
                  <a:latin typeface="Calibri" panose="020F0502020204030204" pitchFamily="34" charset="0"/>
                </a:rPr>
                <a:t>1</a:t>
              </a:r>
              <a:endParaRPr lang="ru-RU" sz="36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1B53ADAD-8639-4064-A8D1-59068ABB23DA}"/>
              </a:ext>
            </a:extLst>
          </p:cNvPr>
          <p:cNvGrpSpPr/>
          <p:nvPr/>
        </p:nvGrpSpPr>
        <p:grpSpPr>
          <a:xfrm>
            <a:off x="213832" y="2320920"/>
            <a:ext cx="612000" cy="612000"/>
            <a:chOff x="-104104" y="971478"/>
            <a:chExt cx="791727" cy="791727"/>
          </a:xfrm>
        </p:grpSpPr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1903E973-EE54-4913-BF2C-145227BBF484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Овал 4">
              <a:extLst>
                <a:ext uri="{FF2B5EF4-FFF2-40B4-BE49-F238E27FC236}">
                  <a16:creationId xmlns:a16="http://schemas.microsoft.com/office/drawing/2014/main" id="{22D1C1B7-1CDA-4D08-9AA9-7F3D30567DB5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D6D87E0-B8D2-4544-A528-DEE83BC49122}"/>
              </a:ext>
            </a:extLst>
          </p:cNvPr>
          <p:cNvGrpSpPr/>
          <p:nvPr/>
        </p:nvGrpSpPr>
        <p:grpSpPr>
          <a:xfrm>
            <a:off x="216111" y="3064245"/>
            <a:ext cx="612000" cy="612000"/>
            <a:chOff x="-104104" y="971478"/>
            <a:chExt cx="791727" cy="791727"/>
          </a:xfrm>
        </p:grpSpPr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A3918DBD-8858-44B1-95D7-B258821D1308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Овал 4">
              <a:extLst>
                <a:ext uri="{FF2B5EF4-FFF2-40B4-BE49-F238E27FC236}">
                  <a16:creationId xmlns:a16="http://schemas.microsoft.com/office/drawing/2014/main" id="{85F46FB1-651B-4C6B-A376-296E2286EF2E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dirty="0">
                  <a:latin typeface="Calibri" panose="020F0502020204030204" pitchFamily="34" charset="0"/>
                </a:rPr>
                <a:t>3</a:t>
              </a:r>
              <a:endParaRPr lang="ru-RU" sz="36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06344682-75CC-4CC2-94F6-8B9D4B403EFB}"/>
              </a:ext>
            </a:extLst>
          </p:cNvPr>
          <p:cNvGrpSpPr/>
          <p:nvPr/>
        </p:nvGrpSpPr>
        <p:grpSpPr>
          <a:xfrm>
            <a:off x="148978" y="4619410"/>
            <a:ext cx="612000" cy="612000"/>
            <a:chOff x="-104104" y="971478"/>
            <a:chExt cx="791727" cy="791727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9FE63A25-1B70-4A52-8F0E-621E23F54102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Овал 4">
              <a:extLst>
                <a:ext uri="{FF2B5EF4-FFF2-40B4-BE49-F238E27FC236}">
                  <a16:creationId xmlns:a16="http://schemas.microsoft.com/office/drawing/2014/main" id="{EE2A3313-DBC1-48EC-A828-C0241BF2F60A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dirty="0">
                  <a:latin typeface="Calibri" panose="020F0502020204030204" pitchFamily="34" charset="0"/>
                </a:rPr>
                <a:t>1</a:t>
              </a:r>
              <a:endParaRPr lang="ru-RU" sz="36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6C3C94DD-5E9E-4756-8BF8-623F28EB285B}"/>
              </a:ext>
            </a:extLst>
          </p:cNvPr>
          <p:cNvGrpSpPr/>
          <p:nvPr/>
        </p:nvGrpSpPr>
        <p:grpSpPr>
          <a:xfrm>
            <a:off x="176783" y="5422758"/>
            <a:ext cx="612000" cy="612000"/>
            <a:chOff x="-104104" y="971478"/>
            <a:chExt cx="791727" cy="791727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F4D0B114-CA87-4BF9-BBF4-7B4861AB66D4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Овал 4">
              <a:extLst>
                <a:ext uri="{FF2B5EF4-FFF2-40B4-BE49-F238E27FC236}">
                  <a16:creationId xmlns:a16="http://schemas.microsoft.com/office/drawing/2014/main" id="{98255560-D311-4C5A-B54E-3F5F526B2738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2</a:t>
              </a:r>
            </a:p>
          </p:txBody>
        </p:sp>
      </p:grpSp>
      <p:sp>
        <p:nvSpPr>
          <p:cNvPr id="38" name="Текст 2">
            <a:extLst>
              <a:ext uri="{FF2B5EF4-FFF2-40B4-BE49-F238E27FC236}">
                <a16:creationId xmlns:a16="http://schemas.microsoft.com/office/drawing/2014/main" id="{C7247E6B-4023-438A-970E-0FA86285D5DE}"/>
              </a:ext>
            </a:extLst>
          </p:cNvPr>
          <p:cNvSpPr txBox="1">
            <a:spLocks/>
          </p:cNvSpPr>
          <p:nvPr/>
        </p:nvSpPr>
        <p:spPr>
          <a:xfrm>
            <a:off x="90012" y="1380992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Текст 2">
            <a:extLst>
              <a:ext uri="{FF2B5EF4-FFF2-40B4-BE49-F238E27FC236}">
                <a16:creationId xmlns:a16="http://schemas.microsoft.com/office/drawing/2014/main" id="{085D84A0-2271-44AE-82A7-C32CB79A702D}"/>
              </a:ext>
            </a:extLst>
          </p:cNvPr>
          <p:cNvSpPr txBox="1">
            <a:spLocks/>
          </p:cNvSpPr>
          <p:nvPr/>
        </p:nvSpPr>
        <p:spPr>
          <a:xfrm>
            <a:off x="238604" y="4403601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E7F60D00-02BE-4AF1-AAD9-504394DCAA19}"/>
              </a:ext>
            </a:extLst>
          </p:cNvPr>
          <p:cNvGrpSpPr/>
          <p:nvPr/>
        </p:nvGrpSpPr>
        <p:grpSpPr>
          <a:xfrm>
            <a:off x="148978" y="6183747"/>
            <a:ext cx="612000" cy="612000"/>
            <a:chOff x="-104104" y="971478"/>
            <a:chExt cx="791727" cy="791727"/>
          </a:xfrm>
        </p:grpSpPr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id="{EB15A510-4B4C-4F12-AFD8-B5D8FF29E91B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2" name="Овал 4">
              <a:extLst>
                <a:ext uri="{FF2B5EF4-FFF2-40B4-BE49-F238E27FC236}">
                  <a16:creationId xmlns:a16="http://schemas.microsoft.com/office/drawing/2014/main" id="{F99A796D-A9E8-41FF-8469-82F31E54E5B5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dirty="0">
                  <a:latin typeface="Calibri" panose="020F0502020204030204" pitchFamily="34" charset="0"/>
                </a:rPr>
                <a:t>3</a:t>
              </a:r>
              <a:endParaRPr lang="ru-RU" sz="3600" b="1" kern="1200" noProof="0" dirty="0">
                <a:latin typeface="Calibri" panose="020F0502020204030204" pitchFamily="34" charset="0"/>
              </a:endParaRPr>
            </a:p>
          </p:txBody>
        </p:sp>
      </p:grp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7E508A-50C3-4BDD-A0C2-9D93C8FA3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0755" y="728298"/>
            <a:ext cx="2472981" cy="28710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482A82-E9D9-47A7-847B-29D751D125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426" y="1380992"/>
            <a:ext cx="1673280" cy="194264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F5EEAC-9931-40C3-87BF-AAA5C1AEA3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3677" y="2950349"/>
            <a:ext cx="1437628" cy="166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9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7D94829-B59C-48F2-96CD-55673A566E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926" y="666459"/>
            <a:ext cx="7942214" cy="204854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4" name="Заголовок 4">
            <a:extLst>
              <a:ext uri="{FF2B5EF4-FFF2-40B4-BE49-F238E27FC236}">
                <a16:creationId xmlns:a16="http://schemas.microsoft.com/office/drawing/2014/main" id="{3A800CB0-B4AA-49D1-9C0C-F0434870FCEE}"/>
              </a:ext>
            </a:extLst>
          </p:cNvPr>
          <p:cNvSpPr txBox="1">
            <a:spLocks/>
          </p:cNvSpPr>
          <p:nvPr/>
        </p:nvSpPr>
        <p:spPr>
          <a:xfrm>
            <a:off x="-148890" y="107021"/>
            <a:ext cx="5191153" cy="487680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solidFill>
                  <a:schemeClr val="bg1"/>
                </a:solidFill>
              </a:rPr>
              <a:t>Жилищная политика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9EF27AD-811E-4A93-BDAD-A28B23A7B6E6}"/>
              </a:ext>
            </a:extLst>
          </p:cNvPr>
          <p:cNvSpPr/>
          <p:nvPr/>
        </p:nvSpPr>
        <p:spPr>
          <a:xfrm>
            <a:off x="566056" y="711344"/>
            <a:ext cx="77070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Поступило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1250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обращений граждан по жилищным вопросам. </a:t>
            </a: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Произведена перерегистрация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560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семей на учете, нуждающихся в жилье.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400DCB7-2C11-4CEA-9673-B84D7B26ED82}"/>
              </a:ext>
            </a:extLst>
          </p:cNvPr>
          <p:cNvSpPr/>
          <p:nvPr/>
        </p:nvSpPr>
        <p:spPr>
          <a:xfrm>
            <a:off x="566056" y="147758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Подготовлено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40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проектов постановлений АТМР.</a:t>
            </a: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Разработано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3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муниципальные жилищные программы.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E45BF04-4F99-4A62-8201-7B45618F8BFF}"/>
              </a:ext>
            </a:extLst>
          </p:cNvPr>
          <p:cNvSpPr/>
          <p:nvPr/>
        </p:nvSpPr>
        <p:spPr>
          <a:xfrm>
            <a:off x="621220" y="6104648"/>
            <a:ext cx="11287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2774"/>
                </a:highlight>
              </a:rPr>
              <a:t>За период 2020 год жилищные условия улучшили для 24 семей, всего 86 человек, </a:t>
            </a:r>
          </a:p>
          <a:p>
            <a:pPr algn="ctr"/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2774"/>
                </a:highlight>
              </a:rPr>
              <a:t>привлечено более 80 млн. рублей из федерального и областного бюджетов.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2512B2-DE19-43F1-9E78-1F451883221E}"/>
              </a:ext>
            </a:extLst>
          </p:cNvPr>
          <p:cNvSpPr/>
          <p:nvPr/>
        </p:nvSpPr>
        <p:spPr>
          <a:xfrm>
            <a:off x="3561628" y="3518258"/>
            <a:ext cx="7802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Подано 4 000 заявок в Росреестр на предоставление сведений о праве собственности граждан на объекты недвижимости и сделок с ними. </a:t>
            </a:r>
          </a:p>
        </p:txBody>
      </p:sp>
      <p:sp>
        <p:nvSpPr>
          <p:cNvPr id="8" name="Шестиугольник 23">
            <a:extLst>
              <a:ext uri="{FF2B5EF4-FFF2-40B4-BE49-F238E27FC236}">
                <a16:creationId xmlns:a16="http://schemas.microsoft.com/office/drawing/2014/main" id="{059A1273-9B57-4148-B768-AF1D446EC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2511" y="824466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9" name="Шестиугольник 23">
            <a:extLst>
              <a:ext uri="{FF2B5EF4-FFF2-40B4-BE49-F238E27FC236}">
                <a16:creationId xmlns:a16="http://schemas.microsoft.com/office/drawing/2014/main" id="{59380ABE-6A38-4024-99F7-1105A42022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2511" y="1368069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Шестиугольник 23">
            <a:extLst>
              <a:ext uri="{FF2B5EF4-FFF2-40B4-BE49-F238E27FC236}">
                <a16:creationId xmlns:a16="http://schemas.microsoft.com/office/drawing/2014/main" id="{C434F6E1-D952-4725-9058-1BC317494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2511" y="1866558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1" name="Шестиугольник 23">
            <a:extLst>
              <a:ext uri="{FF2B5EF4-FFF2-40B4-BE49-F238E27FC236}">
                <a16:creationId xmlns:a16="http://schemas.microsoft.com/office/drawing/2014/main" id="{68D298AF-9DA3-49AE-805D-03E3E999B0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7469" y="2417710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13" name="Рисунок 12" descr="Дом">
            <a:extLst>
              <a:ext uri="{FF2B5EF4-FFF2-40B4-BE49-F238E27FC236}">
                <a16:creationId xmlns:a16="http://schemas.microsoft.com/office/drawing/2014/main" id="{049F0380-78AA-40C5-8C8E-6DAAE4D2F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72445" y="2684266"/>
            <a:ext cx="788126" cy="78812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B17FCBB-5B28-4CBE-8797-B5921C738235}"/>
              </a:ext>
            </a:extLst>
          </p:cNvPr>
          <p:cNvSpPr/>
          <p:nvPr/>
        </p:nvSpPr>
        <p:spPr>
          <a:xfrm>
            <a:off x="3095082" y="4701148"/>
            <a:ext cx="6966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Совместно с ЦКО было проведено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42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открытых аукциона на приобретение в муниципальную собственность квартир для переселения граждан из аварийного жилья, заключен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41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муниципальный контракт на общую сумму более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72 млн. рублей.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C1328EC-3CE3-490E-BF97-DCFB72C008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668" r="17668"/>
          <a:stretch>
            <a:fillRect/>
          </a:stretch>
        </p:blipFill>
        <p:spPr>
          <a:xfrm>
            <a:off x="9405864" y="218725"/>
            <a:ext cx="2594548" cy="3009677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32181F3-F09F-4285-9960-80192A57468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8" r="17668"/>
          <a:stretch>
            <a:fillRect/>
          </a:stretch>
        </p:blipFill>
        <p:spPr>
          <a:xfrm>
            <a:off x="372594" y="3049069"/>
            <a:ext cx="2645170" cy="306839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21C09F5-B319-4797-AF3C-15B6EE2F67D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668" r="17668"/>
          <a:stretch>
            <a:fillRect/>
          </a:stretch>
        </p:blipFill>
        <p:spPr>
          <a:xfrm>
            <a:off x="9988732" y="3967553"/>
            <a:ext cx="1842323" cy="2137095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pic>
        <p:nvPicPr>
          <p:cNvPr id="20" name="Рисунок 19" descr="Ключ">
            <a:extLst>
              <a:ext uri="{FF2B5EF4-FFF2-40B4-BE49-F238E27FC236}">
                <a16:creationId xmlns:a16="http://schemas.microsoft.com/office/drawing/2014/main" id="{71A2DD93-8176-4938-9514-3D9E497DA2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47656" y="406228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7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978ACA24-D800-4240-A7CD-633A94A77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9887" y="218655"/>
            <a:ext cx="10835122" cy="11479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Социальная</a:t>
            </a:r>
            <a:br>
              <a:rPr lang="ru-RU" dirty="0">
                <a:solidFill>
                  <a:srgbClr val="002774"/>
                </a:solidFill>
              </a:rPr>
            </a:br>
            <a:r>
              <a:rPr lang="ru-RU" dirty="0">
                <a:solidFill>
                  <a:srgbClr val="002774"/>
                </a:solidFill>
              </a:rPr>
              <a:t> помощь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B3B2B96-D9DC-4879-86EE-AB6C85FA6D3F}"/>
              </a:ext>
            </a:extLst>
          </p:cNvPr>
          <p:cNvSpPr/>
          <p:nvPr/>
        </p:nvSpPr>
        <p:spPr>
          <a:xfrm>
            <a:off x="10937966" y="200297"/>
            <a:ext cx="1010194" cy="609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819972-B2E9-4F50-A157-6BFEFCD1D6A4}"/>
              </a:ext>
            </a:extLst>
          </p:cNvPr>
          <p:cNvSpPr/>
          <p:nvPr/>
        </p:nvSpPr>
        <p:spPr>
          <a:xfrm>
            <a:off x="150979" y="1447436"/>
            <a:ext cx="4485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гражданам оказана социальная помощь на</a:t>
            </a:r>
            <a:endParaRPr lang="ru-RU" dirty="0">
              <a:solidFill>
                <a:srgbClr val="002774"/>
              </a:solidFill>
              <a:highlight>
                <a:srgbClr val="EAB200"/>
              </a:highligh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86E09E1-13EB-40D7-BF20-D1B9B30B59AF}"/>
              </a:ext>
            </a:extLst>
          </p:cNvPr>
          <p:cNvSpPr/>
          <p:nvPr/>
        </p:nvSpPr>
        <p:spPr>
          <a:xfrm>
            <a:off x="-271845" y="34853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оказана социальная помощь 11 инвалидам 1 группы на санаторно-курортное лечение.</a:t>
            </a:r>
            <a:endParaRPr lang="ru-RU" dirty="0">
              <a:solidFill>
                <a:srgbClr val="002774"/>
              </a:solidFill>
              <a:highlight>
                <a:srgbClr val="EAB200"/>
              </a:highligh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51A68F-08E9-4DC9-B4E3-BB3406F23CA1}"/>
              </a:ext>
            </a:extLst>
          </p:cNvPr>
          <p:cNvSpPr/>
          <p:nvPr/>
        </p:nvSpPr>
        <p:spPr>
          <a:xfrm>
            <a:off x="3364917" y="4732274"/>
            <a:ext cx="7231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ветерану выдана ВОВ единовременная денежная выплата в связи с юбилейными датами на сумму 76,5 тыс. рублей.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227359-AECC-4838-B558-18179E417DA4}"/>
              </a:ext>
            </a:extLst>
          </p:cNvPr>
          <p:cNvSpPr/>
          <p:nvPr/>
        </p:nvSpPr>
        <p:spPr>
          <a:xfrm>
            <a:off x="2211241" y="6211669"/>
            <a:ext cx="9539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оказана социальная поддержка ветеранам ВОВ </a:t>
            </a:r>
          </a:p>
          <a:p>
            <a:pPr algn="ctr"/>
            <a:r>
              <a:rPr lang="ru-RU" dirty="0">
                <a:solidFill>
                  <a:srgbClr val="002774"/>
                </a:solidFill>
              </a:rPr>
              <a:t>для проведения ремонта жилых помещений.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593F752-48BF-49FF-96C7-99E38C2A72EF}"/>
              </a:ext>
            </a:extLst>
          </p:cNvPr>
          <p:cNvSpPr/>
          <p:nvPr/>
        </p:nvSpPr>
        <p:spPr>
          <a:xfrm>
            <a:off x="1812430" y="735818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369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C9ADD05-5957-4F6F-8904-DDCD4B334BA6}"/>
              </a:ext>
            </a:extLst>
          </p:cNvPr>
          <p:cNvSpPr/>
          <p:nvPr/>
        </p:nvSpPr>
        <p:spPr>
          <a:xfrm>
            <a:off x="801063" y="2812897"/>
            <a:ext cx="35782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600 000 рублей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A9F4D69-AD9C-4ACD-8E3D-26B2B462143B}"/>
              </a:ext>
            </a:extLst>
          </p:cNvPr>
          <p:cNvSpPr/>
          <p:nvPr/>
        </p:nvSpPr>
        <p:spPr>
          <a:xfrm>
            <a:off x="-9770" y="1761694"/>
            <a:ext cx="53944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1 млн. 862 тыс. рублей.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4D59FBD4-8BCA-4D00-BEFC-1E88A9B1641C}"/>
              </a:ext>
            </a:extLst>
          </p:cNvPr>
          <p:cNvSpPr txBox="1">
            <a:spLocks/>
          </p:cNvSpPr>
          <p:nvPr/>
        </p:nvSpPr>
        <p:spPr>
          <a:xfrm>
            <a:off x="380356" y="2591132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EE361998-19FB-4853-98C0-B43AA2FB0ECE}"/>
              </a:ext>
            </a:extLst>
          </p:cNvPr>
          <p:cNvSpPr txBox="1">
            <a:spLocks/>
          </p:cNvSpPr>
          <p:nvPr/>
        </p:nvSpPr>
        <p:spPr>
          <a:xfrm>
            <a:off x="453066" y="4165136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99C14FD-854C-429C-9742-57722E98CBA4}"/>
              </a:ext>
            </a:extLst>
          </p:cNvPr>
          <p:cNvSpPr/>
          <p:nvPr/>
        </p:nvSpPr>
        <p:spPr>
          <a:xfrm>
            <a:off x="5112698" y="5602580"/>
            <a:ext cx="35782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1 000 рублей</a:t>
            </a: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id="{25837A6A-2819-4B7A-8283-2E33815FA5D5}"/>
              </a:ext>
            </a:extLst>
          </p:cNvPr>
          <p:cNvSpPr txBox="1">
            <a:spLocks/>
          </p:cNvSpPr>
          <p:nvPr/>
        </p:nvSpPr>
        <p:spPr>
          <a:xfrm>
            <a:off x="4987874" y="5439726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AD292C2-42F9-48C4-8B36-05018FAD07A1}"/>
              </a:ext>
            </a:extLst>
          </p:cNvPr>
          <p:cNvSpPr/>
          <p:nvPr/>
        </p:nvSpPr>
        <p:spPr>
          <a:xfrm>
            <a:off x="6549790" y="416513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51</a:t>
            </a:r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id="{54B4CD3F-9760-4A8E-9056-C05B98CF46AE}"/>
              </a:ext>
            </a:extLst>
          </p:cNvPr>
          <p:cNvSpPr txBox="1">
            <a:spLocks/>
          </p:cNvSpPr>
          <p:nvPr/>
        </p:nvSpPr>
        <p:spPr>
          <a:xfrm>
            <a:off x="4987874" y="4159397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1D9F62D-9219-4582-A5B8-51C4B3D7DB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5407" y="1339823"/>
            <a:ext cx="2516237" cy="29213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F2D63A1-71B1-471D-9449-8CB1CBD41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347" y="4420251"/>
            <a:ext cx="2036773" cy="236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4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ABE11BF-33A5-4653-A144-CCCBACF58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7252" y="680003"/>
            <a:ext cx="4942829" cy="1215566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dirty="0">
                <a:solidFill>
                  <a:schemeClr val="bg1"/>
                </a:solidFill>
              </a:rPr>
              <a:t>Что было сделано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в период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пандемии?</a:t>
            </a:r>
            <a:endParaRPr lang="ru-RU" b="0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F28712-71EB-45A8-93F4-F64E7EE0AE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47854" t="-288" r="6408" b="496"/>
          <a:stretch/>
        </p:blipFill>
        <p:spPr>
          <a:xfrm>
            <a:off x="6664993" y="89262"/>
            <a:ext cx="5465379" cy="6707511"/>
          </a:xfrm>
          <a:ln w="19050">
            <a:solidFill>
              <a:srgbClr val="EAB200"/>
            </a:solidFill>
          </a:ln>
        </p:spPr>
      </p:pic>
      <p:sp>
        <p:nvSpPr>
          <p:cNvPr id="17" name="Текст 2">
            <a:extLst>
              <a:ext uri="{FF2B5EF4-FFF2-40B4-BE49-F238E27FC236}">
                <a16:creationId xmlns:a16="http://schemas.microsoft.com/office/drawing/2014/main" id="{3218BCCA-791A-45BF-B7D2-D19AD5E04835}"/>
              </a:ext>
            </a:extLst>
          </p:cNvPr>
          <p:cNvSpPr txBox="1">
            <a:spLocks/>
          </p:cNvSpPr>
          <p:nvPr/>
        </p:nvSpPr>
        <p:spPr bwMode="ltGray">
          <a:xfrm>
            <a:off x="757491" y="5176379"/>
            <a:ext cx="6095695" cy="166176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ОРГАНИЗОВАНА ПОМОЩЬ </a:t>
            </a:r>
            <a:r>
              <a:rPr lang="ru-RU" b="1" cap="all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дошкольникам и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ШКОЛЬНИКАМ:</a:t>
            </a:r>
          </a:p>
          <a:p>
            <a:pPr marL="0" indent="450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2481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школьник обеспечен наборами продуктов питания во время дистанционного обучения. </a:t>
            </a:r>
          </a:p>
          <a:p>
            <a:pPr marL="0" indent="450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131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современный планшет выдан в пользование школьникам для организации дистанционного обучения.</a:t>
            </a:r>
          </a:p>
          <a:p>
            <a:pPr marL="0" indent="450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Работало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15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дежурных групп для дошкольников.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6D82E2-38D7-4C4A-AD05-3C6D63B09E78}"/>
              </a:ext>
            </a:extLst>
          </p:cNvPr>
          <p:cNvSpPr/>
          <p:nvPr/>
        </p:nvSpPr>
        <p:spPr>
          <a:xfrm>
            <a:off x="-40796" y="386407"/>
            <a:ext cx="45216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ОРГАНИЗОВАНО УЧАСТИЕ ВО ВСЕРОССИЙСКОЙ АКЦИИ </a:t>
            </a:r>
          </a:p>
          <a:p>
            <a:pPr algn="ctr"/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ВЗАИМОПОМОЩИ «#МЫВМЕСТЕ»: </a:t>
            </a:r>
          </a:p>
          <a:p>
            <a:pPr algn="ctr"/>
            <a:endParaRPr lang="ru-RU" sz="16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  <a:ea typeface="Times New Roman" panose="02020603050405020304" pitchFamily="18" charset="0"/>
            </a:endParaRPr>
          </a:p>
          <a:p>
            <a:pPr marL="285750" indent="45720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Молодежным Центром «Галактика» был сформирован 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штаб волонтеров.</a:t>
            </a:r>
          </a:p>
          <a:p>
            <a:pPr marL="285750" indent="45720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Обработано более 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120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заявок по приобретению продуктов, лекарств и их доставке, оказанию иной помощи, болеющим коронавирусной инфекцией. </a:t>
            </a:r>
          </a:p>
          <a:p>
            <a:pPr marL="285750" indent="45720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За успехи в реализации акции, бескорыстный труд и помощь 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активиста награждены благодарностями Президента России 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В.В. Путина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и памятной медалью.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B8F32CA-F586-4C85-A396-2BD25F6F23D5}"/>
              </a:ext>
            </a:extLst>
          </p:cNvPr>
          <p:cNvSpPr/>
          <p:nvPr/>
        </p:nvSpPr>
        <p:spPr>
          <a:xfrm>
            <a:off x="-237958" y="3875337"/>
            <a:ext cx="81462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Разработана 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онлайн-система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мониторинга ситуации </a:t>
            </a:r>
          </a:p>
          <a:p>
            <a:pPr indent="450000" algn="r"/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коронавирусом в </a:t>
            </a:r>
            <a:r>
              <a:rPr lang="ru-RU" sz="1600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Тутаевском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районе. В режиме онлайн можно было увидеть статистику о количестве заболевших и находящихся на карантине жителях города, узнать информацию о работающих в период карантина магазинах и предприятиях</a:t>
            </a:r>
          </a:p>
          <a:p>
            <a:pPr indent="450000" algn="r"/>
            <a:endParaRPr lang="ru-RU" sz="16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06A7E6-9B7B-451F-92EE-2BF0C105B8B9}"/>
              </a:ext>
            </a:extLst>
          </p:cNvPr>
          <p:cNvSpPr/>
          <p:nvPr/>
        </p:nvSpPr>
        <p:spPr>
          <a:xfrm>
            <a:off x="5427677" y="3493566"/>
            <a:ext cx="2140586" cy="381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ts val="425"/>
              </a:spcBef>
            </a:pPr>
            <a:r>
              <a:rPr lang="en-US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CITYBPM StopCovid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: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66CE011A-6B4E-4856-958F-C85A54B98481}"/>
              </a:ext>
            </a:extLst>
          </p:cNvPr>
          <p:cNvSpPr txBox="1">
            <a:spLocks/>
          </p:cNvSpPr>
          <p:nvPr/>
        </p:nvSpPr>
        <p:spPr>
          <a:xfrm>
            <a:off x="-988831" y="3991703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815DCE37-3686-4BAD-9EF8-0BF3ABCB11ED}"/>
              </a:ext>
            </a:extLst>
          </p:cNvPr>
          <p:cNvSpPr txBox="1">
            <a:spLocks/>
          </p:cNvSpPr>
          <p:nvPr/>
        </p:nvSpPr>
        <p:spPr>
          <a:xfrm>
            <a:off x="4008845" y="4958847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05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9D8343D-BAF5-474B-BCFC-90721AAB6D99}"/>
              </a:ext>
            </a:extLst>
          </p:cNvPr>
          <p:cNvSpPr/>
          <p:nvPr/>
        </p:nvSpPr>
        <p:spPr>
          <a:xfrm>
            <a:off x="10963175" y="154004"/>
            <a:ext cx="1097280" cy="60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D728ABC-0C65-4A8A-8C4F-BF5FDD949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6253" y="0"/>
            <a:ext cx="5197643" cy="6330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Социальная помощь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4BA474-6A73-4225-9281-EE9276932FF8}"/>
              </a:ext>
            </a:extLst>
          </p:cNvPr>
          <p:cNvSpPr/>
          <p:nvPr/>
        </p:nvSpPr>
        <p:spPr>
          <a:xfrm>
            <a:off x="165958" y="858312"/>
            <a:ext cx="100271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774"/>
                </a:solidFill>
              </a:rPr>
              <a:t>Предоставлены меры социальной поддержки:</a:t>
            </a:r>
          </a:p>
          <a:p>
            <a:endParaRPr lang="ru-RU" dirty="0">
              <a:solidFill>
                <a:srgbClr val="002774"/>
              </a:solidFill>
            </a:endParaRPr>
          </a:p>
          <a:p>
            <a:r>
              <a:rPr lang="ru-RU" dirty="0">
                <a:solidFill>
                  <a:srgbClr val="002774"/>
                </a:solidFill>
              </a:rPr>
              <a:t>- в виде компенсации расходов на оплату жилого помещения и коммунальных услуг получили более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9 000</a:t>
            </a:r>
            <a:r>
              <a:rPr lang="ru-RU" dirty="0">
                <a:solidFill>
                  <a:srgbClr val="002774"/>
                </a:solidFill>
              </a:rPr>
              <a:t> льготников на сумму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97 млн. 244 тыс. рублей</a:t>
            </a:r>
            <a:r>
              <a:rPr lang="ru-RU" dirty="0">
                <a:solidFill>
                  <a:srgbClr val="002774"/>
                </a:solidFill>
              </a:rPr>
              <a:t>;</a:t>
            </a:r>
          </a:p>
          <a:p>
            <a:r>
              <a:rPr lang="ru-RU" dirty="0">
                <a:solidFill>
                  <a:srgbClr val="002774"/>
                </a:solidFill>
              </a:rPr>
              <a:t>-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1 680</a:t>
            </a:r>
            <a:r>
              <a:rPr lang="ru-RU" dirty="0">
                <a:solidFill>
                  <a:srgbClr val="002774"/>
                </a:solidFill>
              </a:rPr>
              <a:t> граждан обеспечены субсидией на оплату жилого помещения и коммунальных услуг на сумму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27 млн. 793 тыс. рублей</a:t>
            </a:r>
            <a:r>
              <a:rPr lang="ru-RU" dirty="0">
                <a:solidFill>
                  <a:srgbClr val="002774"/>
                </a:solidFill>
              </a:rPr>
              <a:t>; </a:t>
            </a:r>
          </a:p>
          <a:p>
            <a:r>
              <a:rPr lang="ru-RU" dirty="0">
                <a:solidFill>
                  <a:srgbClr val="002774"/>
                </a:solidFill>
              </a:rPr>
              <a:t>- получили ежемесячную и ежегодную денежную выплату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7 874</a:t>
            </a:r>
            <a:r>
              <a:rPr lang="ru-RU" dirty="0">
                <a:solidFill>
                  <a:srgbClr val="002774"/>
                </a:solidFill>
              </a:rPr>
              <a:t> граждан на сумму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37 млн. 881 тыс. </a:t>
            </a:r>
            <a:r>
              <a:rPr lang="ru-RU" dirty="0">
                <a:solidFill>
                  <a:srgbClr val="002774"/>
                </a:solidFill>
              </a:rPr>
              <a:t>рублей. </a:t>
            </a:r>
            <a:endParaRPr lang="ru-RU" dirty="0">
              <a:solidFill>
                <a:srgbClr val="002774"/>
              </a:solidFill>
              <a:highlight>
                <a:srgbClr val="EAB200"/>
              </a:highligh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54BE4FB-06A9-4704-9095-5324BAADD978}"/>
              </a:ext>
            </a:extLst>
          </p:cNvPr>
          <p:cNvSpPr/>
          <p:nvPr/>
        </p:nvSpPr>
        <p:spPr>
          <a:xfrm>
            <a:off x="165958" y="3391932"/>
            <a:ext cx="118271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Более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1 800</a:t>
            </a:r>
            <a:r>
              <a:rPr lang="ru-RU" dirty="0">
                <a:solidFill>
                  <a:srgbClr val="002774"/>
                </a:solidFill>
              </a:rPr>
              <a:t> получателей обеспечены ежемесячной денежной выплатой на ребенка в возрасте от трех до семи лет включительно на общую сумму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118 млн. 36 тыс. рублей.</a:t>
            </a:r>
          </a:p>
          <a:p>
            <a:endParaRPr lang="ru-RU" dirty="0">
              <a:solidFill>
                <a:srgbClr val="002774"/>
              </a:solidFill>
            </a:endParaRPr>
          </a:p>
          <a:p>
            <a:r>
              <a:rPr lang="ru-RU" dirty="0">
                <a:solidFill>
                  <a:srgbClr val="002774"/>
                </a:solidFill>
              </a:rPr>
              <a:t>В рамках Федерального проекта «Финансовая поддержка семей при рождении детей» предоставлены следующие меры социальной поддержки:</a:t>
            </a:r>
          </a:p>
          <a:p>
            <a:r>
              <a:rPr lang="ru-RU" dirty="0">
                <a:solidFill>
                  <a:srgbClr val="002774"/>
                </a:solidFill>
              </a:rPr>
              <a:t>- ежемесячная выплата при рождении (усыновлении)первого ребенка на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337</a:t>
            </a:r>
            <a:r>
              <a:rPr lang="ru-RU" dirty="0">
                <a:solidFill>
                  <a:srgbClr val="002774"/>
                </a:solidFill>
              </a:rPr>
              <a:t> детей на сумму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37 млн. 694 тыс.</a:t>
            </a:r>
            <a:r>
              <a:rPr lang="ru-RU" dirty="0">
                <a:solidFill>
                  <a:srgbClr val="002774"/>
                </a:solidFill>
              </a:rPr>
              <a:t> рублей.</a:t>
            </a:r>
          </a:p>
          <a:p>
            <a:r>
              <a:rPr lang="ru-RU" dirty="0">
                <a:solidFill>
                  <a:srgbClr val="002774"/>
                </a:solidFill>
              </a:rPr>
              <a:t>- ежемесячная денежная выплата при рождении третьего или последующих детей на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390</a:t>
            </a:r>
            <a:r>
              <a:rPr lang="ru-RU" dirty="0">
                <a:solidFill>
                  <a:srgbClr val="002774"/>
                </a:solidFill>
              </a:rPr>
              <a:t> детей на сумму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44 млн. 771 тыс. рублей.</a:t>
            </a:r>
          </a:p>
          <a:p>
            <a:endParaRPr lang="ru-RU" dirty="0">
              <a:solidFill>
                <a:srgbClr val="002774"/>
              </a:solidFill>
            </a:endParaRPr>
          </a:p>
          <a:p>
            <a:r>
              <a:rPr lang="ru-RU" dirty="0">
                <a:solidFill>
                  <a:srgbClr val="002774"/>
                </a:solidFill>
              </a:rPr>
              <a:t>Заключено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33</a:t>
            </a:r>
            <a:r>
              <a:rPr lang="ru-RU" dirty="0">
                <a:solidFill>
                  <a:srgbClr val="002774"/>
                </a:solidFill>
              </a:rPr>
              <a:t> социальных контракта на сумму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972,231 тыс. рублей</a:t>
            </a:r>
            <a:r>
              <a:rPr lang="ru-RU" dirty="0">
                <a:solidFill>
                  <a:srgbClr val="002774"/>
                </a:solidFill>
              </a:rPr>
              <a:t> для оказания малоимущим семьям помощи для выхода из трудной жизненной ситуации.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7B873B-CC56-49EA-906C-865E589190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508" r="19508"/>
          <a:stretch>
            <a:fillRect/>
          </a:stretch>
        </p:blipFill>
        <p:spPr>
          <a:xfrm>
            <a:off x="9667564" y="23372"/>
            <a:ext cx="2217050" cy="257177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FFC000"/>
            </a:solidFill>
          </a:ln>
        </p:spPr>
      </p:pic>
      <p:sp>
        <p:nvSpPr>
          <p:cNvPr id="9" name="Текст 2">
            <a:extLst>
              <a:ext uri="{FF2B5EF4-FFF2-40B4-BE49-F238E27FC236}">
                <a16:creationId xmlns:a16="http://schemas.microsoft.com/office/drawing/2014/main" id="{D1C916FE-1783-4EC8-A1D3-DF10D5FB20D9}"/>
              </a:ext>
            </a:extLst>
          </p:cNvPr>
          <p:cNvSpPr txBox="1">
            <a:spLocks/>
          </p:cNvSpPr>
          <p:nvPr/>
        </p:nvSpPr>
        <p:spPr>
          <a:xfrm>
            <a:off x="3002825" y="1378930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771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DF32C7E-CE90-413A-B63E-34901EDD5AC2}"/>
              </a:ext>
            </a:extLst>
          </p:cNvPr>
          <p:cNvSpPr txBox="1">
            <a:spLocks/>
          </p:cNvSpPr>
          <p:nvPr/>
        </p:nvSpPr>
        <p:spPr>
          <a:xfrm>
            <a:off x="0" y="131007"/>
            <a:ext cx="10319657" cy="412638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с некоммерческим сектором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CDA328-A094-4CD0-9E23-25CF3699E53D}"/>
              </a:ext>
            </a:extLst>
          </p:cNvPr>
          <p:cNvSpPr/>
          <p:nvPr/>
        </p:nvSpPr>
        <p:spPr>
          <a:xfrm>
            <a:off x="5304716" y="3610197"/>
            <a:ext cx="71410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«75 добрых дел» и «Азбука интернета» Совета ветеранов; </a:t>
            </a: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«Добро – приюту» БФ ЗЖ Право на жизнь;</a:t>
            </a: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«Романовские каникулы» Тутаевское отделение «Союза женщин»;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92B12A9D-09C2-46A8-97BD-B0D1F6D8D266}"/>
              </a:ext>
            </a:extLst>
          </p:cNvPr>
          <p:cNvSpPr/>
          <p:nvPr/>
        </p:nvSpPr>
        <p:spPr>
          <a:xfrm>
            <a:off x="4945268" y="4146905"/>
            <a:ext cx="429120" cy="41263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/>
              <a:t>2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DA0DD64-7132-4A5B-9D3E-4849A6480288}"/>
              </a:ext>
            </a:extLst>
          </p:cNvPr>
          <p:cNvSpPr/>
          <p:nvPr/>
        </p:nvSpPr>
        <p:spPr>
          <a:xfrm>
            <a:off x="3988527" y="5158204"/>
            <a:ext cx="72368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САМ» Тутаевское представительство РСМ; </a:t>
            </a: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«Благо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творители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и «От всей души!» Районной организации ВОИ; </a:t>
            </a: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«Никто не забыт, ничто не забыто» ОО «Институт развития города».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AA0D5328-E1C9-4404-9523-A95FE06F4E14}"/>
              </a:ext>
            </a:extLst>
          </p:cNvPr>
          <p:cNvSpPr/>
          <p:nvPr/>
        </p:nvSpPr>
        <p:spPr>
          <a:xfrm>
            <a:off x="4945268" y="4656916"/>
            <a:ext cx="429120" cy="41263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/>
              <a:t>3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B638BC81-632D-4C87-A309-3DB1FAC02D52}"/>
              </a:ext>
            </a:extLst>
          </p:cNvPr>
          <p:cNvSpPr/>
          <p:nvPr/>
        </p:nvSpPr>
        <p:spPr>
          <a:xfrm>
            <a:off x="3559407" y="5158204"/>
            <a:ext cx="429120" cy="41263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/>
              <a:t>4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20A8E1A6-4D24-4A71-93F9-75BF9F8FA791}"/>
              </a:ext>
            </a:extLst>
          </p:cNvPr>
          <p:cNvSpPr/>
          <p:nvPr/>
        </p:nvSpPr>
        <p:spPr>
          <a:xfrm>
            <a:off x="3559407" y="5734094"/>
            <a:ext cx="429120" cy="41263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034F78F-EC52-4DDF-8E66-973A84665C68}"/>
              </a:ext>
            </a:extLst>
          </p:cNvPr>
          <p:cNvSpPr/>
          <p:nvPr/>
        </p:nvSpPr>
        <p:spPr>
          <a:xfrm>
            <a:off x="3559407" y="6256620"/>
            <a:ext cx="429120" cy="41263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/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D43ADB3-4D23-4193-9DE5-9BA6349183CD}"/>
              </a:ext>
            </a:extLst>
          </p:cNvPr>
          <p:cNvSpPr/>
          <p:nvPr/>
        </p:nvSpPr>
        <p:spPr>
          <a:xfrm>
            <a:off x="7221986" y="3176494"/>
            <a:ext cx="3722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ЯРКИЕ РЕАЛИЗОВАННЫЕ ПРОЕКТЫ: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31610FA-D7D2-4C6C-B137-5165B3822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478" y="1193414"/>
            <a:ext cx="2101346" cy="24396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6F4C62E-5C4D-46F2-9CDE-73B314CED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083" y="4276581"/>
            <a:ext cx="2165877" cy="251454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D266429-F446-4716-BA1F-B35C64574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0969" y="100667"/>
            <a:ext cx="2489494" cy="2890259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C72C8C0-1BCE-4DFF-8AD0-6D224ADF64A6}"/>
              </a:ext>
            </a:extLst>
          </p:cNvPr>
          <p:cNvSpPr/>
          <p:nvPr/>
        </p:nvSpPr>
        <p:spPr>
          <a:xfrm>
            <a:off x="563846" y="2311839"/>
            <a:ext cx="46626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Благополучатели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более 5 000 человек; </a:t>
            </a:r>
          </a:p>
          <a:p>
            <a:endParaRPr lang="ru-RU" sz="16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Оказана помощь в период пандемии 300-м инвалидам (средства индивидуальной защиты), </a:t>
            </a:r>
          </a:p>
          <a:p>
            <a:endParaRPr lang="ru-RU" sz="16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Участвовали в акциях 5600 волонтеров. </a:t>
            </a:r>
          </a:p>
          <a:p>
            <a:endParaRPr lang="ru-RU" sz="1600" dirty="0">
              <a:solidFill>
                <a:srgbClr val="002774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B7F3B87-05DD-455E-9DB4-FE95D537B3DF}"/>
              </a:ext>
            </a:extLst>
          </p:cNvPr>
          <p:cNvSpPr/>
          <p:nvPr/>
        </p:nvSpPr>
        <p:spPr>
          <a:xfrm>
            <a:off x="563846" y="913783"/>
            <a:ext cx="79816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Проведено 5 конкурсов проектов СОНКО, реализовано 18 социальных проектов,</a:t>
            </a:r>
          </a:p>
          <a:p>
            <a:endParaRPr lang="ru-RU" sz="16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проект-победитель Фонда президентских грантов, </a:t>
            </a:r>
          </a:p>
          <a:p>
            <a:endParaRPr lang="ru-RU" sz="16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конкурс проектов СНТ, реализовано 3 проекта, </a:t>
            </a:r>
          </a:p>
          <a:p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улучшено состояние дорог в 3-х СНТ.</a:t>
            </a:r>
          </a:p>
        </p:txBody>
      </p:sp>
      <p:sp>
        <p:nvSpPr>
          <p:cNvPr id="22" name="Шестиугольник 23">
            <a:extLst>
              <a:ext uri="{FF2B5EF4-FFF2-40B4-BE49-F238E27FC236}">
                <a16:creationId xmlns:a16="http://schemas.microsoft.com/office/drawing/2014/main" id="{EB12E1E3-8042-4570-9D25-CCB4FA153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6152" y="3783286"/>
            <a:ext cx="361535" cy="312478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4" name="Шестиугольник 23">
            <a:extLst>
              <a:ext uri="{FF2B5EF4-FFF2-40B4-BE49-F238E27FC236}">
                <a16:creationId xmlns:a16="http://schemas.microsoft.com/office/drawing/2014/main" id="{0F3F880C-55FC-4838-AB0A-970B3027C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6153" y="945388"/>
            <a:ext cx="361535" cy="312478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5" name="Шестиугольник 23">
            <a:extLst>
              <a:ext uri="{FF2B5EF4-FFF2-40B4-BE49-F238E27FC236}">
                <a16:creationId xmlns:a16="http://schemas.microsoft.com/office/drawing/2014/main" id="{25AA3DA8-A72E-4E50-BB43-B4CE57AEC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2405" y="1451143"/>
            <a:ext cx="361535" cy="312478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054B8C6E-9147-4290-B549-97F7D133010A}"/>
              </a:ext>
            </a:extLst>
          </p:cNvPr>
          <p:cNvSpPr/>
          <p:nvPr/>
        </p:nvSpPr>
        <p:spPr>
          <a:xfrm>
            <a:off x="592302" y="556981"/>
            <a:ext cx="11599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highlight>
                  <a:srgbClr val="002774"/>
                </a:highlight>
              </a:rPr>
              <a:t>Привлечено на развитие территории 2,5 млн. рублей из внебюджетных источников.</a:t>
            </a:r>
          </a:p>
        </p:txBody>
      </p:sp>
      <p:sp>
        <p:nvSpPr>
          <p:cNvPr id="27" name="Шестиугольник 23">
            <a:extLst>
              <a:ext uri="{FF2B5EF4-FFF2-40B4-BE49-F238E27FC236}">
                <a16:creationId xmlns:a16="http://schemas.microsoft.com/office/drawing/2014/main" id="{01E2B779-5D05-4513-9049-C3DD1983B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5434" y="2067130"/>
            <a:ext cx="361535" cy="312478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Шестиугольник 23">
            <a:extLst>
              <a:ext uri="{FF2B5EF4-FFF2-40B4-BE49-F238E27FC236}">
                <a16:creationId xmlns:a16="http://schemas.microsoft.com/office/drawing/2014/main" id="{C5C36AE6-3D26-4E31-983C-E1997A660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5433" y="2593652"/>
            <a:ext cx="361535" cy="312478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FFAC6D3-8DF4-4561-AF65-F2844298F1F5}"/>
              </a:ext>
            </a:extLst>
          </p:cNvPr>
          <p:cNvSpPr/>
          <p:nvPr/>
        </p:nvSpPr>
        <p:spPr>
          <a:xfrm>
            <a:off x="4945268" y="3594467"/>
            <a:ext cx="429120" cy="41263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/>
              <a:t>1</a:t>
            </a:r>
          </a:p>
        </p:txBody>
      </p:sp>
      <p:sp>
        <p:nvSpPr>
          <p:cNvPr id="29" name="Шестиугольник 23">
            <a:extLst>
              <a:ext uri="{FF2B5EF4-FFF2-40B4-BE49-F238E27FC236}">
                <a16:creationId xmlns:a16="http://schemas.microsoft.com/office/drawing/2014/main" id="{61C14B3E-1194-4F0F-BDDF-6D96196AC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5433" y="3192630"/>
            <a:ext cx="361535" cy="312478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id="{E6E86D1F-05AC-43B4-A7EF-8B21F124E3F2}"/>
              </a:ext>
            </a:extLst>
          </p:cNvPr>
          <p:cNvSpPr txBox="1">
            <a:spLocks/>
          </p:cNvSpPr>
          <p:nvPr/>
        </p:nvSpPr>
        <p:spPr>
          <a:xfrm>
            <a:off x="7169104" y="3550153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31572F13-3E62-4FBC-9F00-53B8104860E1}"/>
              </a:ext>
            </a:extLst>
          </p:cNvPr>
          <p:cNvSpPr txBox="1">
            <a:spLocks/>
          </p:cNvSpPr>
          <p:nvPr/>
        </p:nvSpPr>
        <p:spPr>
          <a:xfrm>
            <a:off x="646508" y="4135620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42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4A0140E-FD31-42E6-AB0A-CC782B3360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8361" r="8361"/>
          <a:stretch/>
        </p:blipFill>
        <p:spPr>
          <a:ln w="19050">
            <a:solidFill>
              <a:srgbClr val="EAB200"/>
            </a:solidFill>
          </a:ln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D9BE4A-3A08-45AC-A564-1D0B2250456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/>
            <a:fld id="{8699F50C-BE38-4BD0-BA84-9B090E1F2B9B}" type="slidenum">
              <a:rPr lang="ru-RU" noProof="0" smtClean="0"/>
              <a:t>22</a:t>
            </a:fld>
            <a:endParaRPr lang="ru-RU" noProof="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6705DA3-ECEB-4CCA-AB3F-A592DDC652E0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5B0748A-491F-4F30-96E7-0FBFA549093D}"/>
              </a:ext>
            </a:extLst>
          </p:cNvPr>
          <p:cNvSpPr/>
          <p:nvPr/>
        </p:nvSpPr>
        <p:spPr>
          <a:xfrm>
            <a:off x="121620" y="104590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 5 центров цифрового </a:t>
            </a:r>
          </a:p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гуманитарного профилей «Точка роста»:</a:t>
            </a:r>
          </a:p>
          <a:p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школе № 6;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Левобережной школе;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Фоминской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школе;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Чебаковской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школе;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Емишевской школе.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497B9F1-1EEC-4A6A-98AE-C3213D53E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515" y="68660"/>
            <a:ext cx="1460427" cy="120933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4C85E07-0272-4082-A4AC-8625632A1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8313" y="1721411"/>
            <a:ext cx="1488802" cy="172847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EA67AC9-8B3C-4ACB-82B6-21217B36504C}"/>
              </a:ext>
            </a:extLst>
          </p:cNvPr>
          <p:cNvSpPr/>
          <p:nvPr/>
        </p:nvSpPr>
        <p:spPr>
          <a:xfrm>
            <a:off x="2619993" y="337544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базе политехнического техникума открыт «IT-куб» - центр цифрового образования детей.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CD17758-8FC7-4553-BA52-54483FF89E70}"/>
              </a:ext>
            </a:extLst>
          </p:cNvPr>
          <p:cNvSpPr/>
          <p:nvPr/>
        </p:nvSpPr>
        <p:spPr>
          <a:xfrm>
            <a:off x="355766" y="5467858"/>
            <a:ext cx="6758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общеобразовательных учреждения - лицей № 1, Константиновская школа, школа № 7, оборудованы компьютерной техникой (ноутбуки, интерактивные панели, МФУ). 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31E2533D-1B49-4540-B775-4220223FF2F2}"/>
              </a:ext>
            </a:extLst>
          </p:cNvPr>
          <p:cNvGrpSpPr/>
          <p:nvPr/>
        </p:nvGrpSpPr>
        <p:grpSpPr>
          <a:xfrm>
            <a:off x="1196804" y="438528"/>
            <a:ext cx="612000" cy="612000"/>
            <a:chOff x="-104104" y="971478"/>
            <a:chExt cx="791727" cy="791727"/>
          </a:xfrm>
        </p:grpSpPr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4181D281-0BC1-4CAF-A109-53F40F54C2D2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Овал 4">
              <a:extLst>
                <a:ext uri="{FF2B5EF4-FFF2-40B4-BE49-F238E27FC236}">
                  <a16:creationId xmlns:a16="http://schemas.microsoft.com/office/drawing/2014/main" id="{9F9D87E0-338E-46C9-B6E8-DEB13A505C7F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dirty="0">
                  <a:latin typeface="Calibri" panose="020F0502020204030204" pitchFamily="34" charset="0"/>
                </a:rPr>
                <a:t>1</a:t>
              </a:r>
              <a:endParaRPr lang="ru-RU" sz="36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29C222E2-FB6D-43D2-A3A7-A858810369C9}"/>
              </a:ext>
            </a:extLst>
          </p:cNvPr>
          <p:cNvGrpSpPr/>
          <p:nvPr/>
        </p:nvGrpSpPr>
        <p:grpSpPr>
          <a:xfrm>
            <a:off x="4890425" y="2784732"/>
            <a:ext cx="612000" cy="612000"/>
            <a:chOff x="-104104" y="971478"/>
            <a:chExt cx="791727" cy="791727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29F369A2-AF7B-4F9B-9329-9D58DA07494E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Овал 4">
              <a:extLst>
                <a:ext uri="{FF2B5EF4-FFF2-40B4-BE49-F238E27FC236}">
                  <a16:creationId xmlns:a16="http://schemas.microsoft.com/office/drawing/2014/main" id="{7667BEB4-4D36-4064-8AB2-F0E69CD88283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B63F53FC-AAA9-47B3-BF28-754E6AB96007}"/>
              </a:ext>
            </a:extLst>
          </p:cNvPr>
          <p:cNvGrpSpPr/>
          <p:nvPr/>
        </p:nvGrpSpPr>
        <p:grpSpPr>
          <a:xfrm>
            <a:off x="2650972" y="4880642"/>
            <a:ext cx="612000" cy="612000"/>
            <a:chOff x="-104104" y="971478"/>
            <a:chExt cx="791727" cy="791727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3CB73F18-E02F-4236-B022-2CA43F9E050A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Овал 4">
              <a:extLst>
                <a:ext uri="{FF2B5EF4-FFF2-40B4-BE49-F238E27FC236}">
                  <a16:creationId xmlns:a16="http://schemas.microsoft.com/office/drawing/2014/main" id="{DAAC0C04-2629-4309-85D3-796C58DD81EB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3</a:t>
              </a:r>
            </a:p>
          </p:txBody>
        </p:sp>
      </p:grp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DE1ADCD1-9647-47E8-B040-A0766ABA2A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162" y="3331797"/>
            <a:ext cx="1839873" cy="2136061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308B1C09-2D6A-43B9-8C9A-CE673BEB06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8568" y="3797136"/>
            <a:ext cx="1713683" cy="1989556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396E289-E58E-4498-90F8-1A49394A549C}"/>
              </a:ext>
            </a:extLst>
          </p:cNvPr>
          <p:cNvSpPr/>
          <p:nvPr/>
        </p:nvSpPr>
        <p:spPr>
          <a:xfrm>
            <a:off x="5485007" y="1371869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В 2020 ГОДУ В ТУТАЕВСКОМ РАЙОНЕ ДОЛЯ ДЕТЕЙ ОТ 5 ДО 17 ЛЕТ, ЗАНИМАЮЩИХСЯ ПО ПРОГРАММАМ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</a:rPr>
              <a:t>ДОПОЛНИТЕЛЬНОГО ОБРАЗОВАНИЯ, ДОСТИГЛА 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</a:rPr>
              <a:t>6 590</a:t>
            </a:r>
            <a:r>
              <a:rPr lang="ru-RU" sz="1600" b="1" dirty="0">
                <a:solidFill>
                  <a:srgbClr val="002774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ЧЕЛ.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</a:rPr>
              <a:t>(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</a:rPr>
              <a:t>75,83 %</a:t>
            </a:r>
            <a:r>
              <a:rPr lang="ru-RU" sz="1600" b="1" dirty="0">
                <a:solidFill>
                  <a:srgbClr val="002774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ОТ ОБЩЕГО КОЛИЧЕСТВА ДЕТЕЙ).</a:t>
            </a:r>
          </a:p>
        </p:txBody>
      </p:sp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FCF4DDD0-6C08-4339-8E92-24E652E8800B}"/>
              </a:ext>
            </a:extLst>
          </p:cNvPr>
          <p:cNvSpPr txBox="1">
            <a:spLocks/>
          </p:cNvSpPr>
          <p:nvPr/>
        </p:nvSpPr>
        <p:spPr>
          <a:xfrm>
            <a:off x="6988324" y="67651"/>
            <a:ext cx="3478434" cy="619067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Образование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9B51F78B-FAF5-44D0-8199-16AF0534580A}"/>
              </a:ext>
            </a:extLst>
          </p:cNvPr>
          <p:cNvSpPr txBox="1">
            <a:spLocks/>
          </p:cNvSpPr>
          <p:nvPr/>
        </p:nvSpPr>
        <p:spPr>
          <a:xfrm>
            <a:off x="7044205" y="2514963"/>
            <a:ext cx="3475031" cy="117558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454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6C51371-403E-4F2F-86FA-77A627B806C4}"/>
              </a:ext>
            </a:extLst>
          </p:cNvPr>
          <p:cNvSpPr txBox="1">
            <a:spLocks/>
          </p:cNvSpPr>
          <p:nvPr/>
        </p:nvSpPr>
        <p:spPr>
          <a:xfrm>
            <a:off x="-762305" y="76360"/>
            <a:ext cx="3478434" cy="619067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Спорт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C376D0-EFA9-4EE1-B99B-6AA5194ECFC8}"/>
              </a:ext>
            </a:extLst>
          </p:cNvPr>
          <p:cNvSpPr/>
          <p:nvPr/>
        </p:nvSpPr>
        <p:spPr>
          <a:xfrm>
            <a:off x="6468185" y="17133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  <a:latin typeface="-apple-system"/>
              </a:rPr>
              <a:t>человек - численность систематически </a:t>
            </a:r>
          </a:p>
          <a:p>
            <a:pPr algn="ctr"/>
            <a:r>
              <a:rPr lang="ru-RU" dirty="0">
                <a:solidFill>
                  <a:srgbClr val="002774"/>
                </a:solidFill>
                <a:latin typeface="-apple-system"/>
              </a:rPr>
              <a:t>занимающихся физической культурой и спортом </a:t>
            </a:r>
          </a:p>
          <a:p>
            <a:pPr algn="ctr"/>
            <a:r>
              <a:rPr lang="ru-RU" dirty="0">
                <a:solidFill>
                  <a:srgbClr val="002774"/>
                </a:solidFill>
                <a:latin typeface="-apple-system"/>
              </a:rPr>
              <a:t>в </a:t>
            </a:r>
            <a:r>
              <a:rPr lang="ru-RU" dirty="0" err="1">
                <a:solidFill>
                  <a:srgbClr val="002774"/>
                </a:solidFill>
                <a:latin typeface="-apple-system"/>
              </a:rPr>
              <a:t>Тутаевском</a:t>
            </a:r>
            <a:r>
              <a:rPr lang="ru-RU" dirty="0">
                <a:solidFill>
                  <a:srgbClr val="002774"/>
                </a:solidFill>
                <a:latin typeface="-apple-system"/>
              </a:rPr>
              <a:t> районе в 2020 году</a:t>
            </a:r>
            <a:endParaRPr lang="ru-RU" dirty="0">
              <a:solidFill>
                <a:srgbClr val="002774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4EB346A-28A3-4F08-B022-A317D664A8BF}"/>
              </a:ext>
            </a:extLst>
          </p:cNvPr>
          <p:cNvSpPr/>
          <p:nvPr/>
        </p:nvSpPr>
        <p:spPr>
          <a:xfrm>
            <a:off x="8659219" y="1005415"/>
            <a:ext cx="17139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23 330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A2438E9-CDF3-46E5-8B77-0D2E9EF122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61" r="21261"/>
          <a:stretch>
            <a:fillRect/>
          </a:stretch>
        </p:blipFill>
        <p:spPr>
          <a:xfrm>
            <a:off x="3729673" y="76360"/>
            <a:ext cx="2723139" cy="3158843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A08696-2D62-4289-A359-30C9924298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094" t="2020" r="8203" b="13565"/>
          <a:stretch/>
        </p:blipFill>
        <p:spPr>
          <a:xfrm>
            <a:off x="254125" y="798562"/>
            <a:ext cx="1896250" cy="2199650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1306866-1DCA-404C-AC3A-D09B0459369B}"/>
              </a:ext>
            </a:extLst>
          </p:cNvPr>
          <p:cNvSpPr/>
          <p:nvPr/>
        </p:nvSpPr>
        <p:spPr>
          <a:xfrm>
            <a:off x="7025451" y="3379353"/>
            <a:ext cx="47371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шагов к жизни. </a:t>
            </a:r>
          </a:p>
          <a:p>
            <a:pPr algn="ctr"/>
            <a:r>
              <a:rPr lang="ru-RU" dirty="0">
                <a:solidFill>
                  <a:srgbClr val="002774"/>
                </a:solidFill>
              </a:rPr>
              <a:t>В рамках проекта "Здоровые города, районы, поселки" открыто два маршрута здоровья на левом и правом берегу г.Тутаева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F764318-3047-4E1D-A941-B42BC975D5F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440" r="21440"/>
          <a:stretch>
            <a:fillRect/>
          </a:stretch>
        </p:blipFill>
        <p:spPr>
          <a:xfrm>
            <a:off x="1671125" y="2416493"/>
            <a:ext cx="2488440" cy="2886592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FFC000"/>
            </a:solidFill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66E9DD3-246A-4BCE-9A60-1B3B89236A04}"/>
              </a:ext>
            </a:extLst>
          </p:cNvPr>
          <p:cNvSpPr/>
          <p:nvPr/>
        </p:nvSpPr>
        <p:spPr>
          <a:xfrm>
            <a:off x="8581723" y="2721114"/>
            <a:ext cx="15985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10 000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1D0F6BE-6466-4304-8416-458DA71741BE}"/>
              </a:ext>
            </a:extLst>
          </p:cNvPr>
          <p:cNvSpPr/>
          <p:nvPr/>
        </p:nvSpPr>
        <p:spPr>
          <a:xfrm>
            <a:off x="1193122" y="4925094"/>
            <a:ext cx="1021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659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94A42EE-3D0F-4D28-833C-CA96D8B30761}"/>
              </a:ext>
            </a:extLst>
          </p:cNvPr>
          <p:cNvSpPr/>
          <p:nvPr/>
        </p:nvSpPr>
        <p:spPr>
          <a:xfrm>
            <a:off x="-664713" y="5632980"/>
            <a:ext cx="4737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человек</a:t>
            </a:r>
          </a:p>
          <a:p>
            <a:pPr algn="ctr"/>
            <a:r>
              <a:rPr lang="ru-RU" dirty="0">
                <a:solidFill>
                  <a:srgbClr val="002774"/>
                </a:solidFill>
              </a:rPr>
              <a:t>приступило к сдаче </a:t>
            </a:r>
          </a:p>
          <a:p>
            <a:pPr algn="ctr"/>
            <a:r>
              <a:rPr lang="ru-RU" dirty="0">
                <a:solidFill>
                  <a:srgbClr val="002774"/>
                </a:solidFill>
              </a:rPr>
              <a:t>норм ГТО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99FD594-11B0-4C8E-A611-6CFBA282E5D8}"/>
              </a:ext>
            </a:extLst>
          </p:cNvPr>
          <p:cNvSpPr/>
          <p:nvPr/>
        </p:nvSpPr>
        <p:spPr>
          <a:xfrm>
            <a:off x="3677703" y="4979315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370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F0780EF-83E1-45B5-B6B5-EA62BB2A7D9C}"/>
              </a:ext>
            </a:extLst>
          </p:cNvPr>
          <p:cNvSpPr/>
          <p:nvPr/>
        </p:nvSpPr>
        <p:spPr>
          <a:xfrm>
            <a:off x="1791014" y="5632980"/>
            <a:ext cx="4737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человек</a:t>
            </a:r>
          </a:p>
          <a:p>
            <a:pPr algn="ctr"/>
            <a:r>
              <a:rPr lang="ru-RU" dirty="0">
                <a:solidFill>
                  <a:srgbClr val="002774"/>
                </a:solidFill>
              </a:rPr>
              <a:t>сдали норматив </a:t>
            </a:r>
          </a:p>
          <a:p>
            <a:pPr algn="ctr"/>
            <a:r>
              <a:rPr lang="ru-RU" dirty="0">
                <a:solidFill>
                  <a:srgbClr val="002774"/>
                </a:solidFill>
              </a:rPr>
              <a:t>ГТО на знак отличия</a:t>
            </a: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id="{F1BB2AD0-1D0F-4DFD-8EAB-F5803259BF8A}"/>
              </a:ext>
            </a:extLst>
          </p:cNvPr>
          <p:cNvSpPr txBox="1">
            <a:spLocks/>
          </p:cNvSpPr>
          <p:nvPr/>
        </p:nvSpPr>
        <p:spPr>
          <a:xfrm>
            <a:off x="6240623" y="4701770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09BF588-E517-4B73-969F-7D075A5E2526}"/>
              </a:ext>
            </a:extLst>
          </p:cNvPr>
          <p:cNvSpPr/>
          <p:nvPr/>
        </p:nvSpPr>
        <p:spPr>
          <a:xfrm>
            <a:off x="5935845" y="5355981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2774"/>
                </a:solidFill>
              </a:rPr>
              <a:t>Тутаевский район стал победителем в конкурсе «Здоровые города России». Номинация - лучший муниципальный проект укрепления общественного здоровья. Проект "Социально-реабилитационный комплекс Романов-Борисоглебск"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455AD30-0FB7-4A18-A7F0-E7C36AB3D52B}"/>
              </a:ext>
            </a:extLst>
          </p:cNvPr>
          <p:cNvSpPr/>
          <p:nvPr/>
        </p:nvSpPr>
        <p:spPr>
          <a:xfrm>
            <a:off x="8310239" y="4787213"/>
            <a:ext cx="18699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место</a:t>
            </a:r>
          </a:p>
        </p:txBody>
      </p:sp>
    </p:spTree>
    <p:extLst>
      <p:ext uri="{BB962C8B-B14F-4D97-AF65-F5344CB8AC3E}">
        <p14:creationId xmlns:p14="http://schemas.microsoft.com/office/powerpoint/2010/main" val="3739175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10D4A50-A8E0-4208-926E-F8999A2027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2580" y="1753466"/>
            <a:ext cx="5533937" cy="33068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FBCDB0-C019-4247-8FF5-8FDEB21D8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7309" y="891181"/>
            <a:ext cx="5884477" cy="6839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59724AD-68AA-4146-BD28-03D5BF9A8F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078" r="20078"/>
          <a:stretch>
            <a:fillRect/>
          </a:stretch>
        </p:blipFill>
        <p:spPr>
          <a:xfrm>
            <a:off x="9682385" y="26946"/>
            <a:ext cx="2404103" cy="2678742"/>
          </a:xfrm>
          <a:ln w="19050">
            <a:solidFill>
              <a:srgbClr val="EAB200"/>
            </a:solidFill>
          </a:ln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E28AF56-6246-471D-BF2F-6FE0175B2220}"/>
              </a:ext>
            </a:extLst>
          </p:cNvPr>
          <p:cNvSpPr txBox="1">
            <a:spLocks/>
          </p:cNvSpPr>
          <p:nvPr/>
        </p:nvSpPr>
        <p:spPr>
          <a:xfrm>
            <a:off x="-184558" y="142612"/>
            <a:ext cx="3478434" cy="619067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Культура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43A39E1-A469-4C9A-989B-F569332A7BBD}"/>
              </a:ext>
            </a:extLst>
          </p:cNvPr>
          <p:cNvSpPr/>
          <p:nvPr/>
        </p:nvSpPr>
        <p:spPr>
          <a:xfrm>
            <a:off x="372951" y="797193"/>
            <a:ext cx="5561932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В 2020 ГОДУ УЧРЕЖДЕНИЯМИ КУЛЬТУРЫ ПРОВЕДЕНО 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4 548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МЕРОПРИЯТИЙ, ПРИНЯЛИ УЧАСТИЕ 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242 459</a:t>
            </a:r>
            <a:r>
              <a:rPr lang="ru-RU" sz="16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ЧЕЛОВЕК. 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6C60A17-15E5-4893-893C-33327D223324}"/>
              </a:ext>
            </a:extLst>
          </p:cNvPr>
          <p:cNvSpPr/>
          <p:nvPr/>
        </p:nvSpPr>
        <p:spPr>
          <a:xfrm>
            <a:off x="904183" y="6122799"/>
            <a:ext cx="10706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По санитарным требованиям в рамках сложившейся эпидемиологической обстановки использовались форматы проведения мероприятий как офлайн, так и онлайн.</a:t>
            </a: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31EF958-1D6C-4F91-8AA9-FA8EBD80F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1638" y="6122799"/>
            <a:ext cx="11028726" cy="656690"/>
          </a:xfrm>
          <a:prstGeom prst="rect">
            <a:avLst/>
          </a:prstGeom>
          <a:noFill/>
          <a:ln w="19050">
            <a:solidFill>
              <a:srgbClr val="EAB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6107B65-7282-4CBB-BB64-A43DF1D9F60D}"/>
              </a:ext>
            </a:extLst>
          </p:cNvPr>
          <p:cNvSpPr/>
          <p:nvPr/>
        </p:nvSpPr>
        <p:spPr>
          <a:xfrm>
            <a:off x="472580" y="1742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Работало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316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клубных формирований,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4 865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человек.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9D93CC2-408F-4FB0-B233-D32200EAC4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668" r="17668"/>
          <a:stretch>
            <a:fillRect/>
          </a:stretch>
        </p:blipFill>
        <p:spPr>
          <a:xfrm>
            <a:off x="208536" y="2312754"/>
            <a:ext cx="3111452" cy="3609286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433BA3A-6BDC-4249-88AA-736714886393}"/>
              </a:ext>
            </a:extLst>
          </p:cNvPr>
          <p:cNvSpPr/>
          <p:nvPr/>
        </p:nvSpPr>
        <p:spPr>
          <a:xfrm>
            <a:off x="5087007" y="2708877"/>
            <a:ext cx="6811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>
                <a:solidFill>
                  <a:srgbClr val="002774"/>
                </a:solidFill>
              </a:rPr>
              <a:t>Особое внимание уделялось мероприятиям,</a:t>
            </a:r>
          </a:p>
          <a:p>
            <a:r>
              <a:rPr lang="ru-RU" sz="2000" u="sng" dirty="0">
                <a:solidFill>
                  <a:srgbClr val="002774"/>
                </a:solidFill>
              </a:rPr>
              <a:t>в честь Года памяти и славы: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774"/>
                </a:solidFill>
              </a:rPr>
              <a:t> Поздравляли ветеранов праздничные фронтовые агитбригады.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774"/>
                </a:solidFill>
              </a:rPr>
              <a:t> Издана юбилейная книга «Победа сложилась из Ваших имен», посвященная 75-летию Великой Победы.</a:t>
            </a:r>
          </a:p>
          <a:p>
            <a:endParaRPr lang="ru-RU" dirty="0">
              <a:solidFill>
                <a:srgbClr val="002774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D7932-8C16-4CB1-95E8-8D2E57403FC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1722" y="6111530"/>
            <a:ext cx="417457" cy="41745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1A4DB5A-208B-4300-9208-2B1E22BF92DB}"/>
              </a:ext>
            </a:extLst>
          </p:cNvPr>
          <p:cNvSpPr/>
          <p:nvPr/>
        </p:nvSpPr>
        <p:spPr>
          <a:xfrm>
            <a:off x="3377851" y="4593044"/>
            <a:ext cx="73150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>
                <a:solidFill>
                  <a:srgbClr val="002774"/>
                </a:solidFill>
              </a:rPr>
              <a:t>Проведены: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774"/>
                </a:solidFill>
              </a:rPr>
              <a:t> Праздник «Город-ярмарка»,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774"/>
                </a:solidFill>
              </a:rPr>
              <a:t> Народные гуляния «Широкая Масленица»,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774"/>
                </a:solidFill>
              </a:rPr>
              <a:t> День Победы и государственные праздники.</a:t>
            </a:r>
            <a:endParaRPr lang="ru-RU" sz="20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BEE4EEB-1C36-4A07-B8A4-1BC9E30273C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272" r="21272"/>
          <a:stretch>
            <a:fillRect/>
          </a:stretch>
        </p:blipFill>
        <p:spPr>
          <a:xfrm>
            <a:off x="7104994" y="46419"/>
            <a:ext cx="2309260" cy="2678742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FFC000"/>
            </a:solidFill>
          </a:ln>
        </p:spPr>
      </p:pic>
      <p:sp>
        <p:nvSpPr>
          <p:cNvPr id="17" name="Текст 2">
            <a:extLst>
              <a:ext uri="{FF2B5EF4-FFF2-40B4-BE49-F238E27FC236}">
                <a16:creationId xmlns:a16="http://schemas.microsoft.com/office/drawing/2014/main" id="{0CF076AF-4EC9-4AD7-BF92-3775FAE4BB61}"/>
              </a:ext>
            </a:extLst>
          </p:cNvPr>
          <p:cNvSpPr txBox="1">
            <a:spLocks/>
          </p:cNvSpPr>
          <p:nvPr/>
        </p:nvSpPr>
        <p:spPr>
          <a:xfrm>
            <a:off x="5469726" y="4746606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474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7CD024C-8DFE-4D86-921A-2A63EDA765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2862" r="22862"/>
          <a:stretch>
            <a:fillRect/>
          </a:stretch>
        </p:blipFill>
        <p:spPr>
          <a:ln w="19050">
            <a:solidFill>
              <a:srgbClr val="EAB200"/>
            </a:solidFill>
          </a:ln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8B2952F-4FA0-4F1F-91B2-6939DD37D796}"/>
              </a:ext>
            </a:extLst>
          </p:cNvPr>
          <p:cNvSpPr/>
          <p:nvPr/>
        </p:nvSpPr>
        <p:spPr>
          <a:xfrm>
            <a:off x="419889" y="130001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</a:rPr>
              <a:t>Федеральный проект «Творческие люди» </a:t>
            </a:r>
          </a:p>
          <a:p>
            <a:r>
              <a:rPr lang="ru-RU" sz="1600" b="1" dirty="0">
                <a:solidFill>
                  <a:srgbClr val="002774"/>
                </a:solidFill>
              </a:rPr>
              <a:t>грант -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</a:rPr>
              <a:t>171 030 руб.</a:t>
            </a:r>
            <a:endParaRPr lang="ru-RU" sz="1600" b="1" dirty="0">
              <a:solidFill>
                <a:srgbClr val="002774"/>
              </a:solidFill>
            </a:endParaRPr>
          </a:p>
          <a:p>
            <a:r>
              <a:rPr lang="ru-RU" sz="1600" b="1" dirty="0">
                <a:solidFill>
                  <a:srgbClr val="002774"/>
                </a:solidFill>
              </a:rPr>
              <a:t>«Районный центр культуры и досуга».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1EF4D55-E2C0-463D-AB13-AE695C4B02D6}"/>
              </a:ext>
            </a:extLst>
          </p:cNvPr>
          <p:cNvSpPr/>
          <p:nvPr/>
        </p:nvSpPr>
        <p:spPr>
          <a:xfrm>
            <a:off x="418739" y="2144013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Грант в номинации «Театральные коллективы» - 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1 199 865 руб.</a:t>
            </a:r>
          </a:p>
          <a:p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«Районный центр культуры и досуга», театр «Левый берег». </a:t>
            </a:r>
            <a:b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88FAC24-F023-457A-8D50-C6EDCBE3B0AD}"/>
              </a:ext>
            </a:extLst>
          </p:cNvPr>
          <p:cNvSpPr/>
          <p:nvPr/>
        </p:nvSpPr>
        <p:spPr>
          <a:xfrm>
            <a:off x="418739" y="279806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Финансирование в рамках «Проектного офиса «Культура» - 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232 000</a:t>
            </a:r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 руб.  Павловский ДК. </a:t>
            </a:r>
            <a:endParaRPr lang="ru-RU" sz="1600" b="1" dirty="0">
              <a:solidFill>
                <a:srgbClr val="002774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F2ADF95-4146-4489-B0F8-1D6AE1B6494E}"/>
              </a:ext>
            </a:extLst>
          </p:cNvPr>
          <p:cNvSpPr/>
          <p:nvPr/>
        </p:nvSpPr>
        <p:spPr>
          <a:xfrm>
            <a:off x="425457" y="3405913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Приобретение музыкальных инструментов и оборудования:</a:t>
            </a:r>
          </a:p>
          <a:p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– 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210 000</a:t>
            </a:r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 руб. «Районный центр культуры и досуга»; - </a:t>
            </a:r>
          </a:p>
          <a:p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435 000</a:t>
            </a:r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 руб. «Районный Дворец культуры имени </a:t>
            </a:r>
            <a:r>
              <a:rPr lang="ru-RU" sz="1600" b="1" dirty="0" err="1">
                <a:solidFill>
                  <a:srgbClr val="002774"/>
                </a:solidFill>
                <a:ea typeface="Times New Roman" panose="02020603050405020304" pitchFamily="18" charset="0"/>
              </a:rPr>
              <a:t>А.Г.Малова</a:t>
            </a:r>
            <a:r>
              <a:rPr lang="ru-RU" sz="1600" b="1" dirty="0">
                <a:solidFill>
                  <a:srgbClr val="002774"/>
                </a:solidFill>
                <a:ea typeface="Times New Roman" panose="02020603050405020304" pitchFamily="18" charset="0"/>
              </a:rPr>
              <a:t>». 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598292D-3F53-4E3B-B541-21E8149A6CAF}"/>
              </a:ext>
            </a:extLst>
          </p:cNvPr>
          <p:cNvSpPr/>
          <p:nvPr/>
        </p:nvSpPr>
        <p:spPr>
          <a:xfrm>
            <a:off x="474088" y="4271576"/>
            <a:ext cx="80407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</a:rPr>
              <a:t>Проект «Культура малой родины»:</a:t>
            </a:r>
          </a:p>
          <a:p>
            <a:r>
              <a:rPr lang="ru-RU" sz="1600" b="1" dirty="0">
                <a:solidFill>
                  <a:srgbClr val="002774"/>
                </a:solidFill>
              </a:rPr>
              <a:t>приобретение одежды сцены для зрительного зала и мебели для помещений Городского клуба на сумму 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</a:rPr>
              <a:t>514 661 руб.</a:t>
            </a:r>
          </a:p>
          <a:p>
            <a:endParaRPr lang="ru-RU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F499B29-D41E-4832-8BA8-E84DEFB5D0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68" t="18898" r="6743" b="19924"/>
          <a:stretch/>
        </p:blipFill>
        <p:spPr>
          <a:xfrm>
            <a:off x="0" y="0"/>
            <a:ext cx="1770077" cy="1293940"/>
          </a:xfrm>
          <a:prstGeom prst="rect">
            <a:avLst/>
          </a:prstGeom>
        </p:spPr>
      </p:pic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1D8F230A-B4B8-4538-A031-D5F1DB72FAAB}"/>
              </a:ext>
            </a:extLst>
          </p:cNvPr>
          <p:cNvGrpSpPr/>
          <p:nvPr/>
        </p:nvGrpSpPr>
        <p:grpSpPr>
          <a:xfrm>
            <a:off x="61534" y="1537468"/>
            <a:ext cx="360000" cy="360000"/>
            <a:chOff x="-104104" y="971478"/>
            <a:chExt cx="791727" cy="791727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11EDDEF2-B8A7-408E-B406-78DD658B036E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Овал 4">
              <a:extLst>
                <a:ext uri="{FF2B5EF4-FFF2-40B4-BE49-F238E27FC236}">
                  <a16:creationId xmlns:a16="http://schemas.microsoft.com/office/drawing/2014/main" id="{B436DF72-D42B-4CBE-8B6B-548B55456063}"/>
                </a:ext>
              </a:extLst>
            </p:cNvPr>
            <p:cNvSpPr txBox="1"/>
            <p:nvPr/>
          </p:nvSpPr>
          <p:spPr>
            <a:xfrm>
              <a:off x="92200" y="1010321"/>
              <a:ext cx="399116" cy="5598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noProof="0" dirty="0">
                  <a:latin typeface="Calibri" panose="020F0502020204030204" pitchFamily="34" charset="0"/>
                </a:rPr>
                <a:t>1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3989669C-8452-475B-9F9D-8D15DA6E14A5}"/>
              </a:ext>
            </a:extLst>
          </p:cNvPr>
          <p:cNvGrpSpPr/>
          <p:nvPr/>
        </p:nvGrpSpPr>
        <p:grpSpPr>
          <a:xfrm>
            <a:off x="59889" y="2253384"/>
            <a:ext cx="360000" cy="360000"/>
            <a:chOff x="-104104" y="971478"/>
            <a:chExt cx="791727" cy="791727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146C5551-0DBC-4611-8848-E34632596C64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Овал 4">
              <a:extLst>
                <a:ext uri="{FF2B5EF4-FFF2-40B4-BE49-F238E27FC236}">
                  <a16:creationId xmlns:a16="http://schemas.microsoft.com/office/drawing/2014/main" id="{46000FF1-049C-4330-93EB-E5BA6D421D3B}"/>
                </a:ext>
              </a:extLst>
            </p:cNvPr>
            <p:cNvSpPr txBox="1"/>
            <p:nvPr/>
          </p:nvSpPr>
          <p:spPr>
            <a:xfrm>
              <a:off x="92200" y="1010321"/>
              <a:ext cx="399116" cy="5598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dirty="0">
                  <a:latin typeface="Calibri" panose="020F0502020204030204" pitchFamily="34" charset="0"/>
                </a:rPr>
                <a:t>2</a:t>
              </a:r>
              <a:endParaRPr lang="ru-RU" sz="24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5A44CF10-8C61-4A3D-97E2-A79CDDE13F43}"/>
              </a:ext>
            </a:extLst>
          </p:cNvPr>
          <p:cNvGrpSpPr/>
          <p:nvPr/>
        </p:nvGrpSpPr>
        <p:grpSpPr>
          <a:xfrm>
            <a:off x="65457" y="2910456"/>
            <a:ext cx="360000" cy="360000"/>
            <a:chOff x="-104104" y="971478"/>
            <a:chExt cx="791727" cy="791727"/>
          </a:xfrm>
        </p:grpSpPr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7B517245-96C5-43F4-A5F7-C5A103C53BCA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Овал 4">
              <a:extLst>
                <a:ext uri="{FF2B5EF4-FFF2-40B4-BE49-F238E27FC236}">
                  <a16:creationId xmlns:a16="http://schemas.microsoft.com/office/drawing/2014/main" id="{D81B311C-086C-4993-B361-677D265D20EE}"/>
                </a:ext>
              </a:extLst>
            </p:cNvPr>
            <p:cNvSpPr txBox="1"/>
            <p:nvPr/>
          </p:nvSpPr>
          <p:spPr>
            <a:xfrm>
              <a:off x="92200" y="1010321"/>
              <a:ext cx="399116" cy="5598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noProof="0" dirty="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973E655B-1993-493A-9AA6-03FB52B9CCC6}"/>
              </a:ext>
            </a:extLst>
          </p:cNvPr>
          <p:cNvGrpSpPr/>
          <p:nvPr/>
        </p:nvGrpSpPr>
        <p:grpSpPr>
          <a:xfrm>
            <a:off x="58739" y="3567527"/>
            <a:ext cx="360000" cy="360000"/>
            <a:chOff x="-104104" y="971478"/>
            <a:chExt cx="791727" cy="791727"/>
          </a:xfrm>
        </p:grpSpPr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FDE38518-DB16-443D-9F92-7113CC475918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Овал 4">
              <a:extLst>
                <a:ext uri="{FF2B5EF4-FFF2-40B4-BE49-F238E27FC236}">
                  <a16:creationId xmlns:a16="http://schemas.microsoft.com/office/drawing/2014/main" id="{6C6F670B-F0EB-4B64-8505-E8875D2ADA5A}"/>
                </a:ext>
              </a:extLst>
            </p:cNvPr>
            <p:cNvSpPr txBox="1"/>
            <p:nvPr/>
          </p:nvSpPr>
          <p:spPr>
            <a:xfrm>
              <a:off x="92200" y="1010321"/>
              <a:ext cx="399116" cy="5598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dirty="0">
                  <a:latin typeface="Calibri" panose="020F0502020204030204" pitchFamily="34" charset="0"/>
                </a:rPr>
                <a:t>4</a:t>
              </a:r>
              <a:endParaRPr lang="ru-RU" sz="24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E759737C-9A49-4D98-B77C-B9A1CE06C17B}"/>
              </a:ext>
            </a:extLst>
          </p:cNvPr>
          <p:cNvGrpSpPr/>
          <p:nvPr/>
        </p:nvGrpSpPr>
        <p:grpSpPr>
          <a:xfrm>
            <a:off x="64036" y="4513909"/>
            <a:ext cx="360000" cy="360000"/>
            <a:chOff x="-104104" y="971478"/>
            <a:chExt cx="791727" cy="791727"/>
          </a:xfrm>
        </p:grpSpPr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D3E99663-25FE-41C5-A296-EBC0CFE5A762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Овал 4">
              <a:extLst>
                <a:ext uri="{FF2B5EF4-FFF2-40B4-BE49-F238E27FC236}">
                  <a16:creationId xmlns:a16="http://schemas.microsoft.com/office/drawing/2014/main" id="{99C8B920-F8FE-4E3A-82E7-D4E3C983F218}"/>
                </a:ext>
              </a:extLst>
            </p:cNvPr>
            <p:cNvSpPr txBox="1"/>
            <p:nvPr/>
          </p:nvSpPr>
          <p:spPr>
            <a:xfrm>
              <a:off x="92200" y="1010321"/>
              <a:ext cx="399116" cy="5598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noProof="0" dirty="0">
                  <a:latin typeface="Calibri" panose="020F0502020204030204" pitchFamily="34" charset="0"/>
                </a:rPr>
                <a:t>5</a:t>
              </a:r>
            </a:p>
          </p:txBody>
        </p:sp>
      </p:grp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3D44F780-88CF-4EA0-ABC6-0B119E831B50}"/>
              </a:ext>
            </a:extLst>
          </p:cNvPr>
          <p:cNvSpPr/>
          <p:nvPr/>
        </p:nvSpPr>
        <p:spPr>
          <a:xfrm>
            <a:off x="418739" y="5279374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</a:rPr>
              <a:t>Областная программа «Решаем вместе». Ремонт помещений и актового зала Пшеничищенского Дома культуры 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</a:rPr>
              <a:t>1 567 309 руб.</a:t>
            </a:r>
            <a:r>
              <a:rPr lang="ru-RU" sz="1600" b="1" dirty="0">
                <a:solidFill>
                  <a:srgbClr val="002774"/>
                </a:solidFill>
              </a:rPr>
              <a:t> </a:t>
            </a:r>
            <a:endParaRPr lang="ru-RU" dirty="0"/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E816324-6C58-4367-987B-4AF49518625A}"/>
              </a:ext>
            </a:extLst>
          </p:cNvPr>
          <p:cNvGrpSpPr/>
          <p:nvPr/>
        </p:nvGrpSpPr>
        <p:grpSpPr>
          <a:xfrm>
            <a:off x="65456" y="5412412"/>
            <a:ext cx="360000" cy="360000"/>
            <a:chOff x="-104104" y="971478"/>
            <a:chExt cx="791727" cy="791727"/>
          </a:xfrm>
        </p:grpSpPr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id="{3A9757A4-ED88-4BE7-B30E-D2EA4CF943EA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Овал 4">
              <a:extLst>
                <a:ext uri="{FF2B5EF4-FFF2-40B4-BE49-F238E27FC236}">
                  <a16:creationId xmlns:a16="http://schemas.microsoft.com/office/drawing/2014/main" id="{14640918-776C-4CA0-95E9-E53278CCB2D3}"/>
                </a:ext>
              </a:extLst>
            </p:cNvPr>
            <p:cNvSpPr txBox="1"/>
            <p:nvPr/>
          </p:nvSpPr>
          <p:spPr>
            <a:xfrm>
              <a:off x="92200" y="1010321"/>
              <a:ext cx="399116" cy="5598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dirty="0">
                  <a:latin typeface="Calibri" panose="020F0502020204030204" pitchFamily="34" charset="0"/>
                </a:rPr>
                <a:t>6</a:t>
              </a:r>
              <a:endParaRPr lang="ru-RU" sz="24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A3586F4B-2A8E-473D-80A7-02633145D013}"/>
              </a:ext>
            </a:extLst>
          </p:cNvPr>
          <p:cNvGrpSpPr/>
          <p:nvPr/>
        </p:nvGrpSpPr>
        <p:grpSpPr>
          <a:xfrm>
            <a:off x="58738" y="6218505"/>
            <a:ext cx="360000" cy="360000"/>
            <a:chOff x="-104104" y="971478"/>
            <a:chExt cx="791727" cy="791727"/>
          </a:xfrm>
        </p:grpSpPr>
        <p:sp>
          <p:nvSpPr>
            <p:cNvPr id="47" name="Овал 46">
              <a:extLst>
                <a:ext uri="{FF2B5EF4-FFF2-40B4-BE49-F238E27FC236}">
                  <a16:creationId xmlns:a16="http://schemas.microsoft.com/office/drawing/2014/main" id="{455B1864-3D2F-4571-82EB-B186CADFADB2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Овал 4">
              <a:extLst>
                <a:ext uri="{FF2B5EF4-FFF2-40B4-BE49-F238E27FC236}">
                  <a16:creationId xmlns:a16="http://schemas.microsoft.com/office/drawing/2014/main" id="{9A20AE9F-5AF0-4674-A962-5AD52FD69A3F}"/>
                </a:ext>
              </a:extLst>
            </p:cNvPr>
            <p:cNvSpPr txBox="1"/>
            <p:nvPr/>
          </p:nvSpPr>
          <p:spPr>
            <a:xfrm>
              <a:off x="92200" y="1010321"/>
              <a:ext cx="399116" cy="5598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noProof="0" dirty="0">
                  <a:latin typeface="Calibri" panose="020F0502020204030204" pitchFamily="34" charset="0"/>
                </a:rPr>
                <a:t>7</a:t>
              </a:r>
            </a:p>
          </p:txBody>
        </p:sp>
      </p:grp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3647FAA1-443D-4A62-A484-7AA4AF889F5C}"/>
              </a:ext>
            </a:extLst>
          </p:cNvPr>
          <p:cNvSpPr/>
          <p:nvPr/>
        </p:nvSpPr>
        <p:spPr>
          <a:xfrm>
            <a:off x="436803" y="598300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774"/>
                </a:solidFill>
              </a:rPr>
              <a:t>Начал работу </a:t>
            </a:r>
            <a:r>
              <a:rPr lang="ru-RU" sz="1600" b="1" dirty="0">
                <a:solidFill>
                  <a:srgbClr val="002774"/>
                </a:solidFill>
                <a:highlight>
                  <a:srgbClr val="EAB200"/>
                </a:highlight>
              </a:rPr>
              <a:t>кинозал</a:t>
            </a:r>
            <a:r>
              <a:rPr lang="ru-RU" sz="1600" b="1" dirty="0">
                <a:solidFill>
                  <a:srgbClr val="002774"/>
                </a:solidFill>
              </a:rPr>
              <a:t> Молодежный центр «Галактика», оснащенный на средства гранта из федерального бюджета в рамках конкурса Фонда кино.</a:t>
            </a:r>
          </a:p>
        </p:txBody>
      </p:sp>
      <p:sp>
        <p:nvSpPr>
          <p:cNvPr id="50" name="Заголовок 4">
            <a:extLst>
              <a:ext uri="{FF2B5EF4-FFF2-40B4-BE49-F238E27FC236}">
                <a16:creationId xmlns:a16="http://schemas.microsoft.com/office/drawing/2014/main" id="{D95FAA3E-5218-430E-A4C5-D94F9D198D07}"/>
              </a:ext>
            </a:extLst>
          </p:cNvPr>
          <p:cNvSpPr txBox="1">
            <a:spLocks/>
          </p:cNvSpPr>
          <p:nvPr/>
        </p:nvSpPr>
        <p:spPr>
          <a:xfrm>
            <a:off x="6514739" y="124818"/>
            <a:ext cx="3478434" cy="619067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Культура</a:t>
            </a:r>
          </a:p>
        </p:txBody>
      </p:sp>
    </p:spTree>
    <p:extLst>
      <p:ext uri="{BB962C8B-B14F-4D97-AF65-F5344CB8AC3E}">
        <p14:creationId xmlns:p14="http://schemas.microsoft.com/office/powerpoint/2010/main" val="98102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>
            <a:extLst>
              <a:ext uri="{FF2B5EF4-FFF2-40B4-BE49-F238E27FC236}">
                <a16:creationId xmlns:a16="http://schemas.microsoft.com/office/drawing/2014/main" id="{FDDC1D53-E322-4C85-9DC6-44B4812E9DB8}"/>
              </a:ext>
            </a:extLst>
          </p:cNvPr>
          <p:cNvSpPr txBox="1">
            <a:spLocks/>
          </p:cNvSpPr>
          <p:nvPr/>
        </p:nvSpPr>
        <p:spPr>
          <a:xfrm>
            <a:off x="-610446" y="28960"/>
            <a:ext cx="3478434" cy="619067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Туризм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FF27BD-DDA6-45C0-A943-3BA0C128D75D}"/>
              </a:ext>
            </a:extLst>
          </p:cNvPr>
          <p:cNvSpPr/>
          <p:nvPr/>
        </p:nvSpPr>
        <p:spPr>
          <a:xfrm>
            <a:off x="2290137" y="713141"/>
            <a:ext cx="37576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a typeface="Times New Roman" panose="02020603050405020304" pitchFamily="18" charset="0"/>
              </a:rPr>
              <a:t>Посетили </a:t>
            </a:r>
            <a:r>
              <a:rPr lang="ru-RU" sz="2400" b="1" dirty="0">
                <a:solidFill>
                  <a:schemeClr val="bg1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170 000</a:t>
            </a:r>
            <a:r>
              <a:rPr lang="ru-RU" sz="2400" b="1" dirty="0">
                <a:solidFill>
                  <a:schemeClr val="bg1"/>
                </a:solidFill>
                <a:ea typeface="Times New Roman" panose="02020603050405020304" pitchFamily="18" charset="0"/>
              </a:rPr>
              <a:t> туристов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Шестиугольник 23">
            <a:extLst>
              <a:ext uri="{FF2B5EF4-FFF2-40B4-BE49-F238E27FC236}">
                <a16:creationId xmlns:a16="http://schemas.microsoft.com/office/drawing/2014/main" id="{49ACF868-8A79-4234-86AC-8BC87484F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28602" y="818512"/>
            <a:ext cx="361535" cy="312478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105FB77-2B8B-440E-9F08-FE21BFD7B104}"/>
              </a:ext>
            </a:extLst>
          </p:cNvPr>
          <p:cNvSpPr/>
          <p:nvPr/>
        </p:nvSpPr>
        <p:spPr>
          <a:xfrm>
            <a:off x="588669" y="2008146"/>
            <a:ext cx="57610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Приняли </a:t>
            </a:r>
            <a:r>
              <a:rPr lang="ru-RU" sz="2000" b="1" dirty="0">
                <a:solidFill>
                  <a:schemeClr val="bg1"/>
                </a:solidFill>
                <a:highlight>
                  <a:srgbClr val="EAB200"/>
                </a:highlight>
              </a:rPr>
              <a:t>72</a:t>
            </a:r>
            <a:r>
              <a:rPr lang="ru-RU" sz="2000" b="1" dirty="0">
                <a:solidFill>
                  <a:schemeClr val="bg1"/>
                </a:solidFill>
              </a:rPr>
              <a:t> круизных теплохода - </a:t>
            </a:r>
            <a:r>
              <a:rPr lang="ru-RU" sz="2000" b="1" dirty="0">
                <a:solidFill>
                  <a:schemeClr val="bg1"/>
                </a:solidFill>
                <a:highlight>
                  <a:srgbClr val="EAB200"/>
                </a:highlight>
              </a:rPr>
              <a:t>7 867</a:t>
            </a:r>
            <a:r>
              <a:rPr lang="ru-RU" sz="2000" b="1" dirty="0">
                <a:solidFill>
                  <a:schemeClr val="bg1"/>
                </a:solidFill>
              </a:rPr>
              <a:t> туристов. </a:t>
            </a:r>
          </a:p>
        </p:txBody>
      </p:sp>
      <p:sp>
        <p:nvSpPr>
          <p:cNvPr id="9" name="Шестиугольник 23">
            <a:extLst>
              <a:ext uri="{FF2B5EF4-FFF2-40B4-BE49-F238E27FC236}">
                <a16:creationId xmlns:a16="http://schemas.microsoft.com/office/drawing/2014/main" id="{EC212F08-107F-43BE-90FF-3F84CE434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3036" y="1448674"/>
            <a:ext cx="361535" cy="312478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A66F3A8-516A-4EC4-A5B3-57F823D04CAF}"/>
              </a:ext>
            </a:extLst>
          </p:cNvPr>
          <p:cNvSpPr/>
          <p:nvPr/>
        </p:nvSpPr>
        <p:spPr>
          <a:xfrm>
            <a:off x="1409922" y="125097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«Центр культуры и туризма «Романов-Борисоглебск» обслужил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91 470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туристов.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Шестиугольник 23">
            <a:extLst>
              <a:ext uri="{FF2B5EF4-FFF2-40B4-BE49-F238E27FC236}">
                <a16:creationId xmlns:a16="http://schemas.microsoft.com/office/drawing/2014/main" id="{A4281A7D-7664-4D3F-BE81-BD32A67AFF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7134" y="2050409"/>
            <a:ext cx="361535" cy="312478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1CB51EB-4C92-4578-B794-215598BB3957}"/>
              </a:ext>
            </a:extLst>
          </p:cNvPr>
          <p:cNvSpPr/>
          <p:nvPr/>
        </p:nvSpPr>
        <p:spPr>
          <a:xfrm>
            <a:off x="8509754" y="1347225"/>
            <a:ext cx="34551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Завершен ремонт хостела </a:t>
            </a:r>
          </a:p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«Волжские просторы».</a:t>
            </a:r>
            <a:b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</a:b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</a:p>
          <a:p>
            <a:b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</a:b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4" name="Овал 13" title="Круг — фон">
            <a:extLst>
              <a:ext uri="{FF2B5EF4-FFF2-40B4-BE49-F238E27FC236}">
                <a16:creationId xmlns:a16="http://schemas.microsoft.com/office/drawing/2014/main" id="{21BBF5EB-20B4-41F6-842F-C121EB014043}"/>
              </a:ext>
            </a:extLst>
          </p:cNvPr>
          <p:cNvSpPr/>
          <p:nvPr/>
        </p:nvSpPr>
        <p:spPr>
          <a:xfrm>
            <a:off x="7260757" y="2460441"/>
            <a:ext cx="426811" cy="426811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Овал 14" title="Круг — фон">
            <a:extLst>
              <a:ext uri="{FF2B5EF4-FFF2-40B4-BE49-F238E27FC236}">
                <a16:creationId xmlns:a16="http://schemas.microsoft.com/office/drawing/2014/main" id="{DB3A65D9-0C3E-4D97-ADCB-0F872D57EB96}"/>
              </a:ext>
            </a:extLst>
          </p:cNvPr>
          <p:cNvSpPr/>
          <p:nvPr/>
        </p:nvSpPr>
        <p:spPr>
          <a:xfrm>
            <a:off x="8122287" y="1478144"/>
            <a:ext cx="426811" cy="426811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" name="Овал 15" title="Круг — фон">
            <a:extLst>
              <a:ext uri="{FF2B5EF4-FFF2-40B4-BE49-F238E27FC236}">
                <a16:creationId xmlns:a16="http://schemas.microsoft.com/office/drawing/2014/main" id="{AE3FFF82-5D22-443D-BF43-EDF37895CDBA}"/>
              </a:ext>
            </a:extLst>
          </p:cNvPr>
          <p:cNvSpPr/>
          <p:nvPr/>
        </p:nvSpPr>
        <p:spPr>
          <a:xfrm>
            <a:off x="3116220" y="4203395"/>
            <a:ext cx="426811" cy="426811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9D67D7C-3E48-44D3-A726-DDCCD9BC4A1B}"/>
              </a:ext>
            </a:extLst>
          </p:cNvPr>
          <p:cNvSpPr/>
          <p:nvPr/>
        </p:nvSpPr>
        <p:spPr>
          <a:xfrm>
            <a:off x="3665389" y="4354015"/>
            <a:ext cx="1059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b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</a:b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lvl="0"/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Открыта мастерская Романово - Борисоглебской иконы </a:t>
            </a:r>
          </a:p>
          <a:p>
            <a:pPr lvl="0"/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на Волжской набережной правого берега.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C9C3FAD-A855-4380-804C-D8620FC61DD5}"/>
              </a:ext>
            </a:extLst>
          </p:cNvPr>
          <p:cNvSpPr/>
          <p:nvPr/>
        </p:nvSpPr>
        <p:spPr>
          <a:xfrm>
            <a:off x="7700450" y="217822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 новые частные музеи </a:t>
            </a:r>
          </a:p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левом берегу города: </a:t>
            </a:r>
          </a:p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«Дом священника» и «Ожившая история».</a:t>
            </a:r>
            <a:b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D4262C4-6CFC-4DA4-8FAC-177D8C48095C}"/>
              </a:ext>
            </a:extLst>
          </p:cNvPr>
          <p:cNvSpPr/>
          <p:nvPr/>
        </p:nvSpPr>
        <p:spPr>
          <a:xfrm>
            <a:off x="5868866" y="288815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Частный медиа-музей духовной истории Романово – </a:t>
            </a:r>
          </a:p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Борисоглебска выиграл грант от Фонда президентских грантов на новое современное оснащение музея.</a:t>
            </a:r>
          </a:p>
        </p:txBody>
      </p:sp>
      <p:sp>
        <p:nvSpPr>
          <p:cNvPr id="20" name="Овал 19" title="Круг — фон">
            <a:extLst>
              <a:ext uri="{FF2B5EF4-FFF2-40B4-BE49-F238E27FC236}">
                <a16:creationId xmlns:a16="http://schemas.microsoft.com/office/drawing/2014/main" id="{EDAE8D88-27F3-4768-88F9-D3C166DE48AA}"/>
              </a:ext>
            </a:extLst>
          </p:cNvPr>
          <p:cNvSpPr/>
          <p:nvPr/>
        </p:nvSpPr>
        <p:spPr>
          <a:xfrm>
            <a:off x="5414977" y="3384963"/>
            <a:ext cx="426811" cy="426811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670728B-F90C-4C95-A5B0-82DF5BF4C03B}"/>
              </a:ext>
            </a:extLst>
          </p:cNvPr>
          <p:cNvSpPr/>
          <p:nvPr/>
        </p:nvSpPr>
        <p:spPr>
          <a:xfrm>
            <a:off x="3552202" y="40884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Продолжается капитальный ремонт музея «Дом на Новинской», идет работа по реставрации фасада здания.</a:t>
            </a:r>
            <a:endParaRPr lang="ru-RU" dirty="0"/>
          </a:p>
        </p:txBody>
      </p:sp>
      <p:sp>
        <p:nvSpPr>
          <p:cNvPr id="22" name="Овал 21" title="Круг — фон">
            <a:extLst>
              <a:ext uri="{FF2B5EF4-FFF2-40B4-BE49-F238E27FC236}">
                <a16:creationId xmlns:a16="http://schemas.microsoft.com/office/drawing/2014/main" id="{816361C6-EE7E-4377-8DC0-7129D12C5D89}"/>
              </a:ext>
            </a:extLst>
          </p:cNvPr>
          <p:cNvSpPr/>
          <p:nvPr/>
        </p:nvSpPr>
        <p:spPr>
          <a:xfrm>
            <a:off x="3125391" y="5026559"/>
            <a:ext cx="426811" cy="426811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F5EE8A-04BD-4353-B846-69D7281FC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75" y="2940993"/>
            <a:ext cx="2889687" cy="335487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79E24B-7E7F-4A69-B55B-AF991A4AE7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255" r="21255"/>
          <a:stretch>
            <a:fillRect/>
          </a:stretch>
        </p:blipFill>
        <p:spPr>
          <a:xfrm>
            <a:off x="6213927" y="89940"/>
            <a:ext cx="1834879" cy="2128460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FFC000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67F68F-314A-45D6-A193-D08459A40B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5280" y="4012108"/>
            <a:ext cx="2412545" cy="280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14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>
            <a:extLst>
              <a:ext uri="{FF2B5EF4-FFF2-40B4-BE49-F238E27FC236}">
                <a16:creationId xmlns:a16="http://schemas.microsoft.com/office/drawing/2014/main" id="{FAB3F34F-0248-4B45-BB8A-16D641343A38}"/>
              </a:ext>
            </a:extLst>
          </p:cNvPr>
          <p:cNvSpPr txBox="1">
            <a:spLocks/>
          </p:cNvSpPr>
          <p:nvPr/>
        </p:nvSpPr>
        <p:spPr>
          <a:xfrm>
            <a:off x="-891176" y="-44880"/>
            <a:ext cx="7187473" cy="729756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solidFill>
                  <a:srgbClr val="002774"/>
                </a:solidFill>
              </a:rPr>
              <a:t>Молодежная политика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E2E5CCF-1F35-4C92-A748-CC158C514628}"/>
              </a:ext>
            </a:extLst>
          </p:cNvPr>
          <p:cNvSpPr/>
          <p:nvPr/>
        </p:nvSpPr>
        <p:spPr>
          <a:xfrm>
            <a:off x="328106" y="3776940"/>
            <a:ext cx="7546019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774"/>
                </a:solidFill>
              </a:rPr>
              <a:t>Результаты участия молодежных объединений:</a:t>
            </a:r>
          </a:p>
          <a:p>
            <a:r>
              <a:rPr lang="ru-RU" dirty="0">
                <a:solidFill>
                  <a:srgbClr val="002774"/>
                </a:solidFill>
              </a:rPr>
              <a:t>- региональный конкурс «Команда добра» (1 место Тутаевское представительство ЯООО РСМ, 2 место местное отделение «Волонтеры Победы»), </a:t>
            </a:r>
          </a:p>
          <a:p>
            <a:r>
              <a:rPr lang="ru-RU" dirty="0">
                <a:solidFill>
                  <a:srgbClr val="002774"/>
                </a:solidFill>
              </a:rPr>
              <a:t>- региональный этап Всероссийской военно-спортивной игры «Зарница» (1 место - поисковый отряд «Долг и Честь»), 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774"/>
                </a:solidFill>
              </a:rPr>
              <a:t>фестиваль подростковых общественных объединений «Мы  - лидеры!» </a:t>
            </a:r>
          </a:p>
          <a:p>
            <a:r>
              <a:rPr lang="ru-RU" dirty="0">
                <a:solidFill>
                  <a:srgbClr val="002774"/>
                </a:solidFill>
              </a:rPr>
              <a:t>(2 место - Тутаевское представительство ЯООО РСМ),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002774"/>
                </a:solidFill>
              </a:rPr>
              <a:t>региональный рейтинг клубов молодых семей </a:t>
            </a:r>
          </a:p>
          <a:p>
            <a:r>
              <a:rPr lang="ru-RU" dirty="0">
                <a:solidFill>
                  <a:srgbClr val="002774"/>
                </a:solidFill>
              </a:rPr>
              <a:t>(2 место - клуб молодых семей «Академия семьи»).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E3A895-83D9-44D1-B474-8E60108C0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125" y="3727251"/>
            <a:ext cx="4183430" cy="2791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Текст 1">
            <a:extLst>
              <a:ext uri="{FF2B5EF4-FFF2-40B4-BE49-F238E27FC236}">
                <a16:creationId xmlns:a16="http://schemas.microsoft.com/office/drawing/2014/main" id="{A7D708A0-1D2E-4A8F-8712-C014ED57F498}"/>
              </a:ext>
            </a:extLst>
          </p:cNvPr>
          <p:cNvSpPr txBox="1">
            <a:spLocks/>
          </p:cNvSpPr>
          <p:nvPr/>
        </p:nvSpPr>
        <p:spPr>
          <a:xfrm>
            <a:off x="5253028" y="2400530"/>
            <a:ext cx="5716408" cy="99716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72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4800" dirty="0">
                <a:solidFill>
                  <a:srgbClr val="002774"/>
                </a:solidFill>
                <a:latin typeface="+mn-lt"/>
              </a:rPr>
              <a:t>3 млн. ₽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2774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Текст 18">
            <a:extLst>
              <a:ext uri="{FF2B5EF4-FFF2-40B4-BE49-F238E27FC236}">
                <a16:creationId xmlns:a16="http://schemas.microsoft.com/office/drawing/2014/main" id="{88046996-0C69-42C3-9C91-DC30AE8AE76F}"/>
              </a:ext>
            </a:extLst>
          </p:cNvPr>
          <p:cNvSpPr txBox="1">
            <a:spLocks/>
          </p:cNvSpPr>
          <p:nvPr/>
        </p:nvSpPr>
        <p:spPr>
          <a:xfrm>
            <a:off x="4614415" y="2766991"/>
            <a:ext cx="3380406" cy="41416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774"/>
                </a:solidFill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002774"/>
                </a:solidFill>
              </a:rPr>
              <a:t>грантовая поддержка</a:t>
            </a:r>
            <a:endParaRPr lang="ru-RU" sz="2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C4932C6-C573-4829-8C3A-ACC158D0593E}"/>
              </a:ext>
            </a:extLst>
          </p:cNvPr>
          <p:cNvSpPr/>
          <p:nvPr/>
        </p:nvSpPr>
        <p:spPr>
          <a:xfrm>
            <a:off x="7698274" y="3146233"/>
            <a:ext cx="3259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</a:rPr>
              <a:t>платные услуги по кинопоказу</a:t>
            </a:r>
          </a:p>
        </p:txBody>
      </p:sp>
      <p:sp>
        <p:nvSpPr>
          <p:cNvPr id="9" name="Текст 1">
            <a:extLst>
              <a:ext uri="{FF2B5EF4-FFF2-40B4-BE49-F238E27FC236}">
                <a16:creationId xmlns:a16="http://schemas.microsoft.com/office/drawing/2014/main" id="{5885574D-3042-488B-B896-AAE43DA3F8C8}"/>
              </a:ext>
            </a:extLst>
          </p:cNvPr>
          <p:cNvSpPr txBox="1">
            <a:spLocks/>
          </p:cNvSpPr>
          <p:nvPr/>
        </p:nvSpPr>
        <p:spPr>
          <a:xfrm>
            <a:off x="8048650" y="2384385"/>
            <a:ext cx="5716408" cy="99716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72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4800" dirty="0">
                <a:solidFill>
                  <a:srgbClr val="002774"/>
                </a:solidFill>
                <a:latin typeface="+mn-lt"/>
              </a:rPr>
              <a:t>2,6 млн. ₽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2774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04E98B6-5180-411C-A213-1BF0A40B03FE}"/>
              </a:ext>
            </a:extLst>
          </p:cNvPr>
          <p:cNvGrpSpPr/>
          <p:nvPr/>
        </p:nvGrpSpPr>
        <p:grpSpPr>
          <a:xfrm>
            <a:off x="2556132" y="959602"/>
            <a:ext cx="7496972" cy="1550365"/>
            <a:chOff x="1174374" y="991402"/>
            <a:chExt cx="9490500" cy="1955812"/>
          </a:xfrm>
        </p:grpSpPr>
        <p:sp>
          <p:nvSpPr>
            <p:cNvPr id="12" name="Прямоугольник: скругленные противолежащие углы 11">
              <a:extLst>
                <a:ext uri="{FF2B5EF4-FFF2-40B4-BE49-F238E27FC236}">
                  <a16:creationId xmlns:a16="http://schemas.microsoft.com/office/drawing/2014/main" id="{14712FA8-E52F-42E6-AE90-656947AB4062}"/>
                </a:ext>
              </a:extLst>
            </p:cNvPr>
            <p:cNvSpPr/>
            <p:nvPr/>
          </p:nvSpPr>
          <p:spPr>
            <a:xfrm>
              <a:off x="1174374" y="991402"/>
              <a:ext cx="1955812" cy="1955812"/>
            </a:xfrm>
            <a:prstGeom prst="round2DiagRect">
              <a:avLst/>
            </a:prstGeom>
            <a:solidFill>
              <a:schemeClr val="lt1">
                <a:alpha val="0"/>
                <a:hueOff val="0"/>
                <a:satOff val="0"/>
                <a:lumOff val="0"/>
                <a:alphaOff val="0"/>
              </a:schemeClr>
            </a:solidFill>
            <a:ln w="79375" cap="flat" cmpd="sng" algn="ctr">
              <a:solidFill>
                <a:schemeClr val="accent2">
                  <a:hueOff val="0"/>
                  <a:satOff val="0"/>
                  <a:lumOff val="0"/>
                  <a:alphaOff val="0"/>
                </a:schemeClr>
              </a:solidFill>
              <a:prstDash val="solid"/>
            </a:ln>
            <a:effectLst/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 12" descr="Дети">
              <a:extLst>
                <a:ext uri="{FF2B5EF4-FFF2-40B4-BE49-F238E27FC236}">
                  <a16:creationId xmlns:a16="http://schemas.microsoft.com/office/drawing/2014/main" id="{2FAFCA03-5FF9-4CE3-8709-945E5EBC0627}"/>
                </a:ext>
              </a:extLst>
            </p:cNvPr>
            <p:cNvSpPr/>
            <p:nvPr/>
          </p:nvSpPr>
          <p:spPr>
            <a:xfrm>
              <a:off x="1591187" y="1408214"/>
              <a:ext cx="1122187" cy="1122187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Прямоугольник: скругленные противолежащие углы 14">
              <a:extLst>
                <a:ext uri="{FF2B5EF4-FFF2-40B4-BE49-F238E27FC236}">
                  <a16:creationId xmlns:a16="http://schemas.microsoft.com/office/drawing/2014/main" id="{8F1A002D-E94A-4AA9-BA2F-22E1E259A490}"/>
                </a:ext>
              </a:extLst>
            </p:cNvPr>
            <p:cNvSpPr/>
            <p:nvPr/>
          </p:nvSpPr>
          <p:spPr>
            <a:xfrm>
              <a:off x="4941718" y="991402"/>
              <a:ext cx="1955812" cy="1955812"/>
            </a:xfrm>
            <a:prstGeom prst="round2Diag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18" name="Прямоугольник: скругленные противолежащие углы 17">
              <a:extLst>
                <a:ext uri="{FF2B5EF4-FFF2-40B4-BE49-F238E27FC236}">
                  <a16:creationId xmlns:a16="http://schemas.microsoft.com/office/drawing/2014/main" id="{3936E7FA-52BE-40B7-BFAD-497792AAB319}"/>
                </a:ext>
              </a:extLst>
            </p:cNvPr>
            <p:cNvSpPr/>
            <p:nvPr/>
          </p:nvSpPr>
          <p:spPr>
            <a:xfrm>
              <a:off x="8709062" y="991402"/>
              <a:ext cx="1955812" cy="1955812"/>
            </a:xfrm>
            <a:prstGeom prst="round2DiagRect">
              <a:avLst/>
            </a:prstGeom>
            <a:ln w="762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</p:grpSp>
      <p:pic>
        <p:nvPicPr>
          <p:cNvPr id="22" name="Рисунок 21" descr="Лента">
            <a:extLst>
              <a:ext uri="{FF2B5EF4-FFF2-40B4-BE49-F238E27FC236}">
                <a16:creationId xmlns:a16="http://schemas.microsoft.com/office/drawing/2014/main" id="{14943010-7F51-49D9-BF32-2063330B02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47418" y="1268733"/>
            <a:ext cx="914400" cy="914400"/>
          </a:xfrm>
          <a:prstGeom prst="rect">
            <a:avLst/>
          </a:prstGeom>
        </p:spPr>
      </p:pic>
      <p:pic>
        <p:nvPicPr>
          <p:cNvPr id="24" name="Рисунок 23" descr="Театр">
            <a:extLst>
              <a:ext uri="{FF2B5EF4-FFF2-40B4-BE49-F238E27FC236}">
                <a16:creationId xmlns:a16="http://schemas.microsoft.com/office/drawing/2014/main" id="{37A50C70-D063-4BE7-9343-14AABCD9F5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23412" y="1222866"/>
            <a:ext cx="914400" cy="914400"/>
          </a:xfrm>
          <a:prstGeom prst="rect">
            <a:avLst/>
          </a:prstGeom>
        </p:spPr>
      </p:pic>
      <p:sp>
        <p:nvSpPr>
          <p:cNvPr id="25" name="Текст 18">
            <a:extLst>
              <a:ext uri="{FF2B5EF4-FFF2-40B4-BE49-F238E27FC236}">
                <a16:creationId xmlns:a16="http://schemas.microsoft.com/office/drawing/2014/main" id="{43B442EE-D616-4ABA-8B14-AFCE0B3A5E40}"/>
              </a:ext>
            </a:extLst>
          </p:cNvPr>
          <p:cNvSpPr txBox="1">
            <a:spLocks/>
          </p:cNvSpPr>
          <p:nvPr/>
        </p:nvSpPr>
        <p:spPr>
          <a:xfrm>
            <a:off x="1638421" y="2772920"/>
            <a:ext cx="3380406" cy="414162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774"/>
                </a:solidFill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002774"/>
                </a:solidFill>
              </a:rPr>
              <a:t>участников мероприятий</a:t>
            </a:r>
            <a:endParaRPr lang="ru-RU" sz="2000" dirty="0"/>
          </a:p>
        </p:txBody>
      </p:sp>
      <p:sp>
        <p:nvSpPr>
          <p:cNvPr id="26" name="Текст 1">
            <a:extLst>
              <a:ext uri="{FF2B5EF4-FFF2-40B4-BE49-F238E27FC236}">
                <a16:creationId xmlns:a16="http://schemas.microsoft.com/office/drawing/2014/main" id="{36ABD27E-D962-44F2-B906-4484A114012A}"/>
              </a:ext>
            </a:extLst>
          </p:cNvPr>
          <p:cNvSpPr txBox="1">
            <a:spLocks/>
          </p:cNvSpPr>
          <p:nvPr/>
        </p:nvSpPr>
        <p:spPr>
          <a:xfrm>
            <a:off x="2500252" y="2437438"/>
            <a:ext cx="2217540" cy="99716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72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4800" dirty="0">
                <a:solidFill>
                  <a:srgbClr val="002774"/>
                </a:solidFill>
                <a:latin typeface="+mn-lt"/>
              </a:rPr>
              <a:t>98 000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2774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BF200834-5B8D-45DD-9F82-AE666574A599}"/>
              </a:ext>
            </a:extLst>
          </p:cNvPr>
          <p:cNvSpPr txBox="1">
            <a:spLocks/>
          </p:cNvSpPr>
          <p:nvPr/>
        </p:nvSpPr>
        <p:spPr>
          <a:xfrm>
            <a:off x="2468425" y="3641760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Пятиугольник 27">
            <a:extLst>
              <a:ext uri="{FF2B5EF4-FFF2-40B4-BE49-F238E27FC236}">
                <a16:creationId xmlns:a16="http://schemas.microsoft.com/office/drawing/2014/main" id="{548C43B2-33F9-4987-9245-119558576420}"/>
              </a:ext>
            </a:extLst>
          </p:cNvPr>
          <p:cNvSpPr/>
          <p:nvPr/>
        </p:nvSpPr>
        <p:spPr>
          <a:xfrm rot="20026603">
            <a:off x="11114108" y="79872"/>
            <a:ext cx="946270" cy="875224"/>
          </a:xfrm>
          <a:prstGeom prst="pentagon">
            <a:avLst/>
          </a:prstGeom>
          <a:solidFill>
            <a:srgbClr val="002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омб 31">
            <a:extLst>
              <a:ext uri="{FF2B5EF4-FFF2-40B4-BE49-F238E27FC236}">
                <a16:creationId xmlns:a16="http://schemas.microsoft.com/office/drawing/2014/main" id="{56F29A58-EBB0-4FFC-81A4-A9D97270B521}"/>
              </a:ext>
            </a:extLst>
          </p:cNvPr>
          <p:cNvSpPr/>
          <p:nvPr/>
        </p:nvSpPr>
        <p:spPr>
          <a:xfrm rot="1114287">
            <a:off x="11393924" y="996838"/>
            <a:ext cx="592462" cy="543790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6A4AB7B-6846-4C03-BE69-A98AC18C86D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808" t="-2543" r="26668" b="2543"/>
          <a:stretch/>
        </p:blipFill>
        <p:spPr>
          <a:xfrm>
            <a:off x="134444" y="1155340"/>
            <a:ext cx="2034676" cy="2360225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</p:spTree>
    <p:extLst>
      <p:ext uri="{BB962C8B-B14F-4D97-AF65-F5344CB8AC3E}">
        <p14:creationId xmlns:p14="http://schemas.microsoft.com/office/powerpoint/2010/main" val="403288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5E9113-A12C-46DF-895A-960664B46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776" y="236495"/>
            <a:ext cx="3336133" cy="250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EC152D-4675-4324-920E-E100840FF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67775" y="3144299"/>
            <a:ext cx="3336134" cy="2502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97374E6-8E59-4946-BE58-DA18A66761E2}"/>
              </a:ext>
            </a:extLst>
          </p:cNvPr>
          <p:cNvSpPr txBox="1">
            <a:spLocks/>
          </p:cNvSpPr>
          <p:nvPr/>
        </p:nvSpPr>
        <p:spPr>
          <a:xfrm>
            <a:off x="22125" y="96172"/>
            <a:ext cx="6962149" cy="412638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</a:rPr>
              <a:t>Взаимодействие с жителями</a:t>
            </a: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5FA35643-2772-4469-BAAC-10DFAF1D4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74835"/>
              </p:ext>
            </p:extLst>
          </p:nvPr>
        </p:nvGraphicFramePr>
        <p:xfrm>
          <a:off x="280119" y="832748"/>
          <a:ext cx="5607612" cy="5192504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2647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4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5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7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774"/>
                          </a:solidFill>
                          <a:effectLst/>
                        </a:rPr>
                        <a:t>Тематика вопросов</a:t>
                      </a:r>
                      <a:endParaRPr lang="ru-RU" sz="1200" dirty="0">
                        <a:solidFill>
                          <a:srgbClr val="00277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B2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774"/>
                          </a:solidFill>
                          <a:effectLst/>
                        </a:rPr>
                        <a:t>Обращение</a:t>
                      </a:r>
                      <a:r>
                        <a:rPr lang="ru-RU" sz="1300" baseline="0" dirty="0">
                          <a:solidFill>
                            <a:srgbClr val="002774"/>
                          </a:solidFill>
                          <a:effectLst/>
                        </a:rPr>
                        <a:t> граждан</a:t>
                      </a:r>
                      <a:endParaRPr lang="ru-RU" sz="1200" dirty="0">
                        <a:solidFill>
                          <a:srgbClr val="00277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B2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774"/>
                          </a:solidFill>
                          <a:effectLst/>
                        </a:rPr>
                        <a:t>Личный прием</a:t>
                      </a:r>
                      <a:endParaRPr lang="ru-RU" sz="1200" dirty="0">
                        <a:solidFill>
                          <a:srgbClr val="002774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B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Вопросы ЖКХ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307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Вопросы благоустройства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129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Имущественные и земельные вопросы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88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Вопросы архитектуры и градостроительства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Вопросы социальной политики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96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Вопросы жилищной политики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39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8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Дороги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150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Муниципальный и земельный контроль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Вопросы экономики и предпринимательства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4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 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Прочие вопросы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 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5D4B09-E87C-44BA-A990-85B9ED5586B5}"/>
              </a:ext>
            </a:extLst>
          </p:cNvPr>
          <p:cNvSpPr/>
          <p:nvPr/>
        </p:nvSpPr>
        <p:spPr>
          <a:xfrm>
            <a:off x="6232492" y="2451801"/>
            <a:ext cx="194316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002774"/>
                </a:solidFill>
                <a:highlight>
                  <a:srgbClr val="EAB2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983</a:t>
            </a:r>
            <a:r>
              <a:rPr lang="ru-RU" sz="3600" b="1" dirty="0">
                <a:solidFill>
                  <a:srgbClr val="002774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>
                <a:solidFill>
                  <a:srgbClr val="00277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письменных </a:t>
            </a:r>
          </a:p>
          <a:p>
            <a:pPr algn="ctr"/>
            <a:r>
              <a:rPr lang="ru-RU" sz="2400" b="1" dirty="0">
                <a:solidFill>
                  <a:srgbClr val="00277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обращения</a:t>
            </a:r>
            <a:endParaRPr lang="ru-RU" sz="2400" b="1" dirty="0">
              <a:solidFill>
                <a:srgbClr val="002774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1E039DC-ABD8-479E-9DE6-B4E778B9BABF}"/>
              </a:ext>
            </a:extLst>
          </p:cNvPr>
          <p:cNvSpPr/>
          <p:nvPr/>
        </p:nvSpPr>
        <p:spPr>
          <a:xfrm>
            <a:off x="6573932" y="4052514"/>
            <a:ext cx="126028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002774"/>
                </a:solidFill>
                <a:highlight>
                  <a:srgbClr val="EAB2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</a:t>
            </a:r>
            <a:r>
              <a:rPr lang="ru-RU" sz="2400" b="1" dirty="0">
                <a:solidFill>
                  <a:srgbClr val="00277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>
                <a:solidFill>
                  <a:srgbClr val="00277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Личный</a:t>
            </a:r>
          </a:p>
          <a:p>
            <a:pPr algn="ctr"/>
            <a:r>
              <a:rPr lang="ru-RU" sz="2400" b="1" dirty="0">
                <a:solidFill>
                  <a:srgbClr val="00277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прием</a:t>
            </a:r>
            <a:endParaRPr lang="ru-RU" sz="2400" b="1" dirty="0">
              <a:solidFill>
                <a:srgbClr val="002774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B7646CD-CADD-4734-AF90-E0BFC591D169}"/>
              </a:ext>
            </a:extLst>
          </p:cNvPr>
          <p:cNvSpPr/>
          <p:nvPr/>
        </p:nvSpPr>
        <p:spPr>
          <a:xfrm>
            <a:off x="204213" y="6043702"/>
            <a:ext cx="11591109" cy="77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портале «Делаем вместе» поступило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68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вопросов и предложений.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Через систему «Платформа обратной связи» зарегистрировано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обращений.</a:t>
            </a:r>
            <a:endParaRPr lang="ru-RU" sz="1200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F469DE64-FCFE-4E49-9178-35179EA8244E}"/>
              </a:ext>
            </a:extLst>
          </p:cNvPr>
          <p:cNvSpPr txBox="1">
            <a:spLocks/>
          </p:cNvSpPr>
          <p:nvPr/>
        </p:nvSpPr>
        <p:spPr>
          <a:xfrm>
            <a:off x="5999768" y="3869751"/>
            <a:ext cx="2361575" cy="45719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561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960DA3-63C3-4CA8-A00F-120CDFA8C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428" y="201842"/>
            <a:ext cx="288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E16836-FE80-43F3-9D69-58DCFD5EF768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EC87B84-20C9-440A-933A-4BACD9770D45}"/>
              </a:ext>
            </a:extLst>
          </p:cNvPr>
          <p:cNvSpPr txBox="1">
            <a:spLocks/>
          </p:cNvSpPr>
          <p:nvPr/>
        </p:nvSpPr>
        <p:spPr>
          <a:xfrm>
            <a:off x="0" y="100108"/>
            <a:ext cx="10170367" cy="412638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rgbClr val="002774"/>
                </a:solidFill>
              </a:rPr>
              <a:t>Взаимодействие с жителями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C7404E-CB5D-428C-A922-B74B132DA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6137" y="220504"/>
            <a:ext cx="288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AA0604-48C3-4AC5-A4C7-92139E3CE5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428" y="3370435"/>
            <a:ext cx="2880000" cy="2876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7113D6-D9C5-44B3-9AC7-913FD072E0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483" r="15517"/>
          <a:stretch/>
        </p:blipFill>
        <p:spPr>
          <a:xfrm>
            <a:off x="1879302" y="3869405"/>
            <a:ext cx="2880000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62A983-6CDE-4CBA-8179-2DD3B5FD82D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8414" t="43984" r="27989" b="14066"/>
          <a:stretch/>
        </p:blipFill>
        <p:spPr>
          <a:xfrm>
            <a:off x="9076137" y="3355075"/>
            <a:ext cx="2880001" cy="2879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Заголовок 2">
            <a:extLst>
              <a:ext uri="{FF2B5EF4-FFF2-40B4-BE49-F238E27FC236}">
                <a16:creationId xmlns:a16="http://schemas.microsoft.com/office/drawing/2014/main" id="{E6BF47E0-45C0-4218-A57B-3BD262603E2C}"/>
              </a:ext>
            </a:extLst>
          </p:cNvPr>
          <p:cNvSpPr txBox="1">
            <a:spLocks/>
          </p:cNvSpPr>
          <p:nvPr/>
        </p:nvSpPr>
        <p:spPr>
          <a:xfrm>
            <a:off x="926045" y="828425"/>
            <a:ext cx="5046833" cy="2983034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solidFill>
                  <a:srgbClr val="002774"/>
                </a:solidFill>
              </a:rPr>
              <a:t>Открытое информирование во всех социальных сетях; </a:t>
            </a:r>
          </a:p>
          <a:p>
            <a:endParaRPr lang="ru-RU" sz="2000" dirty="0">
              <a:solidFill>
                <a:srgbClr val="002774"/>
              </a:solidFill>
            </a:endParaRPr>
          </a:p>
          <a:p>
            <a:r>
              <a:rPr lang="ru-RU" sz="2000" dirty="0">
                <a:solidFill>
                  <a:srgbClr val="002774"/>
                </a:solidFill>
              </a:rPr>
              <a:t>Оперативные ответы на личных страницах;</a:t>
            </a:r>
          </a:p>
          <a:p>
            <a:endParaRPr lang="ru-RU" sz="2000" dirty="0">
              <a:solidFill>
                <a:srgbClr val="002774"/>
              </a:solidFill>
            </a:endParaRPr>
          </a:p>
          <a:p>
            <a:r>
              <a:rPr lang="ru-RU" sz="2000" dirty="0">
                <a:solidFill>
                  <a:srgbClr val="002774"/>
                </a:solidFill>
              </a:rPr>
              <a:t>Охват </a:t>
            </a:r>
            <a:r>
              <a:rPr lang="ru-RU" sz="200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просмотров</a:t>
            </a:r>
            <a:r>
              <a:rPr lang="ru-RU" sz="2000" dirty="0">
                <a:solidFill>
                  <a:srgbClr val="002774"/>
                </a:solidFill>
              </a:rPr>
              <a:t> более </a:t>
            </a:r>
            <a:r>
              <a:rPr lang="ru-RU" sz="200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100 000</a:t>
            </a:r>
            <a:r>
              <a:rPr lang="ru-RU" sz="200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rgbClr val="002774"/>
                </a:solidFill>
              </a:rPr>
              <a:t>в неделю;</a:t>
            </a:r>
          </a:p>
          <a:p>
            <a:endParaRPr lang="ru-RU" sz="2000" dirty="0">
              <a:solidFill>
                <a:srgbClr val="002774"/>
              </a:solidFill>
            </a:endParaRPr>
          </a:p>
          <a:p>
            <a:r>
              <a:rPr lang="ru-RU" sz="2000" dirty="0">
                <a:solidFill>
                  <a:srgbClr val="002774"/>
                </a:solidFill>
              </a:rPr>
              <a:t>Прямые эфиры с обратной связью;</a:t>
            </a:r>
          </a:p>
          <a:p>
            <a:endParaRPr lang="ru-RU" sz="2000" dirty="0">
              <a:solidFill>
                <a:srgbClr val="002774"/>
              </a:solidFill>
            </a:endParaRPr>
          </a:p>
          <a:p>
            <a:r>
              <a:rPr lang="ru-RU" sz="2000" dirty="0">
                <a:solidFill>
                  <a:srgbClr val="002774"/>
                </a:solidFill>
              </a:rPr>
              <a:t>Публичные голосования. </a:t>
            </a:r>
          </a:p>
        </p:txBody>
      </p:sp>
      <p:sp>
        <p:nvSpPr>
          <p:cNvPr id="11" name="Шестиугольник 23">
            <a:extLst>
              <a:ext uri="{FF2B5EF4-FFF2-40B4-BE49-F238E27FC236}">
                <a16:creationId xmlns:a16="http://schemas.microsoft.com/office/drawing/2014/main" id="{DB28C7AE-E28F-435D-B340-821F64925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8610" y="1045773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Шестиугольник 23">
            <a:extLst>
              <a:ext uri="{FF2B5EF4-FFF2-40B4-BE49-F238E27FC236}">
                <a16:creationId xmlns:a16="http://schemas.microsoft.com/office/drawing/2014/main" id="{669BF349-D39F-4BEB-9713-8AC9E89A71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7195" y="1585220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3" name="Шестиугольник 23">
            <a:extLst>
              <a:ext uri="{FF2B5EF4-FFF2-40B4-BE49-F238E27FC236}">
                <a16:creationId xmlns:a16="http://schemas.microsoft.com/office/drawing/2014/main" id="{10D46482-9645-4815-B95B-514643CB9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8610" y="2242117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4" name="Шестиугольник 23">
            <a:extLst>
              <a:ext uri="{FF2B5EF4-FFF2-40B4-BE49-F238E27FC236}">
                <a16:creationId xmlns:a16="http://schemas.microsoft.com/office/drawing/2014/main" id="{0A0A76FC-125D-41A2-B465-BB2820396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7195" y="2836525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5" name="Шестиугольник 23">
            <a:extLst>
              <a:ext uri="{FF2B5EF4-FFF2-40B4-BE49-F238E27FC236}">
                <a16:creationId xmlns:a16="http://schemas.microsoft.com/office/drawing/2014/main" id="{E088E088-423E-4FE4-946B-BCCB601314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9044" y="3367782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id="{F8DFF148-480A-4282-BA64-F402A66AF5F2}"/>
              </a:ext>
            </a:extLst>
          </p:cNvPr>
          <p:cNvSpPr txBox="1">
            <a:spLocks/>
          </p:cNvSpPr>
          <p:nvPr/>
        </p:nvSpPr>
        <p:spPr>
          <a:xfrm>
            <a:off x="1067798" y="680013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D4DB5454-3E94-4F2E-8FD6-F16338313AEC}"/>
              </a:ext>
            </a:extLst>
          </p:cNvPr>
          <p:cNvSpPr txBox="1">
            <a:spLocks/>
          </p:cNvSpPr>
          <p:nvPr/>
        </p:nvSpPr>
        <p:spPr>
          <a:xfrm>
            <a:off x="1067798" y="3663047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ятиугольник 17">
            <a:extLst>
              <a:ext uri="{FF2B5EF4-FFF2-40B4-BE49-F238E27FC236}">
                <a16:creationId xmlns:a16="http://schemas.microsoft.com/office/drawing/2014/main" id="{708A6DAD-FBF0-449A-8994-6F9919FD8610}"/>
              </a:ext>
            </a:extLst>
          </p:cNvPr>
          <p:cNvSpPr/>
          <p:nvPr/>
        </p:nvSpPr>
        <p:spPr>
          <a:xfrm rot="20026603">
            <a:off x="144672" y="5740375"/>
            <a:ext cx="946270" cy="875224"/>
          </a:xfrm>
          <a:prstGeom prst="pentagon">
            <a:avLst/>
          </a:prstGeom>
          <a:solidFill>
            <a:srgbClr val="002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>
            <a:extLst>
              <a:ext uri="{FF2B5EF4-FFF2-40B4-BE49-F238E27FC236}">
                <a16:creationId xmlns:a16="http://schemas.microsoft.com/office/drawing/2014/main" id="{9583B621-8315-4279-9DB2-5532F5E06F39}"/>
              </a:ext>
            </a:extLst>
          </p:cNvPr>
          <p:cNvSpPr/>
          <p:nvPr/>
        </p:nvSpPr>
        <p:spPr>
          <a:xfrm rot="19623363">
            <a:off x="799273" y="5374116"/>
            <a:ext cx="592462" cy="543790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701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CCCC079-657C-40E4-B9F4-D022377FA4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7749" r="17749"/>
          <a:stretch>
            <a:fillRect/>
          </a:stretch>
        </p:blipFill>
        <p:spPr>
          <a:xfrm>
            <a:off x="547274" y="494749"/>
            <a:ext cx="3681746" cy="4270298"/>
          </a:xfrm>
          <a:ln w="19050">
            <a:solidFill>
              <a:srgbClr val="FFC000"/>
            </a:solidFill>
          </a:ln>
        </p:spPr>
      </p:pic>
      <p:sp>
        <p:nvSpPr>
          <p:cNvPr id="5" name="Текст 2">
            <a:extLst>
              <a:ext uri="{FF2B5EF4-FFF2-40B4-BE49-F238E27FC236}">
                <a16:creationId xmlns:a16="http://schemas.microsoft.com/office/drawing/2014/main" id="{D0D5D05D-6AC4-4518-A66D-5FAF8DF63D18}"/>
              </a:ext>
            </a:extLst>
          </p:cNvPr>
          <p:cNvSpPr txBox="1">
            <a:spLocks/>
          </p:cNvSpPr>
          <p:nvPr/>
        </p:nvSpPr>
        <p:spPr bwMode="ltGray">
          <a:xfrm>
            <a:off x="4891530" y="4887080"/>
            <a:ext cx="4749140" cy="163067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42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uLnTx/>
                <a:uFillTx/>
                <a:latin typeface="+mj-lt"/>
                <a:ea typeface="+mn-ea"/>
                <a:cs typeface="+mn-cs"/>
              </a:rPr>
              <a:t>ОРГАНИЗОВАНА ПОМОЩЬ ЦЕНТРА </a:t>
            </a:r>
            <a:r>
              <a:rPr kumimoji="0" lang="ru-RU" sz="2000" b="1" i="0" u="none" strike="noStrike" kern="1200" cap="all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uLnTx/>
                <a:uFillTx/>
                <a:latin typeface="+mj-lt"/>
                <a:ea typeface="+mn-ea"/>
                <a:cs typeface="+mn-cs"/>
              </a:rPr>
              <a:t>«Милосердие»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425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Отработано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uLnTx/>
                <a:uFillTx/>
                <a:latin typeface="+mj-lt"/>
                <a:ea typeface="+mn-ea"/>
                <a:cs typeface="+mn-cs"/>
              </a:rPr>
              <a:t>363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заявки на льготные лекарства, для жителей старше 65 лет.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ED79381D-1807-47A6-9F34-4E6978D10D6D}"/>
              </a:ext>
            </a:extLst>
          </p:cNvPr>
          <p:cNvSpPr txBox="1">
            <a:spLocks/>
          </p:cNvSpPr>
          <p:nvPr/>
        </p:nvSpPr>
        <p:spPr bwMode="ltGray">
          <a:xfrm>
            <a:off x="6836562" y="1402306"/>
            <a:ext cx="5172558" cy="110155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ОРГАНИЗОВАНА ПОМОЩЬ </a:t>
            </a:r>
            <a:r>
              <a:rPr lang="ru-RU" sz="2000" b="1" cap="all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представительства </a:t>
            </a:r>
            <a:r>
              <a:rPr lang="ru-RU" sz="2000" b="1" cap="all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«Российского фонда милосердия и здоровья»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1 370 кг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овощей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165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продуктовых наборов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20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наборов для семей, находящихся в трудной жизненной ситуации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Вещевая помощь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61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семье, рюкзаки для учащихся начальной школы – 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+mj-lt"/>
              </a:rPr>
              <a:t>43</a:t>
            </a:r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шт.</a:t>
            </a:r>
          </a:p>
        </p:txBody>
      </p:sp>
      <p:sp>
        <p:nvSpPr>
          <p:cNvPr id="12" name="Ромб 11">
            <a:extLst>
              <a:ext uri="{FF2B5EF4-FFF2-40B4-BE49-F238E27FC236}">
                <a16:creationId xmlns:a16="http://schemas.microsoft.com/office/drawing/2014/main" id="{D3D8AA9C-B8CA-4472-945E-19F35443F039}"/>
              </a:ext>
            </a:extLst>
          </p:cNvPr>
          <p:cNvSpPr/>
          <p:nvPr/>
        </p:nvSpPr>
        <p:spPr>
          <a:xfrm>
            <a:off x="1137043" y="3110453"/>
            <a:ext cx="3164718" cy="3210810"/>
          </a:xfrm>
          <a:prstGeom prst="diamond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57B6A2F7-86C4-4F61-B9BB-12152B123CC9}"/>
              </a:ext>
            </a:extLst>
          </p:cNvPr>
          <p:cNvSpPr txBox="1">
            <a:spLocks/>
          </p:cNvSpPr>
          <p:nvPr/>
        </p:nvSpPr>
        <p:spPr>
          <a:xfrm>
            <a:off x="2231325" y="536737"/>
            <a:ext cx="7040790" cy="1215566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solidFill>
                  <a:schemeClr val="bg1"/>
                </a:solidFill>
              </a:rPr>
              <a:t>Что было сделано </a:t>
            </a:r>
            <a:br>
              <a:rPr lang="ru-RU" sz="4000" dirty="0">
                <a:solidFill>
                  <a:schemeClr val="bg1"/>
                </a:solidFill>
              </a:rPr>
            </a:br>
            <a:r>
              <a:rPr lang="ru-RU" sz="4000" dirty="0">
                <a:solidFill>
                  <a:schemeClr val="bg1"/>
                </a:solidFill>
              </a:rPr>
              <a:t>в период </a:t>
            </a:r>
            <a:br>
              <a:rPr lang="ru-RU" sz="4000" dirty="0">
                <a:solidFill>
                  <a:schemeClr val="bg1"/>
                </a:solidFill>
              </a:rPr>
            </a:br>
            <a:r>
              <a:rPr lang="ru-RU" sz="4000" dirty="0">
                <a:solidFill>
                  <a:schemeClr val="bg1"/>
                </a:solidFill>
              </a:rPr>
              <a:t>пандемии?</a:t>
            </a:r>
            <a:endParaRPr lang="ru-RU" sz="4000" b="0" dirty="0">
              <a:solidFill>
                <a:schemeClr val="bg1"/>
              </a:solidFill>
            </a:endParaRPr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id="{EF31F54A-F272-4840-8531-D7203816ED60}"/>
              </a:ext>
            </a:extLst>
          </p:cNvPr>
          <p:cNvSpPr txBox="1">
            <a:spLocks/>
          </p:cNvSpPr>
          <p:nvPr/>
        </p:nvSpPr>
        <p:spPr>
          <a:xfrm>
            <a:off x="6573190" y="4538186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B05DF279-2085-421B-AFFF-9CED21C1D677}"/>
              </a:ext>
            </a:extLst>
          </p:cNvPr>
          <p:cNvSpPr txBox="1">
            <a:spLocks/>
          </p:cNvSpPr>
          <p:nvPr/>
        </p:nvSpPr>
        <p:spPr>
          <a:xfrm>
            <a:off x="3438228" y="6489787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Ромб 8">
            <a:extLst>
              <a:ext uri="{FF2B5EF4-FFF2-40B4-BE49-F238E27FC236}">
                <a16:creationId xmlns:a16="http://schemas.microsoft.com/office/drawing/2014/main" id="{4831DBB4-DA2F-45FD-860A-9588DB72422B}"/>
              </a:ext>
            </a:extLst>
          </p:cNvPr>
          <p:cNvSpPr/>
          <p:nvPr/>
        </p:nvSpPr>
        <p:spPr>
          <a:xfrm>
            <a:off x="3371654" y="2282099"/>
            <a:ext cx="2926816" cy="2604981"/>
          </a:xfrm>
          <a:prstGeom prst="diamond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9062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9BA5754-4D0A-45C4-9EF2-89140310F654}"/>
              </a:ext>
            </a:extLst>
          </p:cNvPr>
          <p:cNvSpPr/>
          <p:nvPr/>
        </p:nvSpPr>
        <p:spPr>
          <a:xfrm>
            <a:off x="11146971" y="221381"/>
            <a:ext cx="740227" cy="518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92927F4-D3EE-4371-9396-48D99CE03DB2}"/>
              </a:ext>
            </a:extLst>
          </p:cNvPr>
          <p:cNvSpPr txBox="1">
            <a:spLocks/>
          </p:cNvSpPr>
          <p:nvPr/>
        </p:nvSpPr>
        <p:spPr>
          <a:xfrm>
            <a:off x="0" y="-292479"/>
            <a:ext cx="7457745" cy="1027719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/>
              <a:t>Взаимодействие с советом территориального общественного самоуправления «Левобережье»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05840E8-881F-495F-90C4-3796E7B80272}"/>
              </a:ext>
            </a:extLst>
          </p:cNvPr>
          <p:cNvSpPr/>
          <p:nvPr/>
        </p:nvSpPr>
        <p:spPr>
          <a:xfrm>
            <a:off x="535808" y="544849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11 декабря 2020 г.</a:t>
            </a:r>
            <a:r>
              <a:rPr lang="ru-RU" dirty="0">
                <a:solidFill>
                  <a:srgbClr val="002774"/>
                </a:solidFill>
              </a:rPr>
              <a:t> проводилась встреча Главы района Дмитрия Юнусова с членами территориального общественного самоуправления «Левобережье».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97EBAA4-FE02-430F-9ED7-370BD74A21C7}"/>
              </a:ext>
            </a:extLst>
          </p:cNvPr>
          <p:cNvSpPr/>
          <p:nvPr/>
        </p:nvSpPr>
        <p:spPr>
          <a:xfrm>
            <a:off x="535808" y="1103979"/>
            <a:ext cx="91183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Управлением Муниципального контроля совместно с представителями Совета ТОС «Левобережье» проведено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10</a:t>
            </a:r>
            <a:r>
              <a:rPr lang="ru-RU" dirty="0">
                <a:solidFill>
                  <a:srgbClr val="002774"/>
                </a:solidFill>
              </a:rPr>
              <a:t> рейдов по контролю исполнения Правил благоустройства городского поселения Тутаев. Выявлено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111</a:t>
            </a:r>
            <a:r>
              <a:rPr lang="ru-RU" dirty="0">
                <a:solidFill>
                  <a:srgbClr val="002774"/>
                </a:solidFill>
              </a:rPr>
              <a:t> нарушений земельного законодательства,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116</a:t>
            </a:r>
            <a:r>
              <a:rPr lang="ru-RU" dirty="0">
                <a:solidFill>
                  <a:srgbClr val="002774"/>
                </a:solidFill>
              </a:rPr>
              <a:t> нарушений правил благоустройства. По некоторым применены меры административного  наказания в виде штрафа.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5EF6ED1-5E94-447E-AA2D-4B227C5737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7" t="11263" r="1249" b="8200"/>
          <a:stretch/>
        </p:blipFill>
        <p:spPr>
          <a:xfrm>
            <a:off x="6446102" y="2978901"/>
            <a:ext cx="5518098" cy="3466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A44F6AC-B36D-44DC-9D7E-5525C700AFB0}"/>
              </a:ext>
            </a:extLst>
          </p:cNvPr>
          <p:cNvSpPr/>
          <p:nvPr/>
        </p:nvSpPr>
        <p:spPr>
          <a:xfrm>
            <a:off x="535808" y="3538030"/>
            <a:ext cx="58321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>
                <a:solidFill>
                  <a:srgbClr val="002774"/>
                </a:solidFill>
              </a:rPr>
              <a:t>Участие ТОС «Левобережье» в конкурсе «Юбилей Победы» и 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</a:rPr>
              <a:t>получение гранта</a:t>
            </a:r>
            <a:r>
              <a:rPr lang="ru-RU" dirty="0">
                <a:solidFill>
                  <a:srgbClr val="002774"/>
                </a:solidFill>
              </a:rPr>
              <a:t> на реализацию проекта по благоустройству дорожки к памятнику воинам, погибшим в годы ВОВ, расположенном на ул. Толбухина.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0A8751F-3869-417D-A348-0A61EBC09420}"/>
              </a:ext>
            </a:extLst>
          </p:cNvPr>
          <p:cNvSpPr/>
          <p:nvPr/>
        </p:nvSpPr>
        <p:spPr>
          <a:xfrm>
            <a:off x="535808" y="282992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774"/>
                </a:solidFill>
              </a:rPr>
              <a:t>Конференция ТОС «Левобережье» 02 февраля 2020г. (выборы нового состава Совета ТОС «Левобережье»).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FCEF6FF-C5F1-406B-8327-E62BF9EAD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12" y="1644506"/>
            <a:ext cx="408467" cy="39627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7AD75FA-29A1-4E05-A528-D2EE2C8CE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11" y="2949429"/>
            <a:ext cx="408467" cy="39627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33F5F21-4ED2-4DCA-9843-A4E93A609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41" y="4186768"/>
            <a:ext cx="408467" cy="39627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462F4DD-14BF-44C7-9F50-858759DB9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41" y="5705604"/>
            <a:ext cx="408467" cy="3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5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14D2C8D-8F6D-47AF-B06D-3C57AD56C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0182" y="1017692"/>
            <a:ext cx="7636199" cy="156642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DBD43AA-5F7D-4AF3-A28E-3245DE0E5A6C}"/>
              </a:ext>
            </a:extLst>
          </p:cNvPr>
          <p:cNvSpPr txBox="1">
            <a:spLocks/>
          </p:cNvSpPr>
          <p:nvPr/>
        </p:nvSpPr>
        <p:spPr>
          <a:xfrm>
            <a:off x="67983" y="539145"/>
            <a:ext cx="10170367" cy="412638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</a:rPr>
              <a:t>Единое окно для жителей</a:t>
            </a:r>
          </a:p>
          <a:p>
            <a:r>
              <a:rPr lang="ru-RU" sz="3600" dirty="0">
                <a:solidFill>
                  <a:schemeClr val="bg1"/>
                </a:solidFill>
              </a:rPr>
              <a:t>в администрации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D003F8-E5B8-47FE-B827-99B48F2E8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3" y="3723396"/>
            <a:ext cx="2960914" cy="2220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481188-F235-4BD2-8377-998EB4E94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806" y="356327"/>
            <a:ext cx="3710185" cy="2782638"/>
          </a:xfrm>
          <a:prstGeom prst="roundRect">
            <a:avLst>
              <a:gd name="adj" fmla="val 8594"/>
            </a:avLst>
          </a:prstGeom>
          <a:solidFill>
            <a:srgbClr val="EAB200"/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24324FC-9549-4EC7-909A-8673A7E57665}"/>
              </a:ext>
            </a:extLst>
          </p:cNvPr>
          <p:cNvSpPr/>
          <p:nvPr/>
        </p:nvSpPr>
        <p:spPr>
          <a:xfrm>
            <a:off x="147672" y="1029485"/>
            <a:ext cx="76287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Жители получают услугу или консультацию по вопросам департамента муниципального имущества, управления архитектуры и градостроительства, национальному проекту «Жилье и городская среда» и губернаторскому проекту «Решаем вместе!», вопросам из сфер жилищно-коммунального комплекса и муниципального контроля.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4" name="Схема 13" descr="Графический элемент SmartArt">
            <a:extLst>
              <a:ext uri="{FF2B5EF4-FFF2-40B4-BE49-F238E27FC236}">
                <a16:creationId xmlns:a16="http://schemas.microsoft.com/office/drawing/2014/main" id="{64D91599-542E-41CE-8D6A-98073098E8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4872916"/>
              </p:ext>
            </p:extLst>
          </p:nvPr>
        </p:nvGraphicFramePr>
        <p:xfrm>
          <a:off x="3028897" y="4145279"/>
          <a:ext cx="5923514" cy="1297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05DE68-4FE3-4DD8-9FF0-01E9E719A8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3410" y="3719035"/>
            <a:ext cx="2960916" cy="2220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005D25A-1CAA-4571-94D4-FFBA974C2FB2}"/>
              </a:ext>
            </a:extLst>
          </p:cNvPr>
          <p:cNvSpPr txBox="1"/>
          <p:nvPr/>
        </p:nvSpPr>
        <p:spPr>
          <a:xfrm>
            <a:off x="3297154" y="5530892"/>
            <a:ext cx="1675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Электронная </a:t>
            </a:r>
          </a:p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запись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2A04671-2458-49F6-A95C-5E9F8EE1FEC3}"/>
              </a:ext>
            </a:extLst>
          </p:cNvPr>
          <p:cNvSpPr/>
          <p:nvPr/>
        </p:nvSpPr>
        <p:spPr>
          <a:xfrm>
            <a:off x="3282534" y="4561612"/>
            <a:ext cx="39305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813975C-DE3B-45BA-8576-A5197BF1F0BB}"/>
              </a:ext>
            </a:extLst>
          </p:cNvPr>
          <p:cNvSpPr/>
          <p:nvPr/>
        </p:nvSpPr>
        <p:spPr>
          <a:xfrm>
            <a:off x="5240421" y="4559931"/>
            <a:ext cx="39305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26B9048-FFC7-4751-9711-4F84D2593625}"/>
              </a:ext>
            </a:extLst>
          </p:cNvPr>
          <p:cNvSpPr/>
          <p:nvPr/>
        </p:nvSpPr>
        <p:spPr>
          <a:xfrm>
            <a:off x="7198307" y="4526301"/>
            <a:ext cx="39305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94E189-2248-43D2-A63C-B61D9D32A679}"/>
              </a:ext>
            </a:extLst>
          </p:cNvPr>
          <p:cNvSpPr txBox="1"/>
          <p:nvPr/>
        </p:nvSpPr>
        <p:spPr>
          <a:xfrm>
            <a:off x="5365447" y="5530892"/>
            <a:ext cx="1461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Получение </a:t>
            </a:r>
          </a:p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талона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BADA3B-5D48-4AC0-86B5-6EDA79E678EA}"/>
              </a:ext>
            </a:extLst>
          </p:cNvPr>
          <p:cNvSpPr txBox="1"/>
          <p:nvPr/>
        </p:nvSpPr>
        <p:spPr>
          <a:xfrm>
            <a:off x="7163738" y="5508765"/>
            <a:ext cx="1582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Прием</a:t>
            </a:r>
          </a:p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специалиста</a:t>
            </a:r>
          </a:p>
        </p:txBody>
      </p:sp>
    </p:spTree>
    <p:extLst>
      <p:ext uri="{BB962C8B-B14F-4D97-AF65-F5344CB8AC3E}">
        <p14:creationId xmlns:p14="http://schemas.microsoft.com/office/powerpoint/2010/main" val="1193118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AEED1FD-7EE5-44F6-A525-454BF854CA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2279" r="22279"/>
          <a:stretch>
            <a:fillRect/>
          </a:stretch>
        </p:blipFill>
        <p:spPr/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E3DAE2-87BB-47FF-A0B6-8CFE4B9903B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8699F50C-BE38-4BD0-BA84-9B090E1F2B9B}" type="slidenum">
              <a:rPr lang="ru-RU" noProof="0" smtClean="0"/>
              <a:t>32</a:t>
            </a:fld>
            <a:endParaRPr lang="ru-RU" noProof="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683A849-EC01-41FB-85C1-A95E7AD351D3}"/>
              </a:ext>
            </a:extLst>
          </p:cNvPr>
          <p:cNvSpPr txBox="1">
            <a:spLocks/>
          </p:cNvSpPr>
          <p:nvPr/>
        </p:nvSpPr>
        <p:spPr>
          <a:xfrm>
            <a:off x="5034643" y="831921"/>
            <a:ext cx="6073875" cy="412638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chemeClr val="bg1"/>
                </a:solidFill>
              </a:rPr>
              <a:t>Информационный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центр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7371F8E-8635-430B-B4E8-CD06C139F8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365" y="4962104"/>
            <a:ext cx="1788469" cy="1536524"/>
          </a:xfrm>
          <a:prstGeom prst="rect">
            <a:avLst/>
          </a:prstGeom>
        </p:spPr>
      </p:pic>
      <p:sp>
        <p:nvSpPr>
          <p:cNvPr id="20" name="Текст 3">
            <a:extLst>
              <a:ext uri="{FF2B5EF4-FFF2-40B4-BE49-F238E27FC236}">
                <a16:creationId xmlns:a16="http://schemas.microsoft.com/office/drawing/2014/main" id="{18082367-B609-4B66-BF35-4BCBACE9C3BE}"/>
              </a:ext>
            </a:extLst>
          </p:cNvPr>
          <p:cNvSpPr txBox="1">
            <a:spLocks/>
          </p:cNvSpPr>
          <p:nvPr/>
        </p:nvSpPr>
        <p:spPr>
          <a:xfrm>
            <a:off x="1793977" y="2816804"/>
            <a:ext cx="5467956" cy="5270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 rtl="0"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Взаимодействие: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администрацией района;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региональными СМИ;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пресс-службой Правительства области и Департаментами;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пресс-службой Моногорода РФ;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Минстрой РФ.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6B9DB6D-6B91-403B-A9A0-396C1171395A}"/>
              </a:ext>
            </a:extLst>
          </p:cNvPr>
          <p:cNvSpPr/>
          <p:nvPr/>
        </p:nvSpPr>
        <p:spPr>
          <a:xfrm>
            <a:off x="202495" y="113997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>
              <a:solidFill>
                <a:srgbClr val="002774"/>
              </a:solidFill>
            </a:endParaRPr>
          </a:p>
          <a:p>
            <a:r>
              <a:rPr lang="ru-RU" b="1" dirty="0">
                <a:solidFill>
                  <a:srgbClr val="002774"/>
                </a:solidFill>
              </a:rPr>
              <a:t>Более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1 500</a:t>
            </a:r>
            <a:r>
              <a:rPr lang="ru-RU" b="1" dirty="0">
                <a:solidFill>
                  <a:srgbClr val="002774"/>
                </a:solidFill>
              </a:rPr>
              <a:t> личных сообщений от жителей, </a:t>
            </a:r>
          </a:p>
          <a:p>
            <a:r>
              <a:rPr lang="ru-RU" b="1" dirty="0">
                <a:solidFill>
                  <a:srgbClr val="002774"/>
                </a:solidFill>
              </a:rPr>
              <a:t>которые доведены до решения вопроса.</a:t>
            </a:r>
          </a:p>
          <a:p>
            <a:endParaRPr lang="ru-RU" b="1" dirty="0">
              <a:solidFill>
                <a:srgbClr val="002774"/>
              </a:solidFill>
            </a:endParaRPr>
          </a:p>
          <a:p>
            <a:r>
              <a:rPr lang="ru-RU" b="1" dirty="0">
                <a:solidFill>
                  <a:srgbClr val="002774"/>
                </a:solidFill>
              </a:rPr>
              <a:t>Более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9 000</a:t>
            </a:r>
            <a:r>
              <a:rPr lang="ru-RU" b="1" dirty="0">
                <a:solidFill>
                  <a:srgbClr val="002774"/>
                </a:solidFill>
              </a:rPr>
              <a:t> комментариев по различным вопросам, на которые жители получили ответ от специалистов структурных подразделений Администрации ТМР.</a:t>
            </a:r>
          </a:p>
          <a:p>
            <a:endParaRPr lang="ru-RU" b="1" dirty="0">
              <a:solidFill>
                <a:srgbClr val="002774"/>
              </a:solidFill>
            </a:endParaRPr>
          </a:p>
          <a:p>
            <a:r>
              <a:rPr lang="ru-RU" b="1" dirty="0">
                <a:solidFill>
                  <a:srgbClr val="002774"/>
                </a:solidFill>
              </a:rPr>
              <a:t>В общем количестве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</a:rPr>
              <a:t>3 500</a:t>
            </a:r>
            <a:r>
              <a:rPr lang="ru-RU" b="1" dirty="0">
                <a:solidFill>
                  <a:srgbClr val="002774"/>
                </a:solidFill>
              </a:rPr>
              <a:t> жителей получили помощь, остальным оказана консультационная поддержка.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D814027-4377-4CEA-9677-24402BD1D3B7}"/>
              </a:ext>
            </a:extLst>
          </p:cNvPr>
          <p:cNvSpPr/>
          <p:nvPr/>
        </p:nvSpPr>
        <p:spPr>
          <a:xfrm>
            <a:off x="79365" y="66429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774"/>
                </a:solidFill>
              </a:rPr>
              <a:t>За период с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 января 2020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2774"/>
                </a:solidFill>
              </a:rPr>
              <a:t>года </a:t>
            </a:r>
          </a:p>
          <a:p>
            <a:r>
              <a:rPr lang="ru-RU" b="1" dirty="0">
                <a:solidFill>
                  <a:srgbClr val="002774"/>
                </a:solidFill>
              </a:rPr>
              <a:t>поступило:</a:t>
            </a:r>
          </a:p>
        </p:txBody>
      </p:sp>
      <p:sp>
        <p:nvSpPr>
          <p:cNvPr id="25" name="Шестиугольник 23">
            <a:extLst>
              <a:ext uri="{FF2B5EF4-FFF2-40B4-BE49-F238E27FC236}">
                <a16:creationId xmlns:a16="http://schemas.microsoft.com/office/drawing/2014/main" id="{F2C47400-DA74-43D1-9B11-005F86465A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7" y="1522372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7" name="Текст 2">
            <a:extLst>
              <a:ext uri="{FF2B5EF4-FFF2-40B4-BE49-F238E27FC236}">
                <a16:creationId xmlns:a16="http://schemas.microsoft.com/office/drawing/2014/main" id="{02D9D445-5723-4B3C-A818-7FB807430C77}"/>
              </a:ext>
            </a:extLst>
          </p:cNvPr>
          <p:cNvSpPr txBox="1">
            <a:spLocks/>
          </p:cNvSpPr>
          <p:nvPr/>
        </p:nvSpPr>
        <p:spPr>
          <a:xfrm>
            <a:off x="0" y="4002295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Шестиугольник 23">
            <a:extLst>
              <a:ext uri="{FF2B5EF4-FFF2-40B4-BE49-F238E27FC236}">
                <a16:creationId xmlns:a16="http://schemas.microsoft.com/office/drawing/2014/main" id="{4E8FDD86-9E78-4672-8C2D-AF9CA1A2E9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9365" y="2334086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9" name="Шестиугольник 23">
            <a:extLst>
              <a:ext uri="{FF2B5EF4-FFF2-40B4-BE49-F238E27FC236}">
                <a16:creationId xmlns:a16="http://schemas.microsoft.com/office/drawing/2014/main" id="{5B296F41-0B0C-4318-890B-5E684ED5C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9365" y="3415248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87F0C84-C83E-47BF-8F7E-17AE971D44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839" y="29665"/>
            <a:ext cx="1159206" cy="116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41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C93814CF-58AB-4E65-98E5-51FD1D87A8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1559707"/>
            <a:ext cx="12185656" cy="2524184"/>
            <a:chOff x="-12700" y="2147445"/>
            <a:chExt cx="12192000" cy="2530064"/>
          </a:xfrm>
        </p:grpSpPr>
        <p:pic>
          <p:nvPicPr>
            <p:cNvPr id="4" name="Рисунок 3" descr="Несколько человек сидят за столом&#10;">
              <a:extLst>
                <a:ext uri="{FF2B5EF4-FFF2-40B4-BE49-F238E27FC236}">
                  <a16:creationId xmlns:a16="http://schemas.microsoft.com/office/drawing/2014/main" id="{A2D57D71-04D8-4668-9829-C080D1881A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4"/>
            <a:stretch/>
          </p:blipFill>
          <p:spPr>
            <a:xfrm>
              <a:off x="-12700" y="2162908"/>
              <a:ext cx="12192000" cy="2514601"/>
            </a:xfrm>
            <a:prstGeom prst="rect">
              <a:avLst/>
            </a:prstGeom>
          </p:spPr>
        </p:pic>
        <p:sp>
          <p:nvSpPr>
            <p:cNvPr id="5" name="Прямоугольник 4" descr="Это изображение стола с ноутбуками и работающими за ними людьми.">
              <a:extLst>
                <a:ext uri="{FF2B5EF4-FFF2-40B4-BE49-F238E27FC236}">
                  <a16:creationId xmlns:a16="http://schemas.microsoft.com/office/drawing/2014/main" id="{B4CB0C40-7829-4468-B26E-EC216B03FAE3}"/>
                </a:ext>
              </a:extLst>
            </p:cNvPr>
            <p:cNvSpPr/>
            <p:nvPr/>
          </p:nvSpPr>
          <p:spPr>
            <a:xfrm>
              <a:off x="-12700" y="2147445"/>
              <a:ext cx="12192000" cy="2530064"/>
            </a:xfrm>
            <a:prstGeom prst="rect">
              <a:avLst/>
            </a:prstGeom>
            <a:solidFill>
              <a:schemeClr val="accent1">
                <a:lumMod val="90000"/>
                <a:lumOff val="10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FB5E9BB5-C6BB-413D-9482-5CDB7A556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52826" y="2694293"/>
              <a:ext cx="1431828" cy="1431827"/>
            </a:xfrm>
            <a:prstGeom prst="ellipse">
              <a:avLst/>
            </a:prstGeom>
            <a:solidFill>
              <a:schemeClr val="bg1">
                <a:alpha val="19000"/>
              </a:schemeClr>
            </a:solidFill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7465E6CF-D9D7-46F6-854A-68D4F0595C4B}"/>
                </a:ext>
              </a:extLst>
            </p:cNvPr>
            <p:cNvSpPr/>
            <p:nvPr/>
          </p:nvSpPr>
          <p:spPr>
            <a:xfrm>
              <a:off x="1737814" y="3936470"/>
              <a:ext cx="239688" cy="239688"/>
            </a:xfrm>
            <a:prstGeom prst="ellipse">
              <a:avLst/>
            </a:prstGeom>
            <a:solidFill>
              <a:srgbClr val="8335E5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64C0A901-D037-4EB9-A175-AA7B254418AE}"/>
                </a:ext>
              </a:extLst>
            </p:cNvPr>
            <p:cNvSpPr/>
            <p:nvPr/>
          </p:nvSpPr>
          <p:spPr>
            <a:xfrm>
              <a:off x="1782422" y="3981078"/>
              <a:ext cx="150473" cy="150473"/>
            </a:xfrm>
            <a:prstGeom prst="ellipse">
              <a:avLst/>
            </a:prstGeom>
            <a:solidFill>
              <a:srgbClr val="833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9" name="Надпись 12">
              <a:extLst>
                <a:ext uri="{FF2B5EF4-FFF2-40B4-BE49-F238E27FC236}">
                  <a16:creationId xmlns:a16="http://schemas.microsoft.com/office/drawing/2014/main" id="{063719E2-CDA0-457A-BF8F-03786F36C185}"/>
                </a:ext>
              </a:extLst>
            </p:cNvPr>
            <p:cNvSpPr txBox="1"/>
            <p:nvPr/>
          </p:nvSpPr>
          <p:spPr>
            <a:xfrm>
              <a:off x="975630" y="3189004"/>
              <a:ext cx="118622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rtl="0"/>
              <a:r>
                <a:rPr lang="ru-RU" sz="3200" b="1" dirty="0">
                  <a:solidFill>
                    <a:schemeClr val="bg1"/>
                  </a:solidFill>
                  <a:latin typeface="+mj-lt"/>
                </a:rPr>
                <a:t>знания</a:t>
              </a: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F5139F68-7D1B-4A65-A8A3-586F5F444A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45077" y="2719313"/>
              <a:ext cx="1431828" cy="1431826"/>
            </a:xfrm>
            <a:prstGeom prst="ellipse">
              <a:avLst/>
            </a:prstGeom>
            <a:solidFill>
              <a:schemeClr val="bg1">
                <a:alpha val="19000"/>
              </a:schemeClr>
            </a:solidFill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30924BAD-A624-46D4-BF70-E6FE5885C4FA}"/>
                </a:ext>
              </a:extLst>
            </p:cNvPr>
            <p:cNvSpPr/>
            <p:nvPr/>
          </p:nvSpPr>
          <p:spPr>
            <a:xfrm>
              <a:off x="5016340" y="2881739"/>
              <a:ext cx="239688" cy="239688"/>
            </a:xfrm>
            <a:prstGeom prst="ellipse">
              <a:avLst/>
            </a:prstGeom>
            <a:solidFill>
              <a:srgbClr val="8335E5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300B5E9B-AD4D-47FF-8054-545D1C1F3CDD}"/>
                </a:ext>
              </a:extLst>
            </p:cNvPr>
            <p:cNvSpPr/>
            <p:nvPr/>
          </p:nvSpPr>
          <p:spPr>
            <a:xfrm>
              <a:off x="5060947" y="2926346"/>
              <a:ext cx="150473" cy="150473"/>
            </a:xfrm>
            <a:prstGeom prst="ellipse">
              <a:avLst/>
            </a:prstGeom>
            <a:solidFill>
              <a:srgbClr val="833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3" name="Надпись 27">
              <a:extLst>
                <a:ext uri="{FF2B5EF4-FFF2-40B4-BE49-F238E27FC236}">
                  <a16:creationId xmlns:a16="http://schemas.microsoft.com/office/drawing/2014/main" id="{71749CC1-316D-41AE-916F-3C78160913C3}"/>
                </a:ext>
              </a:extLst>
            </p:cNvPr>
            <p:cNvSpPr txBox="1"/>
            <p:nvPr/>
          </p:nvSpPr>
          <p:spPr>
            <a:xfrm>
              <a:off x="3896547" y="3189005"/>
              <a:ext cx="1328890" cy="461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rtl="0"/>
              <a:r>
                <a:rPr lang="ru-RU" sz="3000" b="1" dirty="0">
                  <a:solidFill>
                    <a:schemeClr val="bg1"/>
                  </a:solidFill>
                  <a:latin typeface="+mj-lt"/>
                </a:rPr>
                <a:t>проекты</a:t>
              </a:r>
            </a:p>
          </p:txBody>
        </p:sp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4BA374D6-ECB6-476C-9FAB-E7B978A5E1ED}"/>
                </a:ext>
              </a:extLst>
            </p:cNvPr>
            <p:cNvSpPr/>
            <p:nvPr/>
          </p:nvSpPr>
          <p:spPr>
            <a:xfrm>
              <a:off x="6852491" y="2719313"/>
              <a:ext cx="1431828" cy="1431826"/>
            </a:xfrm>
            <a:prstGeom prst="ellipse">
              <a:avLst/>
            </a:prstGeom>
            <a:solidFill>
              <a:schemeClr val="bg1">
                <a:alpha val="19000"/>
              </a:schemeClr>
            </a:solidFill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5" name="Дуга 14">
              <a:extLst>
                <a:ext uri="{FF2B5EF4-FFF2-40B4-BE49-F238E27FC236}">
                  <a16:creationId xmlns:a16="http://schemas.microsoft.com/office/drawing/2014/main" id="{6D3FA09B-9247-4DCD-B2EF-C4C5C552AE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798890" y="2719313"/>
              <a:ext cx="1431827" cy="1431826"/>
            </a:xfrm>
            <a:prstGeom prst="arc">
              <a:avLst>
                <a:gd name="adj1" fmla="val 16200000"/>
                <a:gd name="adj2" fmla="val 755116"/>
              </a:avLst>
            </a:prstGeom>
            <a:ln w="38100">
              <a:gradFill>
                <a:gsLst>
                  <a:gs pos="0">
                    <a:srgbClr val="7BEBD8"/>
                  </a:gs>
                  <a:gs pos="8000">
                    <a:srgbClr val="6B8DE1"/>
                  </a:gs>
                  <a:gs pos="100000">
                    <a:srgbClr val="8335E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5EE25EDA-A4EB-42B2-B91E-19F8F293D51B}"/>
                </a:ext>
              </a:extLst>
            </p:cNvPr>
            <p:cNvSpPr/>
            <p:nvPr/>
          </p:nvSpPr>
          <p:spPr>
            <a:xfrm>
              <a:off x="8110117" y="3485949"/>
              <a:ext cx="239688" cy="239688"/>
            </a:xfrm>
            <a:prstGeom prst="ellipse">
              <a:avLst/>
            </a:prstGeom>
            <a:solidFill>
              <a:srgbClr val="8335E5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57C7AFCF-5AFA-4F5A-8B3E-DE6A90A78B7A}"/>
                </a:ext>
              </a:extLst>
            </p:cNvPr>
            <p:cNvSpPr/>
            <p:nvPr/>
          </p:nvSpPr>
          <p:spPr>
            <a:xfrm>
              <a:off x="8154725" y="3530557"/>
              <a:ext cx="150473" cy="150473"/>
            </a:xfrm>
            <a:prstGeom prst="ellipse">
              <a:avLst/>
            </a:prstGeom>
            <a:solidFill>
              <a:srgbClr val="833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8" name="Надпись 39">
              <a:extLst>
                <a:ext uri="{FF2B5EF4-FFF2-40B4-BE49-F238E27FC236}">
                  <a16:creationId xmlns:a16="http://schemas.microsoft.com/office/drawing/2014/main" id="{0E6B0788-6FBC-4C6D-A6BC-D83D8E7DF67B}"/>
                </a:ext>
              </a:extLst>
            </p:cNvPr>
            <p:cNvSpPr txBox="1"/>
            <p:nvPr/>
          </p:nvSpPr>
          <p:spPr>
            <a:xfrm>
              <a:off x="7150353" y="3189005"/>
              <a:ext cx="84798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rtl="0"/>
              <a:r>
                <a:rPr lang="ru-RU" sz="3200" b="1" dirty="0">
                  <a:solidFill>
                    <a:schemeClr val="bg1"/>
                  </a:solidFill>
                  <a:latin typeface="+mj-lt"/>
                </a:rPr>
                <a:t>идеи</a:t>
              </a:r>
            </a:p>
          </p:txBody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E64BEA7F-F09E-481E-936B-AAD0F8003E1A}"/>
                </a:ext>
              </a:extLst>
            </p:cNvPr>
            <p:cNvGrpSpPr/>
            <p:nvPr/>
          </p:nvGrpSpPr>
          <p:grpSpPr>
            <a:xfrm>
              <a:off x="9871788" y="2706779"/>
              <a:ext cx="1431828" cy="1456895"/>
              <a:chOff x="7168469" y="2677815"/>
              <a:chExt cx="1431828" cy="1456895"/>
            </a:xfrm>
          </p:grpSpPr>
          <p:grpSp>
            <p:nvGrpSpPr>
              <p:cNvPr id="22" name="Группа 21">
                <a:extLst>
                  <a:ext uri="{FF2B5EF4-FFF2-40B4-BE49-F238E27FC236}">
                    <a16:creationId xmlns:a16="http://schemas.microsoft.com/office/drawing/2014/main" id="{CFBC55C4-4A96-4E6D-9451-35BFFE2051B0}"/>
                  </a:ext>
                </a:extLst>
              </p:cNvPr>
              <p:cNvGrpSpPr/>
              <p:nvPr/>
            </p:nvGrpSpPr>
            <p:grpSpPr>
              <a:xfrm>
                <a:off x="7168469" y="2677815"/>
                <a:ext cx="1431828" cy="1456895"/>
                <a:chOff x="7168469" y="2677815"/>
                <a:chExt cx="1431828" cy="1456895"/>
              </a:xfrm>
            </p:grpSpPr>
            <p:sp>
              <p:nvSpPr>
                <p:cNvPr id="24" name="Овал 23">
                  <a:extLst>
                    <a:ext uri="{FF2B5EF4-FFF2-40B4-BE49-F238E27FC236}">
                      <a16:creationId xmlns:a16="http://schemas.microsoft.com/office/drawing/2014/main" id="{1612BBA5-50A8-413E-9778-8F9A30D7BE1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7168469" y="2702884"/>
                  <a:ext cx="1431828" cy="1431826"/>
                </a:xfrm>
                <a:prstGeom prst="ellipse">
                  <a:avLst/>
                </a:prstGeom>
                <a:solidFill>
                  <a:schemeClr val="bg1">
                    <a:alpha val="19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/>
                  <a:endParaRPr lang="ru-RU" dirty="0"/>
                </a:p>
              </p:txBody>
            </p:sp>
            <p:sp>
              <p:nvSpPr>
                <p:cNvPr id="25" name="Дуга 53">
                  <a:extLst>
                    <a:ext uri="{FF2B5EF4-FFF2-40B4-BE49-F238E27FC236}">
                      <a16:creationId xmlns:a16="http://schemas.microsoft.com/office/drawing/2014/main" id="{DB621012-4D21-423D-9376-A662B74D23C2}"/>
                    </a:ext>
                  </a:extLst>
                </p:cNvPr>
                <p:cNvSpPr/>
                <p:nvPr/>
              </p:nvSpPr>
              <p:spPr>
                <a:xfrm>
                  <a:off x="7168469" y="2702884"/>
                  <a:ext cx="1431827" cy="1431826"/>
                </a:xfrm>
                <a:prstGeom prst="arc">
                  <a:avLst>
                    <a:gd name="adj1" fmla="val 16200000"/>
                    <a:gd name="adj2" fmla="val 17724961"/>
                  </a:avLst>
                </a:prstGeom>
                <a:ln w="38100">
                  <a:gradFill>
                    <a:gsLst>
                      <a:gs pos="0">
                        <a:srgbClr val="7BEBD8"/>
                      </a:gs>
                      <a:gs pos="8000">
                        <a:srgbClr val="6B8DE1"/>
                      </a:gs>
                      <a:gs pos="100000">
                        <a:srgbClr val="8335E5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rtl="0"/>
                  <a:endParaRPr lang="ru-RU" dirty="0"/>
                </a:p>
              </p:txBody>
            </p:sp>
            <p:sp>
              <p:nvSpPr>
                <p:cNvPr id="26" name="Овал 25">
                  <a:extLst>
                    <a:ext uri="{FF2B5EF4-FFF2-40B4-BE49-F238E27FC236}">
                      <a16:creationId xmlns:a16="http://schemas.microsoft.com/office/drawing/2014/main" id="{8E062C50-8A92-44D5-A3CA-C7C82016EEFC}"/>
                    </a:ext>
                  </a:extLst>
                </p:cNvPr>
                <p:cNvSpPr/>
                <p:nvPr/>
              </p:nvSpPr>
              <p:spPr>
                <a:xfrm>
                  <a:off x="8095353" y="2677815"/>
                  <a:ext cx="239688" cy="239687"/>
                </a:xfrm>
                <a:prstGeom prst="ellipse">
                  <a:avLst/>
                </a:prstGeom>
                <a:solidFill>
                  <a:srgbClr val="8335E5">
                    <a:alpha val="3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ru-RU" dirty="0"/>
                </a:p>
              </p:txBody>
            </p:sp>
            <p:sp>
              <p:nvSpPr>
                <p:cNvPr id="27" name="Овал 26">
                  <a:extLst>
                    <a:ext uri="{FF2B5EF4-FFF2-40B4-BE49-F238E27FC236}">
                      <a16:creationId xmlns:a16="http://schemas.microsoft.com/office/drawing/2014/main" id="{EEB72E8F-A6A9-4099-9AA8-E007C05123FF}"/>
                    </a:ext>
                  </a:extLst>
                </p:cNvPr>
                <p:cNvSpPr/>
                <p:nvPr/>
              </p:nvSpPr>
              <p:spPr>
                <a:xfrm>
                  <a:off x="8139961" y="2722422"/>
                  <a:ext cx="150473" cy="150473"/>
                </a:xfrm>
                <a:prstGeom prst="ellipse">
                  <a:avLst/>
                </a:prstGeom>
                <a:solidFill>
                  <a:srgbClr val="8335E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ru-RU" dirty="0"/>
                </a:p>
              </p:txBody>
            </p:sp>
          </p:grpSp>
          <p:sp>
            <p:nvSpPr>
              <p:cNvPr id="23" name="Надпись 51">
                <a:extLst>
                  <a:ext uri="{FF2B5EF4-FFF2-40B4-BE49-F238E27FC236}">
                    <a16:creationId xmlns:a16="http://schemas.microsoft.com/office/drawing/2014/main" id="{A71EFC70-EB4E-4356-AA4E-5F8C9C725A3A}"/>
                  </a:ext>
                </a:extLst>
              </p:cNvPr>
              <p:cNvSpPr txBox="1"/>
              <p:nvPr/>
            </p:nvSpPr>
            <p:spPr>
              <a:xfrm>
                <a:off x="7218336" y="3160041"/>
                <a:ext cx="1332096" cy="4616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rtl="0"/>
                <a:r>
                  <a:rPr lang="ru-RU" sz="3000" b="1" dirty="0">
                    <a:solidFill>
                      <a:schemeClr val="bg1"/>
                    </a:solidFill>
                    <a:latin typeface="+mj-lt"/>
                  </a:rPr>
                  <a:t>порядок</a:t>
                </a:r>
              </a:p>
            </p:txBody>
          </p:sp>
        </p:grpSp>
        <p:sp>
          <p:nvSpPr>
            <p:cNvPr id="20" name="Дуга 63">
              <a:extLst>
                <a:ext uri="{FF2B5EF4-FFF2-40B4-BE49-F238E27FC236}">
                  <a16:creationId xmlns:a16="http://schemas.microsoft.com/office/drawing/2014/main" id="{35CEF250-2ECD-4C2B-BFB8-35F12DB53B8C}"/>
                </a:ext>
              </a:extLst>
            </p:cNvPr>
            <p:cNvSpPr/>
            <p:nvPr/>
          </p:nvSpPr>
          <p:spPr>
            <a:xfrm>
              <a:off x="3843489" y="2720981"/>
              <a:ext cx="1431827" cy="1431826"/>
            </a:xfrm>
            <a:prstGeom prst="arc">
              <a:avLst>
                <a:gd name="adj1" fmla="val 16200000"/>
                <a:gd name="adj2" fmla="val 19003948"/>
              </a:avLst>
            </a:prstGeom>
            <a:ln w="38100">
              <a:gradFill>
                <a:gsLst>
                  <a:gs pos="0">
                    <a:srgbClr val="7BEBD8"/>
                  </a:gs>
                  <a:gs pos="8000">
                    <a:srgbClr val="6B8DE1"/>
                  </a:gs>
                  <a:gs pos="100000">
                    <a:srgbClr val="8335E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21" name="Дуга 20">
              <a:extLst>
                <a:ext uri="{FF2B5EF4-FFF2-40B4-BE49-F238E27FC236}">
                  <a16:creationId xmlns:a16="http://schemas.microsoft.com/office/drawing/2014/main" id="{DE90F495-80DE-4A3F-9C63-91ABCBA8D0E2}"/>
                </a:ext>
              </a:extLst>
            </p:cNvPr>
            <p:cNvSpPr/>
            <p:nvPr/>
          </p:nvSpPr>
          <p:spPr>
            <a:xfrm>
              <a:off x="852826" y="2694293"/>
              <a:ext cx="1431827" cy="1431826"/>
            </a:xfrm>
            <a:prstGeom prst="arc">
              <a:avLst>
                <a:gd name="adj1" fmla="val 16200000"/>
                <a:gd name="adj2" fmla="val 3850353"/>
              </a:avLst>
            </a:prstGeom>
            <a:ln w="38100">
              <a:gradFill>
                <a:gsLst>
                  <a:gs pos="0">
                    <a:srgbClr val="7BEBD8"/>
                  </a:gs>
                  <a:gs pos="8000">
                    <a:srgbClr val="6B8DE1"/>
                  </a:gs>
                  <a:gs pos="100000">
                    <a:srgbClr val="8335E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53" name="Надпись 17">
            <a:extLst>
              <a:ext uri="{FF2B5EF4-FFF2-40B4-BE49-F238E27FC236}">
                <a16:creationId xmlns:a16="http://schemas.microsoft.com/office/drawing/2014/main" id="{ED818036-928A-44A8-8F6E-C236705EE371}"/>
              </a:ext>
            </a:extLst>
          </p:cNvPr>
          <p:cNvSpPr txBox="1"/>
          <p:nvPr/>
        </p:nvSpPr>
        <p:spPr>
          <a:xfrm>
            <a:off x="274137" y="4183521"/>
            <a:ext cx="273433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ОБУЧЕНИЕ ПЕРСОНАЛА</a:t>
            </a:r>
          </a:p>
        </p:txBody>
      </p:sp>
      <p:sp>
        <p:nvSpPr>
          <p:cNvPr id="54" name="Текст 2">
            <a:extLst>
              <a:ext uri="{FF2B5EF4-FFF2-40B4-BE49-F238E27FC236}">
                <a16:creationId xmlns:a16="http://schemas.microsoft.com/office/drawing/2014/main" id="{463B42A9-CA79-4943-8D8C-D821558E67E4}"/>
              </a:ext>
            </a:extLst>
          </p:cNvPr>
          <p:cNvSpPr txBox="1">
            <a:spLocks/>
          </p:cNvSpPr>
          <p:nvPr/>
        </p:nvSpPr>
        <p:spPr>
          <a:xfrm>
            <a:off x="-75622" y="4660992"/>
            <a:ext cx="3433856" cy="26164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 rtl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Бережливое управление и инструменты </a:t>
            </a:r>
          </a:p>
          <a:p>
            <a:pPr algn="ctr" rtl="0">
              <a:lnSpc>
                <a:spcPct val="100000"/>
              </a:lnSpc>
              <a:spcBef>
                <a:spcPts val="0"/>
              </a:spcBef>
            </a:pP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ctr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PRINCE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2 - </a:t>
            </a:r>
            <a:r>
              <a:rPr lang="ru-RU" sz="1600" dirty="0">
                <a:highlight>
                  <a:srgbClr val="EAB200"/>
                </a:highlight>
                <a:latin typeface="Segoe UI" panose="020B0502040204020203" pitchFamily="34" charset="0"/>
                <a:cs typeface="Segoe UI" panose="020B0502040204020203" pitchFamily="34" charset="0"/>
              </a:rPr>
              <a:t>46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реализованных проектов</a:t>
            </a:r>
          </a:p>
          <a:p>
            <a:pPr marL="285750" indent="-285750" algn="ctr" rtl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Чтение </a:t>
            </a:r>
          </a:p>
          <a:p>
            <a:pPr marL="285750" indent="-285750" algn="ctr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/>
              <a:t>Обучено </a:t>
            </a:r>
            <a:r>
              <a:rPr lang="ru-RU" sz="1600" dirty="0">
                <a:highlight>
                  <a:srgbClr val="EAB200"/>
                </a:highlight>
              </a:rPr>
              <a:t>52</a:t>
            </a:r>
            <a:r>
              <a:rPr lang="ru-RU" sz="1600" dirty="0"/>
              <a:t> сотрудника по темам бережливого и проектного управления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 rtl="0">
              <a:lnSpc>
                <a:spcPct val="150000"/>
              </a:lnSpc>
            </a:pP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Надпись 23">
            <a:extLst>
              <a:ext uri="{FF2B5EF4-FFF2-40B4-BE49-F238E27FC236}">
                <a16:creationId xmlns:a16="http://schemas.microsoft.com/office/drawing/2014/main" id="{58F2A3FE-7F8C-45F6-AD89-C69AE225E2CE}"/>
              </a:ext>
            </a:extLst>
          </p:cNvPr>
          <p:cNvSpPr txBox="1"/>
          <p:nvPr/>
        </p:nvSpPr>
        <p:spPr>
          <a:xfrm>
            <a:off x="3870425" y="4183521"/>
            <a:ext cx="20024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ОРГАНИЗАЦИЯ ПРОЦЕССОВ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78231324-61A3-4730-B914-3CA051FB33F2}"/>
              </a:ext>
            </a:extLst>
          </p:cNvPr>
          <p:cNvSpPr txBox="1">
            <a:spLocks/>
          </p:cNvSpPr>
          <p:nvPr/>
        </p:nvSpPr>
        <p:spPr>
          <a:xfrm>
            <a:off x="3255480" y="4861208"/>
            <a:ext cx="2866597" cy="1969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 rtl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Пересмотр и организация операционных процессов с использованием бережливых инструментов и гибких подходов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 rtl="0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285750" indent="-285750" algn="ctr" rtl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Бережливые проекты – </a:t>
            </a:r>
          </a:p>
          <a:p>
            <a:pPr algn="ctr" rtl="0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highlight>
                  <a:srgbClr val="EAB200"/>
                </a:highlight>
                <a:latin typeface="Segoe UI" panose="020B0502040204020203" pitchFamily="34" charset="0"/>
                <a:cs typeface="Segoe UI" panose="020B0502040204020203" pitchFamily="34" charset="0"/>
              </a:rPr>
              <a:t>17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реализовано</a:t>
            </a:r>
          </a:p>
        </p:txBody>
      </p:sp>
      <p:sp>
        <p:nvSpPr>
          <p:cNvPr id="57" name="Надпись 35">
            <a:extLst>
              <a:ext uri="{FF2B5EF4-FFF2-40B4-BE49-F238E27FC236}">
                <a16:creationId xmlns:a16="http://schemas.microsoft.com/office/drawing/2014/main" id="{8509DBE6-7D1B-4D3B-9D70-764EDD12C553}"/>
              </a:ext>
            </a:extLst>
          </p:cNvPr>
          <p:cNvSpPr txBox="1"/>
          <p:nvPr/>
        </p:nvSpPr>
        <p:spPr>
          <a:xfrm>
            <a:off x="7242765" y="4183521"/>
            <a:ext cx="110126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КАЙДЗЕН</a:t>
            </a:r>
          </a:p>
        </p:txBody>
      </p:sp>
      <p:sp>
        <p:nvSpPr>
          <p:cNvPr id="58" name="Текст 2">
            <a:extLst>
              <a:ext uri="{FF2B5EF4-FFF2-40B4-BE49-F238E27FC236}">
                <a16:creationId xmlns:a16="http://schemas.microsoft.com/office/drawing/2014/main" id="{DB214EF6-6E7C-4DDF-AD62-4D6FA6844CFD}"/>
              </a:ext>
            </a:extLst>
          </p:cNvPr>
          <p:cNvSpPr txBox="1">
            <a:spLocks/>
          </p:cNvSpPr>
          <p:nvPr/>
        </p:nvSpPr>
        <p:spPr>
          <a:xfrm>
            <a:off x="6257180" y="4774118"/>
            <a:ext cx="3034664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 rtl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Мозговые штурмы</a:t>
            </a:r>
          </a:p>
          <a:p>
            <a:pPr marL="285750" indent="-285750" algn="ctr" rtl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ctr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Рассмотрели на проектном комитете </a:t>
            </a:r>
            <a:r>
              <a:rPr lang="ru-RU" sz="1600" dirty="0">
                <a:highlight>
                  <a:srgbClr val="EAB200"/>
                </a:highlight>
                <a:latin typeface="Segoe UI" panose="020B0502040204020203" pitchFamily="34" charset="0"/>
                <a:cs typeface="Segoe UI" panose="020B0502040204020203" pitchFamily="34" charset="0"/>
              </a:rPr>
              <a:t>200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идей</a:t>
            </a:r>
          </a:p>
          <a:p>
            <a:pPr marL="285750" indent="-285750" algn="ctr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ctr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highlight>
                  <a:srgbClr val="EAB200"/>
                </a:highlight>
                <a:latin typeface="Segoe UI" panose="020B0502040204020203" pitchFamily="34" charset="0"/>
                <a:cs typeface="Segoe UI" panose="020B0502040204020203" pitchFamily="34" charset="0"/>
              </a:rPr>
              <a:t>95%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подаваемых идей реализуются с бюджетом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highlight>
                  <a:srgbClr val="EAB200"/>
                </a:highlight>
                <a:latin typeface="Segoe UI" panose="020B0502040204020203" pitchFamily="34" charset="0"/>
                <a:cs typeface="Segoe UI" panose="020B0502040204020203" pitchFamily="34" charset="0"/>
              </a:rPr>
              <a:t>0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рублей</a:t>
            </a:r>
          </a:p>
          <a:p>
            <a:pPr algn="ctr" rtl="0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9" name="Надпись 47">
            <a:extLst>
              <a:ext uri="{FF2B5EF4-FFF2-40B4-BE49-F238E27FC236}">
                <a16:creationId xmlns:a16="http://schemas.microsoft.com/office/drawing/2014/main" id="{723962EC-41CF-4268-8435-4B4D6B62A02C}"/>
              </a:ext>
            </a:extLst>
          </p:cNvPr>
          <p:cNvSpPr txBox="1"/>
          <p:nvPr/>
        </p:nvSpPr>
        <p:spPr>
          <a:xfrm>
            <a:off x="10648208" y="4183521"/>
            <a:ext cx="27732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rtl="0"/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5С</a:t>
            </a:r>
          </a:p>
        </p:txBody>
      </p:sp>
      <p:sp>
        <p:nvSpPr>
          <p:cNvPr id="60" name="Текст 2">
            <a:extLst>
              <a:ext uri="{FF2B5EF4-FFF2-40B4-BE49-F238E27FC236}">
                <a16:creationId xmlns:a16="http://schemas.microsoft.com/office/drawing/2014/main" id="{FD6DB93B-2ACA-4204-AB81-BC546A4C660B}"/>
              </a:ext>
            </a:extLst>
          </p:cNvPr>
          <p:cNvSpPr txBox="1">
            <a:spLocks/>
          </p:cNvSpPr>
          <p:nvPr/>
        </p:nvSpPr>
        <p:spPr>
          <a:xfrm>
            <a:off x="9412712" y="4733383"/>
            <a:ext cx="2748312" cy="6928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 rt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highlight>
                  <a:srgbClr val="EAB200"/>
                </a:highlight>
                <a:latin typeface="Segoe UI" panose="020B0502040204020203" pitchFamily="34" charset="0"/>
                <a:cs typeface="Segoe UI" panose="020B0502040204020203" pitchFamily="34" charset="0"/>
              </a:rPr>
              <a:t>18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 подразделений уже внедрили 5</a:t>
            </a:r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S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430F8A19-4B8F-4142-91E4-39E6CDC6C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428030" y="4588372"/>
            <a:ext cx="478805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961B8540-8C7A-40C8-A286-07D5EEDDD0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651270" y="4835081"/>
            <a:ext cx="478805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id="{194F3D8D-4FAE-4710-867B-A27F82DBA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535110" y="4597081"/>
            <a:ext cx="478805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id="{441F00BA-7894-4518-9217-06995658BB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566505" y="4604749"/>
            <a:ext cx="478805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5" name="Заголовок 64">
            <a:extLst>
              <a:ext uri="{FF2B5EF4-FFF2-40B4-BE49-F238E27FC236}">
                <a16:creationId xmlns:a16="http://schemas.microsoft.com/office/drawing/2014/main" id="{16A28E6E-0C51-4A07-A538-8684CC066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17" y="109390"/>
            <a:ext cx="9817961" cy="33239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Управление проектной деятельности и бережливых технологий  </a:t>
            </a:r>
            <a:endParaRPr lang="ru-RU" sz="2400" dirty="0">
              <a:solidFill>
                <a:srgbClr val="002060"/>
              </a:solidFill>
            </a:endParaRPr>
          </a:p>
        </p:txBody>
      </p:sp>
      <p:grpSp>
        <p:nvGrpSpPr>
          <p:cNvPr id="67" name="Группа 66" descr="Это изображение содержит значок с 1 человеком, который взаимодействует с тремя людьми. ">
            <a:extLst>
              <a:ext uri="{FF2B5EF4-FFF2-40B4-BE49-F238E27FC236}">
                <a16:creationId xmlns:a16="http://schemas.microsoft.com/office/drawing/2014/main" id="{8A52FB14-C41A-4CF3-80BE-6BD46D4C6C04}"/>
              </a:ext>
            </a:extLst>
          </p:cNvPr>
          <p:cNvGrpSpPr/>
          <p:nvPr/>
        </p:nvGrpSpPr>
        <p:grpSpPr>
          <a:xfrm>
            <a:off x="4158476" y="616834"/>
            <a:ext cx="620027" cy="600233"/>
            <a:chOff x="5459412" y="1395413"/>
            <a:chExt cx="1273175" cy="1271588"/>
          </a:xfrm>
        </p:grpSpPr>
        <p:sp>
          <p:nvSpPr>
            <p:cNvPr id="68" name="Овал 26">
              <a:extLst>
                <a:ext uri="{FF2B5EF4-FFF2-40B4-BE49-F238E27FC236}">
                  <a16:creationId xmlns:a16="http://schemas.microsoft.com/office/drawing/2014/main" id="{ECB2983E-683B-4CA8-A1A1-7C54A5C61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412" y="1395413"/>
              <a:ext cx="1273175" cy="1271588"/>
            </a:xfrm>
            <a:prstGeom prst="ellipse">
              <a:avLst/>
            </a:prstGeom>
            <a:gradFill>
              <a:gsLst>
                <a:gs pos="0">
                  <a:srgbClr val="7CEFD8"/>
                </a:gs>
                <a:gs pos="50000">
                  <a:srgbClr val="6672E4"/>
                </a:gs>
                <a:gs pos="100000">
                  <a:srgbClr val="882BE5"/>
                </a:gs>
              </a:gsLst>
              <a:lin ang="78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69" name="Группа 68">
              <a:extLst>
                <a:ext uri="{FF2B5EF4-FFF2-40B4-BE49-F238E27FC236}">
                  <a16:creationId xmlns:a16="http://schemas.microsoft.com/office/drawing/2014/main" id="{B31AAE7B-9C18-438D-B9A9-F57DFAECA3A2}"/>
                </a:ext>
              </a:extLst>
            </p:cNvPr>
            <p:cNvGrpSpPr/>
            <p:nvPr/>
          </p:nvGrpSpPr>
          <p:grpSpPr>
            <a:xfrm>
              <a:off x="5781290" y="1569642"/>
              <a:ext cx="584970" cy="674403"/>
              <a:chOff x="2686050" y="2895601"/>
              <a:chExt cx="330200" cy="346075"/>
            </a:xfrm>
          </p:grpSpPr>
          <p:sp>
            <p:nvSpPr>
              <p:cNvPr id="70" name="Овал 309">
                <a:extLst>
                  <a:ext uri="{FF2B5EF4-FFF2-40B4-BE49-F238E27FC236}">
                    <a16:creationId xmlns:a16="http://schemas.microsoft.com/office/drawing/2014/main" id="{B89DA029-2A0C-4B9C-BE7C-3A08ED9FF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9875" y="2895601"/>
                <a:ext cx="82550" cy="8255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1" name="Полилиния 310">
                <a:extLst>
                  <a:ext uri="{FF2B5EF4-FFF2-40B4-BE49-F238E27FC236}">
                    <a16:creationId xmlns:a16="http://schemas.microsoft.com/office/drawing/2014/main" id="{3ED2FF4D-937F-4480-9846-14DC27FDD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2888" y="2978151"/>
                <a:ext cx="134938" cy="66675"/>
              </a:xfrm>
              <a:custGeom>
                <a:avLst/>
                <a:gdLst>
                  <a:gd name="T0" fmla="*/ 36 w 36"/>
                  <a:gd name="T1" fmla="*/ 18 h 18"/>
                  <a:gd name="T2" fmla="*/ 0 w 36"/>
                  <a:gd name="T3" fmla="*/ 18 h 18"/>
                  <a:gd name="T4" fmla="*/ 18 w 36"/>
                  <a:gd name="T5" fmla="*/ 0 h 18"/>
                  <a:gd name="T6" fmla="*/ 36 w 36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8">
                    <a:moveTo>
                      <a:pt x="36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2" name="Овал 311">
                <a:extLst>
                  <a:ext uri="{FF2B5EF4-FFF2-40B4-BE49-F238E27FC236}">
                    <a16:creationId xmlns:a16="http://schemas.microsoft.com/office/drawing/2014/main" id="{9E16AB76-2FA7-484E-A13B-BD4F7D498A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8275" y="3128963"/>
                <a:ext cx="60325" cy="58738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3" name="Полилиния 312">
                <a:extLst>
                  <a:ext uri="{FF2B5EF4-FFF2-40B4-BE49-F238E27FC236}">
                    <a16:creationId xmlns:a16="http://schemas.microsoft.com/office/drawing/2014/main" id="{692C59AE-FEAC-483A-9B69-4CE19DB3D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050" y="3187701"/>
                <a:ext cx="104775" cy="53975"/>
              </a:xfrm>
              <a:custGeom>
                <a:avLst/>
                <a:gdLst>
                  <a:gd name="T0" fmla="*/ 28 w 28"/>
                  <a:gd name="T1" fmla="*/ 14 h 14"/>
                  <a:gd name="T2" fmla="*/ 0 w 28"/>
                  <a:gd name="T3" fmla="*/ 14 h 14"/>
                  <a:gd name="T4" fmla="*/ 14 w 28"/>
                  <a:gd name="T5" fmla="*/ 0 h 14"/>
                  <a:gd name="T6" fmla="*/ 28 w 28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4" name="Овал 313">
                <a:extLst>
                  <a:ext uri="{FF2B5EF4-FFF2-40B4-BE49-F238E27FC236}">
                    <a16:creationId xmlns:a16="http://schemas.microsoft.com/office/drawing/2014/main" id="{43319A48-52B1-4324-9527-0D926AE50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3700" y="3128963"/>
                <a:ext cx="60325" cy="58738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5" name="Полилиния 314">
                <a:extLst>
                  <a:ext uri="{FF2B5EF4-FFF2-40B4-BE49-F238E27FC236}">
                    <a16:creationId xmlns:a16="http://schemas.microsoft.com/office/drawing/2014/main" id="{BFA228D8-EB3C-4A6F-B1B8-DD7DF48EB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475" y="3187701"/>
                <a:ext cx="104775" cy="53975"/>
              </a:xfrm>
              <a:custGeom>
                <a:avLst/>
                <a:gdLst>
                  <a:gd name="T0" fmla="*/ 28 w 28"/>
                  <a:gd name="T1" fmla="*/ 14 h 14"/>
                  <a:gd name="T2" fmla="*/ 0 w 28"/>
                  <a:gd name="T3" fmla="*/ 14 h 14"/>
                  <a:gd name="T4" fmla="*/ 14 w 28"/>
                  <a:gd name="T5" fmla="*/ 0 h 14"/>
                  <a:gd name="T6" fmla="*/ 28 w 28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6" name="Овал 315">
                <a:extLst>
                  <a:ext uri="{FF2B5EF4-FFF2-40B4-BE49-F238E27FC236}">
                    <a16:creationId xmlns:a16="http://schemas.microsoft.com/office/drawing/2014/main" id="{7361C004-32A6-4089-9F66-6EFD15FE2E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3700" y="3128963"/>
                <a:ext cx="60325" cy="58738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7" name="Полилиния 316">
                <a:extLst>
                  <a:ext uri="{FF2B5EF4-FFF2-40B4-BE49-F238E27FC236}">
                    <a16:creationId xmlns:a16="http://schemas.microsoft.com/office/drawing/2014/main" id="{83703C1A-77AE-4D14-B910-2C56A6730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475" y="3187701"/>
                <a:ext cx="104775" cy="53975"/>
              </a:xfrm>
              <a:custGeom>
                <a:avLst/>
                <a:gdLst>
                  <a:gd name="T0" fmla="*/ 28 w 28"/>
                  <a:gd name="T1" fmla="*/ 14 h 14"/>
                  <a:gd name="T2" fmla="*/ 0 w 28"/>
                  <a:gd name="T3" fmla="*/ 14 h 14"/>
                  <a:gd name="T4" fmla="*/ 14 w 28"/>
                  <a:gd name="T5" fmla="*/ 0 h 14"/>
                  <a:gd name="T6" fmla="*/ 28 w 28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8" name="Овал 317">
                <a:extLst>
                  <a:ext uri="{FF2B5EF4-FFF2-40B4-BE49-F238E27FC236}">
                    <a16:creationId xmlns:a16="http://schemas.microsoft.com/office/drawing/2014/main" id="{E8E6EA63-A0DA-46B2-8228-D9F134D6C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0988" y="3128963"/>
                <a:ext cx="60325" cy="58738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9" name="Полилиния 318">
                <a:extLst>
                  <a:ext uri="{FF2B5EF4-FFF2-40B4-BE49-F238E27FC236}">
                    <a16:creationId xmlns:a16="http://schemas.microsoft.com/office/drawing/2014/main" id="{4DC7084F-F9EA-44F6-9655-A1F9680EF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763" y="3187701"/>
                <a:ext cx="104775" cy="53975"/>
              </a:xfrm>
              <a:custGeom>
                <a:avLst/>
                <a:gdLst>
                  <a:gd name="T0" fmla="*/ 28 w 28"/>
                  <a:gd name="T1" fmla="*/ 14 h 14"/>
                  <a:gd name="T2" fmla="*/ 0 w 28"/>
                  <a:gd name="T3" fmla="*/ 14 h 14"/>
                  <a:gd name="T4" fmla="*/ 14 w 28"/>
                  <a:gd name="T5" fmla="*/ 0 h 14"/>
                  <a:gd name="T6" fmla="*/ 28 w 28"/>
                  <a:gd name="T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80" name="Полилиния 319">
                <a:extLst>
                  <a:ext uri="{FF2B5EF4-FFF2-40B4-BE49-F238E27FC236}">
                    <a16:creationId xmlns:a16="http://schemas.microsoft.com/office/drawing/2014/main" id="{24075414-BC0F-40B8-8998-F0185CFEE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438" y="3074988"/>
                <a:ext cx="225425" cy="15875"/>
              </a:xfrm>
              <a:custGeom>
                <a:avLst/>
                <a:gdLst>
                  <a:gd name="T0" fmla="*/ 0 w 142"/>
                  <a:gd name="T1" fmla="*/ 10 h 10"/>
                  <a:gd name="T2" fmla="*/ 0 w 142"/>
                  <a:gd name="T3" fmla="*/ 0 h 10"/>
                  <a:gd name="T4" fmla="*/ 142 w 142"/>
                  <a:gd name="T5" fmla="*/ 0 h 10"/>
                  <a:gd name="T6" fmla="*/ 142 w 142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0">
                    <a:moveTo>
                      <a:pt x="0" y="10"/>
                    </a:moveTo>
                    <a:lnTo>
                      <a:pt x="0" y="0"/>
                    </a:lnTo>
                    <a:lnTo>
                      <a:pt x="142" y="0"/>
                    </a:lnTo>
                    <a:lnTo>
                      <a:pt x="142" y="10"/>
                    </a:lnTo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81" name="Линия 320">
                <a:extLst>
                  <a:ext uri="{FF2B5EF4-FFF2-40B4-BE49-F238E27FC236}">
                    <a16:creationId xmlns:a16="http://schemas.microsoft.com/office/drawing/2014/main" id="{84033355-055D-4A72-82FA-EF46D4C024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51150" y="3044826"/>
                <a:ext cx="0" cy="46038"/>
              </a:xfrm>
              <a:prstGeom prst="lin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82" name="Группа 81" descr="Это изображение содержит значок с тремя взаимодействующими с друг другом людьми. ">
            <a:extLst>
              <a:ext uri="{FF2B5EF4-FFF2-40B4-BE49-F238E27FC236}">
                <a16:creationId xmlns:a16="http://schemas.microsoft.com/office/drawing/2014/main" id="{4EC86DA7-67E9-4139-9F17-F6FAD38DEC1D}"/>
              </a:ext>
            </a:extLst>
          </p:cNvPr>
          <p:cNvGrpSpPr/>
          <p:nvPr/>
        </p:nvGrpSpPr>
        <p:grpSpPr>
          <a:xfrm>
            <a:off x="29436" y="573491"/>
            <a:ext cx="725650" cy="704798"/>
            <a:chOff x="3438525" y="2143125"/>
            <a:chExt cx="1397000" cy="1397000"/>
          </a:xfrm>
        </p:grpSpPr>
        <p:sp>
          <p:nvSpPr>
            <p:cNvPr id="83" name="Полилиния 25">
              <a:extLst>
                <a:ext uri="{FF2B5EF4-FFF2-40B4-BE49-F238E27FC236}">
                  <a16:creationId xmlns:a16="http://schemas.microsoft.com/office/drawing/2014/main" id="{6E035173-484B-4B6E-BB8B-EF3A358E6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25" y="2143125"/>
              <a:ext cx="1397000" cy="1397000"/>
            </a:xfrm>
            <a:custGeom>
              <a:avLst/>
              <a:gdLst>
                <a:gd name="T0" fmla="*/ 276 w 336"/>
                <a:gd name="T1" fmla="*/ 276 h 336"/>
                <a:gd name="T2" fmla="*/ 60 w 336"/>
                <a:gd name="T3" fmla="*/ 276 h 336"/>
                <a:gd name="T4" fmla="*/ 60 w 336"/>
                <a:gd name="T5" fmla="*/ 60 h 336"/>
                <a:gd name="T6" fmla="*/ 276 w 336"/>
                <a:gd name="T7" fmla="*/ 60 h 336"/>
                <a:gd name="T8" fmla="*/ 276 w 336"/>
                <a:gd name="T9" fmla="*/ 27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36">
                  <a:moveTo>
                    <a:pt x="276" y="276"/>
                  </a:moveTo>
                  <a:cubicBezTo>
                    <a:pt x="217" y="336"/>
                    <a:pt x="120" y="336"/>
                    <a:pt x="60" y="276"/>
                  </a:cubicBezTo>
                  <a:cubicBezTo>
                    <a:pt x="0" y="217"/>
                    <a:pt x="0" y="120"/>
                    <a:pt x="60" y="60"/>
                  </a:cubicBezTo>
                  <a:cubicBezTo>
                    <a:pt x="120" y="0"/>
                    <a:pt x="217" y="0"/>
                    <a:pt x="276" y="60"/>
                  </a:cubicBezTo>
                  <a:cubicBezTo>
                    <a:pt x="336" y="120"/>
                    <a:pt x="336" y="217"/>
                    <a:pt x="276" y="276"/>
                  </a:cubicBez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50000">
                  <a:srgbClr val="6672E4"/>
                </a:gs>
                <a:gs pos="100000">
                  <a:srgbClr val="882BE5"/>
                </a:gs>
              </a:gsLst>
              <a:lin ang="78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84" name="Группа 83">
              <a:extLst>
                <a:ext uri="{FF2B5EF4-FFF2-40B4-BE49-F238E27FC236}">
                  <a16:creationId xmlns:a16="http://schemas.microsoft.com/office/drawing/2014/main" id="{C9D368B3-1BBA-433C-8782-ECDF1419E90A}"/>
                </a:ext>
              </a:extLst>
            </p:cNvPr>
            <p:cNvGrpSpPr/>
            <p:nvPr/>
          </p:nvGrpSpPr>
          <p:grpSpPr>
            <a:xfrm>
              <a:off x="3810316" y="2465099"/>
              <a:ext cx="613094" cy="674403"/>
              <a:chOff x="3398838" y="2895601"/>
              <a:chExt cx="346075" cy="346075"/>
            </a:xfrm>
          </p:grpSpPr>
          <p:sp>
            <p:nvSpPr>
              <p:cNvPr id="85" name="Полилиния 49">
                <a:extLst>
                  <a:ext uri="{FF2B5EF4-FFF2-40B4-BE49-F238E27FC236}">
                    <a16:creationId xmlns:a16="http://schemas.microsoft.com/office/drawing/2014/main" id="{A94CFE45-D4C0-4A53-A95B-6B707977B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8838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86" name="Полилиния 50">
                <a:extLst>
                  <a:ext uri="{FF2B5EF4-FFF2-40B4-BE49-F238E27FC236}">
                    <a16:creationId xmlns:a16="http://schemas.microsoft.com/office/drawing/2014/main" id="{E75AA5B5-E31F-48B2-ABF0-E349F3481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101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87" name="Овал 51">
                <a:extLst>
                  <a:ext uri="{FF2B5EF4-FFF2-40B4-BE49-F238E27FC236}">
                    <a16:creationId xmlns:a16="http://schemas.microsoft.com/office/drawing/2014/main" id="{CB1DA588-7147-42CA-81F8-52CC6DCDE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9001" y="2895601"/>
                <a:ext cx="90488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88" name="Полилиния 52">
                <a:extLst>
                  <a:ext uri="{FF2B5EF4-FFF2-40B4-BE49-F238E27FC236}">
                    <a16:creationId xmlns:a16="http://schemas.microsoft.com/office/drawing/2014/main" id="{96521570-1E9D-4B20-8099-E80B23AEF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001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89" name="Полилиния 53">
                <a:extLst>
                  <a:ext uri="{FF2B5EF4-FFF2-40B4-BE49-F238E27FC236}">
                    <a16:creationId xmlns:a16="http://schemas.microsoft.com/office/drawing/2014/main" id="{FCD0402B-5049-481B-BA81-B5EE0FAA5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101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0" name="Полилиния 54">
                <a:extLst>
                  <a:ext uri="{FF2B5EF4-FFF2-40B4-BE49-F238E27FC236}">
                    <a16:creationId xmlns:a16="http://schemas.microsoft.com/office/drawing/2014/main" id="{5FA36ABF-D74F-4023-BEA4-1EEF6F994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1" name="Овал 55">
                <a:extLst>
                  <a:ext uri="{FF2B5EF4-FFF2-40B4-BE49-F238E27FC236}">
                    <a16:creationId xmlns:a16="http://schemas.microsoft.com/office/drawing/2014/main" id="{5F11DF4D-DAA0-4DCB-9D30-6819847B5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4263" y="2895601"/>
                <a:ext cx="90488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2" name="Полилиния 56">
                <a:extLst>
                  <a:ext uri="{FF2B5EF4-FFF2-40B4-BE49-F238E27FC236}">
                    <a16:creationId xmlns:a16="http://schemas.microsoft.com/office/drawing/2014/main" id="{7C03EE6A-FDC6-4643-8FDD-C05E282A3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4263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3" name="Полилиния 57">
                <a:extLst>
                  <a:ext uri="{FF2B5EF4-FFF2-40B4-BE49-F238E27FC236}">
                    <a16:creationId xmlns:a16="http://schemas.microsoft.com/office/drawing/2014/main" id="{D61DD794-6413-4FCD-A17D-515B85BD8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7263" y="3181351"/>
                <a:ext cx="82550" cy="60325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4" name="Полилиния 58">
                <a:extLst>
                  <a:ext uri="{FF2B5EF4-FFF2-40B4-BE49-F238E27FC236}">
                    <a16:creationId xmlns:a16="http://schemas.microsoft.com/office/drawing/2014/main" id="{82E8E12E-D4BB-459C-9E3D-BE81C26DB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3181351"/>
                <a:ext cx="82550" cy="60325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5" name="Овал 59">
                <a:extLst>
                  <a:ext uri="{FF2B5EF4-FFF2-40B4-BE49-F238E27FC236}">
                    <a16:creationId xmlns:a16="http://schemas.microsoft.com/office/drawing/2014/main" id="{8ACB3120-D61B-4382-B877-CB55423A92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426" y="3090864"/>
                <a:ext cx="88900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6" name="Полилиния 60">
                <a:extLst>
                  <a:ext uri="{FF2B5EF4-FFF2-40B4-BE49-F238E27FC236}">
                    <a16:creationId xmlns:a16="http://schemas.microsoft.com/office/drawing/2014/main" id="{8ABF0BDF-3A7D-454E-AE42-C09161F87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426" y="3124201"/>
                <a:ext cx="88900" cy="15875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7" name="Линия 61">
                <a:extLst>
                  <a:ext uri="{FF2B5EF4-FFF2-40B4-BE49-F238E27FC236}">
                    <a16:creationId xmlns:a16="http://schemas.microsoft.com/office/drawing/2014/main" id="{B6B0EE13-29F0-4D23-AEA4-78B0CB6467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1226" y="3074989"/>
                <a:ext cx="38100" cy="38100"/>
              </a:xfrm>
              <a:prstGeom prst="lin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98" name="Линия 62">
                <a:extLst>
                  <a:ext uri="{FF2B5EF4-FFF2-40B4-BE49-F238E27FC236}">
                    <a16:creationId xmlns:a16="http://schemas.microsoft.com/office/drawing/2014/main" id="{A3590DD9-2ED7-4994-82DF-A5929828B7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54426" y="3074989"/>
                <a:ext cx="38100" cy="38100"/>
              </a:xfrm>
              <a:prstGeom prst="lin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99" name="Группа 98" descr="Это изображение содержит значок с тремя людьми и шаром. ">
            <a:extLst>
              <a:ext uri="{FF2B5EF4-FFF2-40B4-BE49-F238E27FC236}">
                <a16:creationId xmlns:a16="http://schemas.microsoft.com/office/drawing/2014/main" id="{E5C745BC-ADC4-4D86-ADC6-4D653583E7EE}"/>
              </a:ext>
            </a:extLst>
          </p:cNvPr>
          <p:cNvGrpSpPr/>
          <p:nvPr/>
        </p:nvGrpSpPr>
        <p:grpSpPr>
          <a:xfrm>
            <a:off x="2033473" y="590264"/>
            <a:ext cx="620027" cy="600233"/>
            <a:chOff x="2690812" y="4162425"/>
            <a:chExt cx="1271588" cy="1273175"/>
          </a:xfrm>
        </p:grpSpPr>
        <p:sp>
          <p:nvSpPr>
            <p:cNvPr id="100" name="Овал 24">
              <a:extLst>
                <a:ext uri="{FF2B5EF4-FFF2-40B4-BE49-F238E27FC236}">
                  <a16:creationId xmlns:a16="http://schemas.microsoft.com/office/drawing/2014/main" id="{EDDC2A6F-31C9-4B63-9DDA-FCD837848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812" y="4162425"/>
              <a:ext cx="1271588" cy="1273175"/>
            </a:xfrm>
            <a:prstGeom prst="ellipse">
              <a:avLst/>
            </a:prstGeom>
            <a:gradFill>
              <a:gsLst>
                <a:gs pos="0">
                  <a:srgbClr val="7CEFD8"/>
                </a:gs>
                <a:gs pos="50000">
                  <a:srgbClr val="6672E4"/>
                </a:gs>
                <a:gs pos="100000">
                  <a:srgbClr val="882BE5"/>
                </a:gs>
              </a:gsLst>
              <a:lin ang="78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101" name="Группа 100">
              <a:extLst>
                <a:ext uri="{FF2B5EF4-FFF2-40B4-BE49-F238E27FC236}">
                  <a16:creationId xmlns:a16="http://schemas.microsoft.com/office/drawing/2014/main" id="{08EFFCFB-7587-4859-AC51-5A1C2BFD9393}"/>
                </a:ext>
              </a:extLst>
            </p:cNvPr>
            <p:cNvGrpSpPr/>
            <p:nvPr/>
          </p:nvGrpSpPr>
          <p:grpSpPr>
            <a:xfrm>
              <a:off x="3011359" y="4426329"/>
              <a:ext cx="610282" cy="674403"/>
              <a:chOff x="4841875" y="2895601"/>
              <a:chExt cx="344488" cy="346075"/>
            </a:xfrm>
          </p:grpSpPr>
          <p:sp>
            <p:nvSpPr>
              <p:cNvPr id="102" name="Полилиния 258">
                <a:extLst>
                  <a:ext uri="{FF2B5EF4-FFF2-40B4-BE49-F238E27FC236}">
                    <a16:creationId xmlns:a16="http://schemas.microsoft.com/office/drawing/2014/main" id="{DAEA0394-9CA7-45BA-B834-7E5FABCAD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2895601"/>
                <a:ext cx="195263" cy="195263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52 h 52"/>
                  <a:gd name="T4" fmla="*/ 0 w 52"/>
                  <a:gd name="T5" fmla="*/ 25 h 52"/>
                  <a:gd name="T6" fmla="*/ 25 w 52"/>
                  <a:gd name="T7" fmla="*/ 0 h 52"/>
                  <a:gd name="T8" fmla="*/ 26 w 52"/>
                  <a:gd name="T9" fmla="*/ 0 h 52"/>
                  <a:gd name="T10" fmla="*/ 52 w 52"/>
                  <a:gd name="T1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40"/>
                      <a:pt x="40" y="52"/>
                      <a:pt x="26" y="52"/>
                    </a:cubicBezTo>
                    <a:cubicBezTo>
                      <a:pt x="12" y="52"/>
                      <a:pt x="0" y="40"/>
                      <a:pt x="0" y="25"/>
                    </a:cubicBezTo>
                    <a:cubicBezTo>
                      <a:pt x="0" y="11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close/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03" name="Полилиния 259">
                <a:extLst>
                  <a:ext uri="{FF2B5EF4-FFF2-40B4-BE49-F238E27FC236}">
                    <a16:creationId xmlns:a16="http://schemas.microsoft.com/office/drawing/2014/main" id="{21057780-2091-43CE-A60F-601687504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7763" y="2895601"/>
                <a:ext cx="52388" cy="195263"/>
              </a:xfrm>
              <a:custGeom>
                <a:avLst/>
                <a:gdLst>
                  <a:gd name="T0" fmla="*/ 14 w 14"/>
                  <a:gd name="T1" fmla="*/ 0 h 52"/>
                  <a:gd name="T2" fmla="*/ 14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14" y="0"/>
                    </a:moveTo>
                    <a:cubicBezTo>
                      <a:pt x="0" y="15"/>
                      <a:pt x="0" y="34"/>
                      <a:pt x="14" y="52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04" name="Полилиния 260">
                <a:extLst>
                  <a:ext uri="{FF2B5EF4-FFF2-40B4-BE49-F238E27FC236}">
                    <a16:creationId xmlns:a16="http://schemas.microsoft.com/office/drawing/2014/main" id="{D25C73B3-4567-42C3-8F8B-5063CE9D2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088" y="2895601"/>
                <a:ext cx="52388" cy="195263"/>
              </a:xfrm>
              <a:custGeom>
                <a:avLst/>
                <a:gdLst>
                  <a:gd name="T0" fmla="*/ 0 w 14"/>
                  <a:gd name="T1" fmla="*/ 0 h 52"/>
                  <a:gd name="T2" fmla="*/ 0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0" y="0"/>
                    </a:moveTo>
                    <a:cubicBezTo>
                      <a:pt x="14" y="15"/>
                      <a:pt x="14" y="34"/>
                      <a:pt x="0" y="52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05" name="Линия 261">
                <a:extLst>
                  <a:ext uri="{FF2B5EF4-FFF2-40B4-BE49-F238E27FC236}">
                    <a16:creationId xmlns:a16="http://schemas.microsoft.com/office/drawing/2014/main" id="{75642D3B-D149-4EEB-9F9E-E0491A8E3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2363" y="3044826"/>
                <a:ext cx="165100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06" name="Линия 262">
                <a:extLst>
                  <a:ext uri="{FF2B5EF4-FFF2-40B4-BE49-F238E27FC236}">
                    <a16:creationId xmlns:a16="http://schemas.microsoft.com/office/drawing/2014/main" id="{7D6C77BC-C335-4826-B358-051A186C33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2363" y="2940051"/>
                <a:ext cx="165100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07" name="Линия 263">
                <a:extLst>
                  <a:ext uri="{FF2B5EF4-FFF2-40B4-BE49-F238E27FC236}">
                    <a16:creationId xmlns:a16="http://schemas.microsoft.com/office/drawing/2014/main" id="{7928C6AA-FB69-4002-A61B-02E73F6756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6488" y="2992438"/>
                <a:ext cx="195263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08" name="Овал 264">
                <a:extLst>
                  <a:ext uri="{FF2B5EF4-FFF2-40B4-BE49-F238E27FC236}">
                    <a16:creationId xmlns:a16="http://schemas.microsoft.com/office/drawing/2014/main" id="{94F6325F-DBDD-4EE4-9B9F-3C37BBA73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4100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09" name="Овал 265">
                <a:extLst>
                  <a:ext uri="{FF2B5EF4-FFF2-40B4-BE49-F238E27FC236}">
                    <a16:creationId xmlns:a16="http://schemas.microsoft.com/office/drawing/2014/main" id="{CE7957D2-ACCB-453F-9993-D20331104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6813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10" name="Овал 266">
                <a:extLst>
                  <a:ext uri="{FF2B5EF4-FFF2-40B4-BE49-F238E27FC236}">
                    <a16:creationId xmlns:a16="http://schemas.microsoft.com/office/drawing/2014/main" id="{43252619-CDEA-4700-963F-FBE2B7CE3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9525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11" name="Полилиния 267">
                <a:extLst>
                  <a:ext uri="{FF2B5EF4-FFF2-40B4-BE49-F238E27FC236}">
                    <a16:creationId xmlns:a16="http://schemas.microsoft.com/office/drawing/2014/main" id="{05D6EC77-E84F-4F66-BF86-D21CB504E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1875" y="3181351"/>
                <a:ext cx="344488" cy="60325"/>
              </a:xfrm>
              <a:custGeom>
                <a:avLst/>
                <a:gdLst>
                  <a:gd name="T0" fmla="*/ 76 w 92"/>
                  <a:gd name="T1" fmla="*/ 0 h 16"/>
                  <a:gd name="T2" fmla="*/ 61 w 92"/>
                  <a:gd name="T3" fmla="*/ 11 h 16"/>
                  <a:gd name="T4" fmla="*/ 46 w 92"/>
                  <a:gd name="T5" fmla="*/ 0 h 16"/>
                  <a:gd name="T6" fmla="*/ 31 w 92"/>
                  <a:gd name="T7" fmla="*/ 11 h 16"/>
                  <a:gd name="T8" fmla="*/ 16 w 92"/>
                  <a:gd name="T9" fmla="*/ 0 h 16"/>
                  <a:gd name="T10" fmla="*/ 0 w 92"/>
                  <a:gd name="T11" fmla="*/ 16 h 16"/>
                  <a:gd name="T12" fmla="*/ 92 w 92"/>
                  <a:gd name="T13" fmla="*/ 16 h 16"/>
                  <a:gd name="T14" fmla="*/ 76 w 92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6">
                    <a:moveTo>
                      <a:pt x="76" y="0"/>
                    </a:moveTo>
                    <a:cubicBezTo>
                      <a:pt x="69" y="0"/>
                      <a:pt x="63" y="4"/>
                      <a:pt x="61" y="11"/>
                    </a:cubicBezTo>
                    <a:cubicBezTo>
                      <a:pt x="59" y="4"/>
                      <a:pt x="53" y="0"/>
                      <a:pt x="46" y="0"/>
                    </a:cubicBezTo>
                    <a:cubicBezTo>
                      <a:pt x="39" y="0"/>
                      <a:pt x="33" y="4"/>
                      <a:pt x="31" y="11"/>
                    </a:cubicBezTo>
                    <a:cubicBezTo>
                      <a:pt x="29" y="4"/>
                      <a:pt x="23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8"/>
                      <a:pt x="85" y="0"/>
                      <a:pt x="76" y="0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112" name="Группа 111" descr="Это изображение содержит значок с тремя людьми и шаром. ">
            <a:extLst>
              <a:ext uri="{FF2B5EF4-FFF2-40B4-BE49-F238E27FC236}">
                <a16:creationId xmlns:a16="http://schemas.microsoft.com/office/drawing/2014/main" id="{5D164EBA-92ED-4BCA-82B9-6A3B16923917}"/>
              </a:ext>
            </a:extLst>
          </p:cNvPr>
          <p:cNvGrpSpPr/>
          <p:nvPr/>
        </p:nvGrpSpPr>
        <p:grpSpPr>
          <a:xfrm>
            <a:off x="6536603" y="616647"/>
            <a:ext cx="640997" cy="600233"/>
            <a:chOff x="8229600" y="4162425"/>
            <a:chExt cx="1271588" cy="1273175"/>
          </a:xfrm>
        </p:grpSpPr>
        <p:sp>
          <p:nvSpPr>
            <p:cNvPr id="113" name="Овал 28">
              <a:extLst>
                <a:ext uri="{FF2B5EF4-FFF2-40B4-BE49-F238E27FC236}">
                  <a16:creationId xmlns:a16="http://schemas.microsoft.com/office/drawing/2014/main" id="{63C9DCA6-4DC2-44B6-86BA-C6A03514D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9600" y="4162425"/>
              <a:ext cx="1271588" cy="1273175"/>
            </a:xfrm>
            <a:prstGeom prst="ellipse">
              <a:avLst/>
            </a:prstGeom>
            <a:gradFill>
              <a:gsLst>
                <a:gs pos="0">
                  <a:srgbClr val="7CEFD8"/>
                </a:gs>
                <a:gs pos="50000">
                  <a:srgbClr val="6672E4"/>
                </a:gs>
                <a:gs pos="100000">
                  <a:srgbClr val="882BE5"/>
                </a:gs>
              </a:gsLst>
              <a:lin ang="78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114" name="Группа 113">
              <a:extLst>
                <a:ext uri="{FF2B5EF4-FFF2-40B4-BE49-F238E27FC236}">
                  <a16:creationId xmlns:a16="http://schemas.microsoft.com/office/drawing/2014/main" id="{56D37334-73B7-4783-9AF1-79ABA6B8AE7D}"/>
                </a:ext>
              </a:extLst>
            </p:cNvPr>
            <p:cNvGrpSpPr/>
            <p:nvPr/>
          </p:nvGrpSpPr>
          <p:grpSpPr>
            <a:xfrm>
              <a:off x="8560253" y="4426329"/>
              <a:ext cx="610282" cy="674403"/>
              <a:chOff x="4841875" y="2895601"/>
              <a:chExt cx="344488" cy="346075"/>
            </a:xfrm>
          </p:grpSpPr>
          <p:sp>
            <p:nvSpPr>
              <p:cNvPr id="115" name="Полилиния 258">
                <a:extLst>
                  <a:ext uri="{FF2B5EF4-FFF2-40B4-BE49-F238E27FC236}">
                    <a16:creationId xmlns:a16="http://schemas.microsoft.com/office/drawing/2014/main" id="{6704C3AE-26FB-40AE-AA6B-B3A47DA71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2895601"/>
                <a:ext cx="195263" cy="195263"/>
              </a:xfrm>
              <a:custGeom>
                <a:avLst/>
                <a:gdLst>
                  <a:gd name="T0" fmla="*/ 52 w 52"/>
                  <a:gd name="T1" fmla="*/ 26 h 52"/>
                  <a:gd name="T2" fmla="*/ 26 w 52"/>
                  <a:gd name="T3" fmla="*/ 52 h 52"/>
                  <a:gd name="T4" fmla="*/ 0 w 52"/>
                  <a:gd name="T5" fmla="*/ 25 h 52"/>
                  <a:gd name="T6" fmla="*/ 25 w 52"/>
                  <a:gd name="T7" fmla="*/ 0 h 52"/>
                  <a:gd name="T8" fmla="*/ 26 w 52"/>
                  <a:gd name="T9" fmla="*/ 0 h 52"/>
                  <a:gd name="T10" fmla="*/ 52 w 52"/>
                  <a:gd name="T1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2">
                    <a:moveTo>
                      <a:pt x="52" y="26"/>
                    </a:moveTo>
                    <a:cubicBezTo>
                      <a:pt x="52" y="40"/>
                      <a:pt x="40" y="52"/>
                      <a:pt x="26" y="52"/>
                    </a:cubicBezTo>
                    <a:cubicBezTo>
                      <a:pt x="12" y="52"/>
                      <a:pt x="0" y="40"/>
                      <a:pt x="0" y="25"/>
                    </a:cubicBezTo>
                    <a:cubicBezTo>
                      <a:pt x="0" y="11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close/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16" name="Полилиния 259">
                <a:extLst>
                  <a:ext uri="{FF2B5EF4-FFF2-40B4-BE49-F238E27FC236}">
                    <a16:creationId xmlns:a16="http://schemas.microsoft.com/office/drawing/2014/main" id="{D877213E-3790-48A7-906A-E043645BD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7763" y="2895601"/>
                <a:ext cx="52388" cy="195263"/>
              </a:xfrm>
              <a:custGeom>
                <a:avLst/>
                <a:gdLst>
                  <a:gd name="T0" fmla="*/ 14 w 14"/>
                  <a:gd name="T1" fmla="*/ 0 h 52"/>
                  <a:gd name="T2" fmla="*/ 14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14" y="0"/>
                    </a:moveTo>
                    <a:cubicBezTo>
                      <a:pt x="0" y="15"/>
                      <a:pt x="0" y="34"/>
                      <a:pt x="14" y="52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17" name="Полилиния 260">
                <a:extLst>
                  <a:ext uri="{FF2B5EF4-FFF2-40B4-BE49-F238E27FC236}">
                    <a16:creationId xmlns:a16="http://schemas.microsoft.com/office/drawing/2014/main" id="{1B047EBF-E7E0-4B8D-A7A7-F26104248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088" y="2895601"/>
                <a:ext cx="52388" cy="195263"/>
              </a:xfrm>
              <a:custGeom>
                <a:avLst/>
                <a:gdLst>
                  <a:gd name="T0" fmla="*/ 0 w 14"/>
                  <a:gd name="T1" fmla="*/ 0 h 52"/>
                  <a:gd name="T2" fmla="*/ 0 w 14"/>
                  <a:gd name="T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52">
                    <a:moveTo>
                      <a:pt x="0" y="0"/>
                    </a:moveTo>
                    <a:cubicBezTo>
                      <a:pt x="14" y="15"/>
                      <a:pt x="14" y="34"/>
                      <a:pt x="0" y="52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18" name="Линия 261">
                <a:extLst>
                  <a:ext uri="{FF2B5EF4-FFF2-40B4-BE49-F238E27FC236}">
                    <a16:creationId xmlns:a16="http://schemas.microsoft.com/office/drawing/2014/main" id="{42297196-AD3F-4546-9D63-57D19A7964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2363" y="3044826"/>
                <a:ext cx="165100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19" name="Линия 262">
                <a:extLst>
                  <a:ext uri="{FF2B5EF4-FFF2-40B4-BE49-F238E27FC236}">
                    <a16:creationId xmlns:a16="http://schemas.microsoft.com/office/drawing/2014/main" id="{D3A062C8-31C3-4451-98F6-EDAD1B63CA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2363" y="2940051"/>
                <a:ext cx="165100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20" name="Линия 263">
                <a:extLst>
                  <a:ext uri="{FF2B5EF4-FFF2-40B4-BE49-F238E27FC236}">
                    <a16:creationId xmlns:a16="http://schemas.microsoft.com/office/drawing/2014/main" id="{1F9DB006-678F-4A5B-89BB-049A232123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16488" y="2992438"/>
                <a:ext cx="195263" cy="0"/>
              </a:xfrm>
              <a:prstGeom prst="lin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21" name="Овал 264">
                <a:extLst>
                  <a:ext uri="{FF2B5EF4-FFF2-40B4-BE49-F238E27FC236}">
                    <a16:creationId xmlns:a16="http://schemas.microsoft.com/office/drawing/2014/main" id="{70718ECA-AF69-436D-B64B-91E538D90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4100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22" name="Овал 265">
                <a:extLst>
                  <a:ext uri="{FF2B5EF4-FFF2-40B4-BE49-F238E27FC236}">
                    <a16:creationId xmlns:a16="http://schemas.microsoft.com/office/drawing/2014/main" id="{87988290-14BE-43CF-BAED-64F216180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6813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23" name="Овал 266">
                <a:extLst>
                  <a:ext uri="{FF2B5EF4-FFF2-40B4-BE49-F238E27FC236}">
                    <a16:creationId xmlns:a16="http://schemas.microsoft.com/office/drawing/2014/main" id="{60026352-3472-4041-9145-8D471516A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9525" y="3105151"/>
                <a:ext cx="74613" cy="76200"/>
              </a:xfrm>
              <a:prstGeom prst="ellips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24" name="Полилиния 267">
                <a:extLst>
                  <a:ext uri="{FF2B5EF4-FFF2-40B4-BE49-F238E27FC236}">
                    <a16:creationId xmlns:a16="http://schemas.microsoft.com/office/drawing/2014/main" id="{3C2674F6-FE58-4270-B8B1-424639463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1875" y="3181351"/>
                <a:ext cx="344488" cy="60325"/>
              </a:xfrm>
              <a:custGeom>
                <a:avLst/>
                <a:gdLst>
                  <a:gd name="T0" fmla="*/ 76 w 92"/>
                  <a:gd name="T1" fmla="*/ 0 h 16"/>
                  <a:gd name="T2" fmla="*/ 61 w 92"/>
                  <a:gd name="T3" fmla="*/ 11 h 16"/>
                  <a:gd name="T4" fmla="*/ 46 w 92"/>
                  <a:gd name="T5" fmla="*/ 0 h 16"/>
                  <a:gd name="T6" fmla="*/ 31 w 92"/>
                  <a:gd name="T7" fmla="*/ 11 h 16"/>
                  <a:gd name="T8" fmla="*/ 16 w 92"/>
                  <a:gd name="T9" fmla="*/ 0 h 16"/>
                  <a:gd name="T10" fmla="*/ 0 w 92"/>
                  <a:gd name="T11" fmla="*/ 16 h 16"/>
                  <a:gd name="T12" fmla="*/ 92 w 92"/>
                  <a:gd name="T13" fmla="*/ 16 h 16"/>
                  <a:gd name="T14" fmla="*/ 76 w 92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6">
                    <a:moveTo>
                      <a:pt x="76" y="0"/>
                    </a:moveTo>
                    <a:cubicBezTo>
                      <a:pt x="69" y="0"/>
                      <a:pt x="63" y="4"/>
                      <a:pt x="61" y="11"/>
                    </a:cubicBezTo>
                    <a:cubicBezTo>
                      <a:pt x="59" y="4"/>
                      <a:pt x="53" y="0"/>
                      <a:pt x="46" y="0"/>
                    </a:cubicBezTo>
                    <a:cubicBezTo>
                      <a:pt x="39" y="0"/>
                      <a:pt x="33" y="4"/>
                      <a:pt x="31" y="11"/>
                    </a:cubicBezTo>
                    <a:cubicBezTo>
                      <a:pt x="29" y="4"/>
                      <a:pt x="23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8"/>
                      <a:pt x="85" y="0"/>
                      <a:pt x="76" y="0"/>
                    </a:cubicBezTo>
                    <a:close/>
                  </a:path>
                </a:pathLst>
              </a:cu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125" name="Группа 124" descr="Это изображение содержит значок с тремя взаимодействующими с друг другом людьми. ">
            <a:extLst>
              <a:ext uri="{FF2B5EF4-FFF2-40B4-BE49-F238E27FC236}">
                <a16:creationId xmlns:a16="http://schemas.microsoft.com/office/drawing/2014/main" id="{05104A67-1A9D-4B74-88ED-41546B55D2BC}"/>
              </a:ext>
            </a:extLst>
          </p:cNvPr>
          <p:cNvGrpSpPr/>
          <p:nvPr/>
        </p:nvGrpSpPr>
        <p:grpSpPr>
          <a:xfrm>
            <a:off x="9891918" y="596314"/>
            <a:ext cx="702968" cy="664590"/>
            <a:chOff x="7356475" y="2143125"/>
            <a:chExt cx="1397000" cy="1397000"/>
          </a:xfrm>
        </p:grpSpPr>
        <p:sp>
          <p:nvSpPr>
            <p:cNvPr id="126" name="Полилиния 27">
              <a:extLst>
                <a:ext uri="{FF2B5EF4-FFF2-40B4-BE49-F238E27FC236}">
                  <a16:creationId xmlns:a16="http://schemas.microsoft.com/office/drawing/2014/main" id="{54CA3822-999C-4A7A-A5AE-38D494532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6475" y="2143125"/>
              <a:ext cx="1397000" cy="1397000"/>
            </a:xfrm>
            <a:custGeom>
              <a:avLst/>
              <a:gdLst>
                <a:gd name="T0" fmla="*/ 60 w 336"/>
                <a:gd name="T1" fmla="*/ 276 h 336"/>
                <a:gd name="T2" fmla="*/ 60 w 336"/>
                <a:gd name="T3" fmla="*/ 60 h 336"/>
                <a:gd name="T4" fmla="*/ 276 w 336"/>
                <a:gd name="T5" fmla="*/ 60 h 336"/>
                <a:gd name="T6" fmla="*/ 276 w 336"/>
                <a:gd name="T7" fmla="*/ 276 h 336"/>
                <a:gd name="T8" fmla="*/ 60 w 336"/>
                <a:gd name="T9" fmla="*/ 27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36">
                  <a:moveTo>
                    <a:pt x="60" y="276"/>
                  </a:moveTo>
                  <a:cubicBezTo>
                    <a:pt x="0" y="217"/>
                    <a:pt x="0" y="120"/>
                    <a:pt x="60" y="60"/>
                  </a:cubicBezTo>
                  <a:cubicBezTo>
                    <a:pt x="120" y="0"/>
                    <a:pt x="217" y="0"/>
                    <a:pt x="276" y="60"/>
                  </a:cubicBezTo>
                  <a:cubicBezTo>
                    <a:pt x="336" y="120"/>
                    <a:pt x="336" y="217"/>
                    <a:pt x="276" y="276"/>
                  </a:cubicBezTo>
                  <a:cubicBezTo>
                    <a:pt x="217" y="336"/>
                    <a:pt x="120" y="336"/>
                    <a:pt x="60" y="276"/>
                  </a:cubicBezTo>
                  <a:close/>
                </a:path>
              </a:pathLst>
            </a:custGeom>
            <a:gradFill>
              <a:gsLst>
                <a:gs pos="0">
                  <a:srgbClr val="7CEFD8"/>
                </a:gs>
                <a:gs pos="50000">
                  <a:srgbClr val="6672E4"/>
                </a:gs>
                <a:gs pos="100000">
                  <a:srgbClr val="882BE5"/>
                </a:gs>
              </a:gsLst>
              <a:lin ang="7800000" scaled="0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grpSp>
          <p:nvGrpSpPr>
            <p:cNvPr id="127" name="Группа 126">
              <a:extLst>
                <a:ext uri="{FF2B5EF4-FFF2-40B4-BE49-F238E27FC236}">
                  <a16:creationId xmlns:a16="http://schemas.microsoft.com/office/drawing/2014/main" id="{32E1E06F-173C-4AD9-A34A-22207C59DABD}"/>
                </a:ext>
              </a:extLst>
            </p:cNvPr>
            <p:cNvGrpSpPr/>
            <p:nvPr/>
          </p:nvGrpSpPr>
          <p:grpSpPr>
            <a:xfrm>
              <a:off x="7748428" y="2465099"/>
              <a:ext cx="613094" cy="674403"/>
              <a:chOff x="3398838" y="2895601"/>
              <a:chExt cx="346075" cy="346075"/>
            </a:xfrm>
          </p:grpSpPr>
          <p:sp>
            <p:nvSpPr>
              <p:cNvPr id="128" name="Полилиния 49">
                <a:extLst>
                  <a:ext uri="{FF2B5EF4-FFF2-40B4-BE49-F238E27FC236}">
                    <a16:creationId xmlns:a16="http://schemas.microsoft.com/office/drawing/2014/main" id="{44D34CA9-4514-4B5F-8D33-974740A4E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8838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29" name="Полилиния 50">
                <a:extLst>
                  <a:ext uri="{FF2B5EF4-FFF2-40B4-BE49-F238E27FC236}">
                    <a16:creationId xmlns:a16="http://schemas.microsoft.com/office/drawing/2014/main" id="{467FED2E-B9C1-476F-9342-2668D0CA45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101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0" name="Овал 51">
                <a:extLst>
                  <a:ext uri="{FF2B5EF4-FFF2-40B4-BE49-F238E27FC236}">
                    <a16:creationId xmlns:a16="http://schemas.microsoft.com/office/drawing/2014/main" id="{021FB86E-D09B-4A63-9BD6-C15ED869C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9001" y="2895601"/>
                <a:ext cx="90488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1" name="Полилиния 52">
                <a:extLst>
                  <a:ext uri="{FF2B5EF4-FFF2-40B4-BE49-F238E27FC236}">
                    <a16:creationId xmlns:a16="http://schemas.microsoft.com/office/drawing/2014/main" id="{7CA0FC6F-F9E2-41A8-A499-B250AAAE8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001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2" name="Полилиния 53">
                <a:extLst>
                  <a:ext uri="{FF2B5EF4-FFF2-40B4-BE49-F238E27FC236}">
                    <a16:creationId xmlns:a16="http://schemas.microsoft.com/office/drawing/2014/main" id="{B945A87C-E7D0-4E8B-ACAB-97B0E623C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101" y="2986089"/>
                <a:ext cx="82550" cy="58738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3" name="Полилиния 54">
                <a:extLst>
                  <a:ext uri="{FF2B5EF4-FFF2-40B4-BE49-F238E27FC236}">
                    <a16:creationId xmlns:a16="http://schemas.microsoft.com/office/drawing/2014/main" id="{B0AEBF2B-AC8D-4285-ACDD-68D34ECA2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2986089"/>
                <a:ext cx="82550" cy="58738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4" name="Овал 55">
                <a:extLst>
                  <a:ext uri="{FF2B5EF4-FFF2-40B4-BE49-F238E27FC236}">
                    <a16:creationId xmlns:a16="http://schemas.microsoft.com/office/drawing/2014/main" id="{184C0628-6F31-4189-8CAC-DCDF73FF6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4263" y="2895601"/>
                <a:ext cx="90488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5" name="Полилиния 56">
                <a:extLst>
                  <a:ext uri="{FF2B5EF4-FFF2-40B4-BE49-F238E27FC236}">
                    <a16:creationId xmlns:a16="http://schemas.microsoft.com/office/drawing/2014/main" id="{A42C7DE6-D6ED-4719-B8B8-EF71909AA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4263" y="2928939"/>
                <a:ext cx="90488" cy="14288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6" name="Полилиния 57">
                <a:extLst>
                  <a:ext uri="{FF2B5EF4-FFF2-40B4-BE49-F238E27FC236}">
                    <a16:creationId xmlns:a16="http://schemas.microsoft.com/office/drawing/2014/main" id="{2D1D5942-5CF7-4B2D-9971-2009DF941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7263" y="3181351"/>
                <a:ext cx="82550" cy="60325"/>
              </a:xfrm>
              <a:custGeom>
                <a:avLst/>
                <a:gdLst>
                  <a:gd name="T0" fmla="*/ 14 w 22"/>
                  <a:gd name="T1" fmla="*/ 0 h 16"/>
                  <a:gd name="T2" fmla="*/ 14 w 22"/>
                  <a:gd name="T3" fmla="*/ 6 h 16"/>
                  <a:gd name="T4" fmla="*/ 4 w 22"/>
                  <a:gd name="T5" fmla="*/ 9 h 16"/>
                  <a:gd name="T6" fmla="*/ 0 w 22"/>
                  <a:gd name="T7" fmla="*/ 14 h 16"/>
                  <a:gd name="T8" fmla="*/ 0 w 22"/>
                  <a:gd name="T9" fmla="*/ 16 h 16"/>
                  <a:gd name="T10" fmla="*/ 22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7" name="Полилиния 58">
                <a:extLst>
                  <a:ext uri="{FF2B5EF4-FFF2-40B4-BE49-F238E27FC236}">
                    <a16:creationId xmlns:a16="http://schemas.microsoft.com/office/drawing/2014/main" id="{1DE20914-46F9-4F35-B559-0C7D82623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3181351"/>
                <a:ext cx="82550" cy="60325"/>
              </a:xfrm>
              <a:custGeom>
                <a:avLst/>
                <a:gdLst>
                  <a:gd name="T0" fmla="*/ 8 w 22"/>
                  <a:gd name="T1" fmla="*/ 0 h 16"/>
                  <a:gd name="T2" fmla="*/ 8 w 22"/>
                  <a:gd name="T3" fmla="*/ 6 h 16"/>
                  <a:gd name="T4" fmla="*/ 18 w 22"/>
                  <a:gd name="T5" fmla="*/ 9 h 16"/>
                  <a:gd name="T6" fmla="*/ 22 w 22"/>
                  <a:gd name="T7" fmla="*/ 14 h 16"/>
                  <a:gd name="T8" fmla="*/ 22 w 22"/>
                  <a:gd name="T9" fmla="*/ 16 h 16"/>
                  <a:gd name="T10" fmla="*/ 0 w 22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8" name="Овал 59">
                <a:extLst>
                  <a:ext uri="{FF2B5EF4-FFF2-40B4-BE49-F238E27FC236}">
                    <a16:creationId xmlns:a16="http://schemas.microsoft.com/office/drawing/2014/main" id="{3A2CA65F-A55B-4EAF-B192-8280100F94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426" y="3090864"/>
                <a:ext cx="88900" cy="96838"/>
              </a:xfrm>
              <a:prstGeom prst="ellipse">
                <a:avLst/>
              </a:pr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39" name="Полилиния 60">
                <a:extLst>
                  <a:ext uri="{FF2B5EF4-FFF2-40B4-BE49-F238E27FC236}">
                    <a16:creationId xmlns:a16="http://schemas.microsoft.com/office/drawing/2014/main" id="{6B189E8F-E1FC-49C2-A8BF-B5F0AB02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426" y="3124201"/>
                <a:ext cx="88900" cy="15875"/>
              </a:xfrm>
              <a:custGeom>
                <a:avLst/>
                <a:gdLst>
                  <a:gd name="T0" fmla="*/ 24 w 24"/>
                  <a:gd name="T1" fmla="*/ 2 h 4"/>
                  <a:gd name="T2" fmla="*/ 14 w 24"/>
                  <a:gd name="T3" fmla="*/ 0 h 4"/>
                  <a:gd name="T4" fmla="*/ 0 w 2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noFill/>
              <a:ln w="14288" cap="flat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40" name="Линия 61">
                <a:extLst>
                  <a:ext uri="{FF2B5EF4-FFF2-40B4-BE49-F238E27FC236}">
                    <a16:creationId xmlns:a16="http://schemas.microsoft.com/office/drawing/2014/main" id="{E40A07EB-0618-430C-9B58-58C4B8FCAD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1226" y="3074989"/>
                <a:ext cx="38100" cy="38100"/>
              </a:xfrm>
              <a:prstGeom prst="lin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41" name="Линия 62">
                <a:extLst>
                  <a:ext uri="{FF2B5EF4-FFF2-40B4-BE49-F238E27FC236}">
                    <a16:creationId xmlns:a16="http://schemas.microsoft.com/office/drawing/2014/main" id="{050CFE71-E770-4A68-9B75-E5D0673090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54426" y="3074989"/>
                <a:ext cx="38100" cy="38100"/>
              </a:xfrm>
              <a:prstGeom prst="line">
                <a:avLst/>
              </a:prstGeom>
              <a:noFill/>
              <a:ln w="14288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sp>
        <p:nvSpPr>
          <p:cNvPr id="142" name="Надпись 330">
            <a:extLst>
              <a:ext uri="{FF2B5EF4-FFF2-40B4-BE49-F238E27FC236}">
                <a16:creationId xmlns:a16="http://schemas.microsoft.com/office/drawing/2014/main" id="{A2A56A15-6C42-44D6-92EA-ADFD1384C5FC}"/>
              </a:ext>
            </a:extLst>
          </p:cNvPr>
          <p:cNvSpPr txBox="1"/>
          <p:nvPr/>
        </p:nvSpPr>
        <p:spPr>
          <a:xfrm>
            <a:off x="10116037" y="482950"/>
            <a:ext cx="247493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постепенное и непрерывное улучшение деятельности</a:t>
            </a:r>
          </a:p>
        </p:txBody>
      </p:sp>
      <p:sp>
        <p:nvSpPr>
          <p:cNvPr id="143" name="Надпись 336">
            <a:extLst>
              <a:ext uri="{FF2B5EF4-FFF2-40B4-BE49-F238E27FC236}">
                <a16:creationId xmlns:a16="http://schemas.microsoft.com/office/drawing/2014/main" id="{229B265D-56D3-4662-8B76-96029FB49F22}"/>
              </a:ext>
            </a:extLst>
          </p:cNvPr>
          <p:cNvSpPr txBox="1"/>
          <p:nvPr/>
        </p:nvSpPr>
        <p:spPr>
          <a:xfrm>
            <a:off x="7182014" y="607537"/>
            <a:ext cx="261452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применение ценностей и принципов бережливого управления </a:t>
            </a:r>
          </a:p>
        </p:txBody>
      </p:sp>
      <p:sp>
        <p:nvSpPr>
          <p:cNvPr id="144" name="Надпись 339">
            <a:extLst>
              <a:ext uri="{FF2B5EF4-FFF2-40B4-BE49-F238E27FC236}">
                <a16:creationId xmlns:a16="http://schemas.microsoft.com/office/drawing/2014/main" id="{0062B405-3B40-4AD1-96BF-2501AAB1FD03}"/>
              </a:ext>
            </a:extLst>
          </p:cNvPr>
          <p:cNvSpPr txBox="1"/>
          <p:nvPr/>
        </p:nvSpPr>
        <p:spPr>
          <a:xfrm>
            <a:off x="258366" y="673093"/>
            <a:ext cx="214683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проектный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офис</a:t>
            </a:r>
          </a:p>
        </p:txBody>
      </p:sp>
      <p:sp>
        <p:nvSpPr>
          <p:cNvPr id="146" name="Надпись 336">
            <a:extLst>
              <a:ext uri="{FF2B5EF4-FFF2-40B4-BE49-F238E27FC236}">
                <a16:creationId xmlns:a16="http://schemas.microsoft.com/office/drawing/2014/main" id="{07944645-CF13-4BDF-BEB3-CFCDCFC109E0}"/>
              </a:ext>
            </a:extLst>
          </p:cNvPr>
          <p:cNvSpPr txBox="1"/>
          <p:nvPr/>
        </p:nvSpPr>
        <p:spPr>
          <a:xfrm>
            <a:off x="4417450" y="598435"/>
            <a:ext cx="246925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формирование корпоративной культуры</a:t>
            </a:r>
          </a:p>
        </p:txBody>
      </p:sp>
      <p:sp>
        <p:nvSpPr>
          <p:cNvPr id="147" name="Надпись 342">
            <a:extLst>
              <a:ext uri="{FF2B5EF4-FFF2-40B4-BE49-F238E27FC236}">
                <a16:creationId xmlns:a16="http://schemas.microsoft.com/office/drawing/2014/main" id="{4E243DBC-3FDC-4C9E-A1A3-B7B01DCC77B0}"/>
              </a:ext>
            </a:extLst>
          </p:cNvPr>
          <p:cNvSpPr txBox="1"/>
          <p:nvPr/>
        </p:nvSpPr>
        <p:spPr>
          <a:xfrm>
            <a:off x="2607023" y="672121"/>
            <a:ext cx="159460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центр компетенций</a:t>
            </a:r>
          </a:p>
        </p:txBody>
      </p:sp>
    </p:spTree>
    <p:extLst>
      <p:ext uri="{BB962C8B-B14F-4D97-AF65-F5344CB8AC3E}">
        <p14:creationId xmlns:p14="http://schemas.microsoft.com/office/powerpoint/2010/main" val="2671043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6E67E87-0586-445B-8E83-BB7B5CB0A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877" y="781058"/>
            <a:ext cx="4127284" cy="2360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C70D2489-31C7-42D6-BEAA-B3A33555A399}"/>
              </a:ext>
            </a:extLst>
          </p:cNvPr>
          <p:cNvSpPr txBox="1">
            <a:spLocks/>
          </p:cNvSpPr>
          <p:nvPr/>
        </p:nvSpPr>
        <p:spPr>
          <a:xfrm>
            <a:off x="-93863" y="55585"/>
            <a:ext cx="4636837" cy="619067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ПЛАНЫ И ЗАДАЧИ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F4B5EF-21CC-45F0-A46D-41D5440F31DA}"/>
              </a:ext>
            </a:extLst>
          </p:cNvPr>
          <p:cNvSpPr/>
          <p:nvPr/>
        </p:nvSpPr>
        <p:spPr>
          <a:xfrm>
            <a:off x="116659" y="669128"/>
            <a:ext cx="27824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РЕКОНСТРУКЦИЯ ЮБИЛЕЙНОЙ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ПЛОЩАДИ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DAEB5C1-8C2C-41A7-9739-F85C79D39F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687" b="4097"/>
          <a:stretch/>
        </p:blipFill>
        <p:spPr>
          <a:xfrm>
            <a:off x="5424708" y="3613835"/>
            <a:ext cx="6593217" cy="3152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EAB2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" name="Прямоугольник: скругленные верхние углы 31">
            <a:extLst>
              <a:ext uri="{FF2B5EF4-FFF2-40B4-BE49-F238E27FC236}">
                <a16:creationId xmlns:a16="http://schemas.microsoft.com/office/drawing/2014/main" id="{60F4F4F3-61D0-4CA0-BE3F-25B7FF82835E}"/>
              </a:ext>
            </a:extLst>
          </p:cNvPr>
          <p:cNvSpPr/>
          <p:nvPr/>
        </p:nvSpPr>
        <p:spPr>
          <a:xfrm rot="10800000">
            <a:off x="7383056" y="3590923"/>
            <a:ext cx="2552943" cy="136471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304DAE5-88FC-4115-AB8F-BFDCD6B043D8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A04775B-515C-4EA3-B517-6E8C4AC3FFC1}"/>
              </a:ext>
            </a:extLst>
          </p:cNvPr>
          <p:cNvSpPr/>
          <p:nvPr/>
        </p:nvSpPr>
        <p:spPr>
          <a:xfrm>
            <a:off x="5611528" y="3582316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Стоимость: </a:t>
            </a: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млн $</a:t>
            </a:r>
          </a:p>
          <a:p>
            <a:pPr algn="ctr"/>
            <a:r>
              <a:rPr lang="ru-RU" sz="2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проекта: </a:t>
            </a:r>
          </a:p>
          <a:p>
            <a:pPr algn="ctr"/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2021 -2024 годы.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4A4FC585-1A87-4869-9092-A64FF9185D37}"/>
              </a:ext>
            </a:extLst>
          </p:cNvPr>
          <p:cNvSpPr txBox="1">
            <a:spLocks/>
          </p:cNvSpPr>
          <p:nvPr/>
        </p:nvSpPr>
        <p:spPr>
          <a:xfrm>
            <a:off x="7383055" y="3501389"/>
            <a:ext cx="2552943" cy="144777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15B9089-B171-4FEE-AB7B-60EAC1C7FBD1}"/>
              </a:ext>
            </a:extLst>
          </p:cNvPr>
          <p:cNvSpPr/>
          <p:nvPr/>
        </p:nvSpPr>
        <p:spPr>
          <a:xfrm>
            <a:off x="6364604" y="31307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СТАДИОНА У ШКОЛЫ №7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12971F9-4800-4FC3-A6F2-A2858DE151B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055" y="775688"/>
            <a:ext cx="800297" cy="80029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EDDF9A2-C94B-41B6-9BB3-D385C8AF36AE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1018" y="3028851"/>
            <a:ext cx="800297" cy="80029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899C73AA-6129-4F98-A4E6-30418948120A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21020" y="-24609"/>
            <a:ext cx="800297" cy="80029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8F3A0DA-A016-473E-8F13-ED063126A36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333" t="26311" r="21574" b="27120"/>
          <a:stretch/>
        </p:blipFill>
        <p:spPr>
          <a:xfrm>
            <a:off x="7474078" y="952234"/>
            <a:ext cx="3877051" cy="214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43C8823-2C9F-4670-A9E1-2D2FB967A5DE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86637" y="2725301"/>
            <a:ext cx="800297" cy="800297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8C0F8A5-A10D-4777-8207-D57D3B376420}"/>
              </a:ext>
            </a:extLst>
          </p:cNvPr>
          <p:cNvSpPr/>
          <p:nvPr/>
        </p:nvSpPr>
        <p:spPr>
          <a:xfrm>
            <a:off x="6250281" y="311385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ПРОЕКТИРОВАНИЕ КАНАТНОЙ ДОРОГИ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1C1C38-C4DF-40ED-A157-0B73FAC025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46" y="3799013"/>
            <a:ext cx="5145470" cy="5962405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ADFDA80A-0212-43B9-9C5F-A919DFC40916}"/>
              </a:ext>
            </a:extLst>
          </p:cNvPr>
          <p:cNvSpPr/>
          <p:nvPr/>
        </p:nvSpPr>
        <p:spPr>
          <a:xfrm>
            <a:off x="420434" y="3424435"/>
            <a:ext cx="4880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БЛАГОУСТРОЙСТВО ПАРКА ОТДЫХА (2-Й ЭТАП)</a:t>
            </a:r>
          </a:p>
        </p:txBody>
      </p:sp>
    </p:spTree>
    <p:extLst>
      <p:ext uri="{BB962C8B-B14F-4D97-AF65-F5344CB8AC3E}">
        <p14:creationId xmlns:p14="http://schemas.microsoft.com/office/powerpoint/2010/main" val="2383185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CFF6E7B-E1E8-4E8C-A526-9A6DC94F61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083" y="941963"/>
            <a:ext cx="6066431" cy="2860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544FE48-51E4-4C3D-83E3-FB1BD119F3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232" y="3936007"/>
            <a:ext cx="3834770" cy="254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8781581-91F6-407D-818A-3E13E1433F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769" y="3936007"/>
            <a:ext cx="3834771" cy="25422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02EF94F-D9D1-4272-B7B0-51CBBDB484C0}"/>
              </a:ext>
            </a:extLst>
          </p:cNvPr>
          <p:cNvSpPr/>
          <p:nvPr/>
        </p:nvSpPr>
        <p:spPr>
          <a:xfrm>
            <a:off x="6870772" y="3429000"/>
            <a:ext cx="2101535" cy="61465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r>
              <a:rPr lang="ru-RU" sz="3200" b="1" cap="all" dirty="0">
                <a:solidFill>
                  <a:srgbClr val="002774"/>
                </a:solidFill>
              </a:rPr>
              <a:t>проект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F60B575-AC8C-4462-91F7-54DC7500956D}"/>
              </a:ext>
            </a:extLst>
          </p:cNvPr>
          <p:cNvSpPr/>
          <p:nvPr/>
        </p:nvSpPr>
        <p:spPr>
          <a:xfrm>
            <a:off x="164673" y="452420"/>
            <a:ext cx="5486401" cy="28888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Победа в конкурсе Минстрой РФ в 2020 году.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A2F127C-3500-4D7F-8730-C81EDDE7A059}"/>
              </a:ext>
            </a:extLst>
          </p:cNvPr>
          <p:cNvSpPr/>
          <p:nvPr/>
        </p:nvSpPr>
        <p:spPr>
          <a:xfrm>
            <a:off x="0" y="-839"/>
            <a:ext cx="96696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БЛАГОУСТРОЙСТВО ВОЛЖСКОЙ НАБЕРЕЖНОЙ (левый берег).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B9D954A-0666-42C2-9948-7656849B339D}"/>
              </a:ext>
            </a:extLst>
          </p:cNvPr>
          <p:cNvSpPr/>
          <p:nvPr/>
        </p:nvSpPr>
        <p:spPr>
          <a:xfrm>
            <a:off x="764903" y="1470477"/>
            <a:ext cx="392889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072743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«Восхождение к </a:t>
            </a:r>
          </a:p>
          <a:p>
            <a:pPr lvl="0" algn="ctr" defTabSz="1072743"/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Адмиралу Ушакову»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0E1D3ED-01CF-4905-9A1B-6AA8EC120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4673" y="2372411"/>
            <a:ext cx="840963" cy="840963"/>
          </a:xfrm>
          <a:prstGeom prst="ellipse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760E06D1-AAC4-44CD-BA1B-B12CECB62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62114" y="5293453"/>
            <a:ext cx="452873" cy="445262"/>
          </a:xfrm>
          <a:prstGeom prst="ellipse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635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5A4ADEC-6E99-4596-9C02-C03340EBC980}"/>
              </a:ext>
            </a:extLst>
          </p:cNvPr>
          <p:cNvSpPr/>
          <p:nvPr/>
        </p:nvSpPr>
        <p:spPr>
          <a:xfrm>
            <a:off x="10937966" y="200297"/>
            <a:ext cx="1010194" cy="609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A6FEBA70-589D-455F-A564-87D33A3B88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87424" y="5486391"/>
            <a:ext cx="840963" cy="840963"/>
          </a:xfrm>
          <a:prstGeom prst="ellipse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13" name="Объект 1">
            <a:extLst>
              <a:ext uri="{FF2B5EF4-FFF2-40B4-BE49-F238E27FC236}">
                <a16:creationId xmlns:a16="http://schemas.microsoft.com/office/drawing/2014/main" id="{3E5ED441-8B4F-4981-8704-73D0C95BB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551" y="2079772"/>
            <a:ext cx="6289266" cy="4911969"/>
          </a:xfrm>
        </p:spPr>
        <p:txBody>
          <a:bodyPr/>
          <a:lstStyle/>
          <a:p>
            <a:pPr marL="0" indent="0">
              <a:buNone/>
            </a:pPr>
            <a:endParaRPr lang="ru-RU" sz="2800" dirty="0">
              <a:solidFill>
                <a:srgbClr val="002774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ул. Комсомольская, д. 87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ул. Советская, д. 20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ул. Р. Люксембург, д. 60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ул. Комсомольская, д. 121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ул. Р. Люксембург, д. 58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ул. Проспект 50-летия Победы д. 28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пос. Фоминское, ул. Центральная, д. 17, 18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774"/>
                </a:solidFill>
              </a:rPr>
              <a:t> пос. Фоминское, ул. Центральная, д. 5, 5а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solidFill>
                <a:srgbClr val="002774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4" name="Заголовок 2">
            <a:extLst>
              <a:ext uri="{FF2B5EF4-FFF2-40B4-BE49-F238E27FC236}">
                <a16:creationId xmlns:a16="http://schemas.microsoft.com/office/drawing/2014/main" id="{10E9EB7B-45AB-4A3D-A8F2-C2DB5A0E1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151" y="744775"/>
            <a:ext cx="6031684" cy="7905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Дворовые</a:t>
            </a:r>
            <a:br>
              <a:rPr lang="ru-RU" b="1" dirty="0"/>
            </a:br>
            <a:r>
              <a:rPr lang="ru-RU" b="1" dirty="0"/>
              <a:t> территории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2F2A5775-82FA-4ABD-ABFC-7D672F7460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77954" y="5692743"/>
            <a:ext cx="840963" cy="840963"/>
          </a:xfrm>
          <a:prstGeom prst="ellipse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10094B6D-6C2F-47BE-8248-F7023D725E3D}"/>
              </a:ext>
            </a:extLst>
          </p:cNvPr>
          <p:cNvSpPr/>
          <p:nvPr/>
        </p:nvSpPr>
        <p:spPr>
          <a:xfrm>
            <a:off x="518485" y="1140034"/>
            <a:ext cx="348305" cy="34932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pic>
        <p:nvPicPr>
          <p:cNvPr id="21" name="Рисунок 20" descr="Маркеры-галочки">
            <a:extLst>
              <a:ext uri="{FF2B5EF4-FFF2-40B4-BE49-F238E27FC236}">
                <a16:creationId xmlns:a16="http://schemas.microsoft.com/office/drawing/2014/main" id="{BED3D65D-0BCF-493B-B2C7-3B59DD77E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7019" y="991057"/>
            <a:ext cx="498302" cy="49830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88EE995-500E-401F-A62D-C58DCE6D6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0202" y="2820224"/>
            <a:ext cx="4325340" cy="5332334"/>
          </a:xfrm>
          <a:prstGeom prst="rect">
            <a:avLst/>
          </a:prstGeom>
        </p:spPr>
      </p:pic>
      <p:sp>
        <p:nvSpPr>
          <p:cNvPr id="27" name="Заголовок 2">
            <a:extLst>
              <a:ext uri="{FF2B5EF4-FFF2-40B4-BE49-F238E27FC236}">
                <a16:creationId xmlns:a16="http://schemas.microsoft.com/office/drawing/2014/main" id="{82B04E74-BAEC-4C53-B80E-3082381CE987}"/>
              </a:ext>
            </a:extLst>
          </p:cNvPr>
          <p:cNvSpPr txBox="1">
            <a:spLocks/>
          </p:cNvSpPr>
          <p:nvPr/>
        </p:nvSpPr>
        <p:spPr>
          <a:xfrm>
            <a:off x="738551" y="1668852"/>
            <a:ext cx="3183607" cy="790519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/>
              <a:t>В 2021 будет </a:t>
            </a:r>
          </a:p>
          <a:p>
            <a:pPr algn="ctr"/>
            <a:r>
              <a:rPr lang="ru-RU" sz="3200" dirty="0"/>
              <a:t>благоустроено </a:t>
            </a:r>
          </a:p>
          <a:p>
            <a:pPr algn="ctr"/>
            <a:r>
              <a:rPr lang="ru-RU" sz="3200" dirty="0"/>
              <a:t>8 дворов</a:t>
            </a:r>
          </a:p>
        </p:txBody>
      </p:sp>
    </p:spTree>
    <p:extLst>
      <p:ext uri="{BB962C8B-B14F-4D97-AF65-F5344CB8AC3E}">
        <p14:creationId xmlns:p14="http://schemas.microsoft.com/office/powerpoint/2010/main" val="207403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877C283-520B-45DD-B473-8804B7B2EF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82" t="10663" r="25413" b="27483"/>
          <a:stretch/>
        </p:blipFill>
        <p:spPr>
          <a:xfrm>
            <a:off x="469335" y="740532"/>
            <a:ext cx="4861165" cy="2790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Прямоугольник: скругленные верхние углы 16">
            <a:extLst>
              <a:ext uri="{FF2B5EF4-FFF2-40B4-BE49-F238E27FC236}">
                <a16:creationId xmlns:a16="http://schemas.microsoft.com/office/drawing/2014/main" id="{E1381ADE-8A8D-4906-AFEF-F6DFD32B2178}"/>
              </a:ext>
            </a:extLst>
          </p:cNvPr>
          <p:cNvSpPr/>
          <p:nvPr/>
        </p:nvSpPr>
        <p:spPr>
          <a:xfrm rot="10800000">
            <a:off x="6572824" y="2603732"/>
            <a:ext cx="5470090" cy="1264458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304DAE5-88FC-4115-AB8F-BFDCD6B043D8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: скругленные верхние углы 23">
            <a:extLst>
              <a:ext uri="{FF2B5EF4-FFF2-40B4-BE49-F238E27FC236}">
                <a16:creationId xmlns:a16="http://schemas.microsoft.com/office/drawing/2014/main" id="{572B0E0F-88F5-4E5F-8FE8-F8BE46F4EB0B}"/>
              </a:ext>
            </a:extLst>
          </p:cNvPr>
          <p:cNvSpPr/>
          <p:nvPr/>
        </p:nvSpPr>
        <p:spPr>
          <a:xfrm rot="10800000">
            <a:off x="68685" y="-1"/>
            <a:ext cx="5628245" cy="1205759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8C0F8A5-A10D-4777-8207-D57D3B376420}"/>
              </a:ext>
            </a:extLst>
          </p:cNvPr>
          <p:cNvSpPr/>
          <p:nvPr/>
        </p:nvSpPr>
        <p:spPr>
          <a:xfrm>
            <a:off x="-165193" y="-3603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774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Ремонт ул. Моторостроителей  </a:t>
            </a:r>
          </a:p>
          <a:p>
            <a:pPr algn="ctr"/>
            <a:r>
              <a:rPr lang="ru-RU" sz="2400" b="1" dirty="0">
                <a:solidFill>
                  <a:srgbClr val="002774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(от пр. 50-летия Победы до ул. Шитова) </a:t>
            </a:r>
          </a:p>
          <a:p>
            <a:pPr algn="ctr"/>
            <a:r>
              <a:rPr lang="ru-RU" sz="2400" b="1" dirty="0">
                <a:solidFill>
                  <a:srgbClr val="002774"/>
                </a:solidFill>
                <a:highlight>
                  <a:srgbClr val="EAB200"/>
                </a:highlight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«БКАД». </a:t>
            </a:r>
            <a:endParaRPr lang="ru-RU" sz="2000" dirty="0">
              <a:solidFill>
                <a:srgbClr val="002774"/>
              </a:solidFill>
              <a:highlight>
                <a:srgbClr val="EAB200"/>
              </a:highligh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D1DEBD8-881F-4D20-A7F7-879C7DD190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988" r="986" b="6300"/>
          <a:stretch/>
        </p:blipFill>
        <p:spPr>
          <a:xfrm>
            <a:off x="3134646" y="4191355"/>
            <a:ext cx="5592322" cy="2596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Объект 5">
            <a:extLst>
              <a:ext uri="{FF2B5EF4-FFF2-40B4-BE49-F238E27FC236}">
                <a16:creationId xmlns:a16="http://schemas.microsoft.com/office/drawing/2014/main" id="{9DA2BBA3-0F0C-4C38-BBC1-7A2E0B67E7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35" y="4180473"/>
            <a:ext cx="2583326" cy="2583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FFB766-4F0C-408D-973B-CE64817997C1}"/>
              </a:ext>
            </a:extLst>
          </p:cNvPr>
          <p:cNvSpPr/>
          <p:nvPr/>
        </p:nvSpPr>
        <p:spPr>
          <a:xfrm>
            <a:off x="294478" y="354502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Проезжую часть по улице Моторостроителей планируется выполнить плиткой С</a:t>
            </a:r>
            <a:r>
              <a:rPr lang="en-US" dirty="0" err="1">
                <a:solidFill>
                  <a:srgbClr val="002774"/>
                </a:solidFill>
                <a:highlight>
                  <a:srgbClr val="EAB2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ity</a:t>
            </a:r>
            <a:r>
              <a:rPr lang="en-US" dirty="0">
                <a:solidFill>
                  <a:srgbClr val="002774"/>
                </a:solidFill>
                <a:highlight>
                  <a:srgbClr val="EAB2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colors mix </a:t>
            </a:r>
            <a:r>
              <a:rPr lang="en-US" dirty="0" err="1">
                <a:solidFill>
                  <a:srgbClr val="002774"/>
                </a:solidFill>
                <a:highlight>
                  <a:srgbClr val="EAB2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plato</a:t>
            </a:r>
            <a:r>
              <a:rPr lang="ru-RU" dirty="0">
                <a:solidFill>
                  <a:srgbClr val="002774"/>
                </a:solidFill>
                <a:highlight>
                  <a:srgbClr val="EAB2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ru-RU" dirty="0">
              <a:solidFill>
                <a:srgbClr val="002774"/>
              </a:solidFill>
              <a:highlight>
                <a:srgbClr val="EAB200"/>
              </a:highlight>
            </a:endParaRPr>
          </a:p>
        </p:txBody>
      </p:sp>
      <p:sp>
        <p:nvSpPr>
          <p:cNvPr id="29" name="Шестиугольник 23">
            <a:extLst>
              <a:ext uri="{FF2B5EF4-FFF2-40B4-BE49-F238E27FC236}">
                <a16:creationId xmlns:a16="http://schemas.microsoft.com/office/drawing/2014/main" id="{869D55CF-EE7B-4E94-99A5-CF182BDDD5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4478" y="3690972"/>
            <a:ext cx="180000" cy="18000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A75BF3B-AC97-45C0-924B-FD61C6244852}"/>
              </a:ext>
            </a:extLst>
          </p:cNvPr>
          <p:cNvSpPr/>
          <p:nvPr/>
        </p:nvSpPr>
        <p:spPr>
          <a:xfrm>
            <a:off x="6259869" y="263579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774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Ремонт ул. Строителей</a:t>
            </a:r>
          </a:p>
          <a:p>
            <a:pPr algn="ctr"/>
            <a:r>
              <a:rPr lang="ru-RU" sz="2400" b="1" dirty="0">
                <a:solidFill>
                  <a:srgbClr val="002774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Пользуются более </a:t>
            </a:r>
            <a:r>
              <a:rPr lang="ru-RU" sz="2400" b="1" dirty="0">
                <a:solidFill>
                  <a:srgbClr val="002774"/>
                </a:solidFill>
                <a:highlight>
                  <a:srgbClr val="EAB200"/>
                </a:highlight>
                <a:ea typeface="Tahoma" panose="020B0604030504040204" pitchFamily="34" charset="0"/>
                <a:cs typeface="Tahoma" panose="020B0604030504040204" pitchFamily="34" charset="0"/>
              </a:rPr>
              <a:t>1 000 жителей</a:t>
            </a:r>
            <a:r>
              <a:rPr lang="ru-RU" sz="2400" b="1" dirty="0">
                <a:solidFill>
                  <a:srgbClr val="002774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ежедневно.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A7CD325-EFE7-4521-96E2-5C691EC5638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503" b="36114"/>
          <a:stretch/>
        </p:blipFill>
        <p:spPr>
          <a:xfrm>
            <a:off x="6572825" y="187278"/>
            <a:ext cx="5470089" cy="2537123"/>
          </a:xfrm>
          <a:prstGeom prst="roundRect">
            <a:avLst>
              <a:gd name="adj" fmla="val 8594"/>
            </a:avLst>
          </a:prstGeom>
          <a:solidFill>
            <a:schemeClr val="accent2"/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9672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5A4ADEC-6E99-4596-9C02-C03340EBC980}"/>
              </a:ext>
            </a:extLst>
          </p:cNvPr>
          <p:cNvSpPr/>
          <p:nvPr/>
        </p:nvSpPr>
        <p:spPr>
          <a:xfrm>
            <a:off x="10937966" y="200297"/>
            <a:ext cx="1010194" cy="609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FE458FB-C32E-4EA2-8540-38AF3D426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6520" y="30982"/>
            <a:ext cx="4784947" cy="1358539"/>
          </a:xfrm>
        </p:spPr>
        <p:txBody>
          <a:bodyPr/>
          <a:lstStyle/>
          <a:p>
            <a:pPr algn="ctr"/>
            <a:r>
              <a:rPr lang="ru-RU" b="1" dirty="0"/>
              <a:t>Создание Центров образования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A6FEBA70-589D-455F-A564-87D33A3B88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4941" y="2759462"/>
            <a:ext cx="840963" cy="840963"/>
          </a:xfrm>
          <a:prstGeom prst="ellipse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>
              <a:latin typeface="Calibri Light" panose="020F030202020403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129A5D-7249-4731-A3D5-0E0020BD46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617" y="1649983"/>
            <a:ext cx="3515396" cy="2633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AF2F44-B9E4-4E50-AE95-17A3548269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82" t="12478" r="15949" b="13297"/>
          <a:stretch/>
        </p:blipFill>
        <p:spPr>
          <a:xfrm>
            <a:off x="4482145" y="3978825"/>
            <a:ext cx="3515397" cy="2593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Объект 1">
            <a:extLst>
              <a:ext uri="{FF2B5EF4-FFF2-40B4-BE49-F238E27FC236}">
                <a16:creationId xmlns:a16="http://schemas.microsoft.com/office/drawing/2014/main" id="{7C00ED3D-ABCC-44A7-B7E7-D1725C99E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048" y="2380844"/>
            <a:ext cx="5931877" cy="491196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</a:rPr>
              <a:t>Лицей № 1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</a:rPr>
              <a:t> Школа № 3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</a:rPr>
              <a:t> Школа № 4 «Центр Образования»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</a:rPr>
              <a:t> Константиновская школа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774"/>
                </a:solidFill>
              </a:rPr>
              <a:t> Павловская школа</a:t>
            </a:r>
            <a:endParaRPr lang="ru-RU" sz="2800" b="1" dirty="0">
              <a:solidFill>
                <a:srgbClr val="002774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57C4C2F-BC79-4EC0-971C-F63CB8B9B7BB}"/>
              </a:ext>
            </a:extLst>
          </p:cNvPr>
          <p:cNvSpPr/>
          <p:nvPr/>
        </p:nvSpPr>
        <p:spPr>
          <a:xfrm>
            <a:off x="508987" y="1120189"/>
            <a:ext cx="39731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774"/>
                </a:solidFill>
              </a:rPr>
              <a:t>В 5 ШКОЛАХ ПОЯВЯТСЯ </a:t>
            </a:r>
          </a:p>
          <a:p>
            <a:r>
              <a:rPr lang="ru-RU" sz="2000" b="1" dirty="0">
                <a:solidFill>
                  <a:srgbClr val="002774"/>
                </a:solidFill>
              </a:rPr>
              <a:t>СОВРЕМЕННЫЕ ЦЕНТРЫ ОБРАЗОВАНИЯ «ТОЧКА РОСТА»:</a:t>
            </a:r>
            <a:endParaRPr lang="ru-RU" b="1" dirty="0">
              <a:solidFill>
                <a:srgbClr val="0027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4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2AA994-6F0A-4F87-8EE5-BB436B3A5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403" y="2325210"/>
            <a:ext cx="2998654" cy="2998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A09FD6D8-69EB-4A8A-93FE-A14E98D41D8A}"/>
              </a:ext>
            </a:extLst>
          </p:cNvPr>
          <p:cNvSpPr txBox="1">
            <a:spLocks/>
          </p:cNvSpPr>
          <p:nvPr/>
        </p:nvSpPr>
        <p:spPr>
          <a:xfrm>
            <a:off x="6104879" y="68825"/>
            <a:ext cx="4132328" cy="1390654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>
                <a:solidFill>
                  <a:srgbClr val="002060"/>
                </a:solidFill>
              </a:rPr>
              <a:t>Реконструкция промышленного парка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«Мастер»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 (3 и 4 этапы)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5" name="Объект 1">
            <a:extLst>
              <a:ext uri="{FF2B5EF4-FFF2-40B4-BE49-F238E27FC236}">
                <a16:creationId xmlns:a16="http://schemas.microsoft.com/office/drawing/2014/main" id="{F3F053E5-24D8-452F-B9B5-91B6D229D6A3}"/>
              </a:ext>
            </a:extLst>
          </p:cNvPr>
          <p:cNvSpPr txBox="1">
            <a:spLocks/>
          </p:cNvSpPr>
          <p:nvPr/>
        </p:nvSpPr>
        <p:spPr>
          <a:xfrm>
            <a:off x="180497" y="831948"/>
            <a:ext cx="4346790" cy="6457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0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cap="none" dirty="0">
                <a:solidFill>
                  <a:srgbClr val="002774"/>
                </a:solidFill>
              </a:rPr>
              <a:t>Здание производственного корпуса №3 Тутаевского промышленного парка «Мастер».</a:t>
            </a:r>
            <a:endParaRPr lang="ru-RU" sz="2400" cap="none" dirty="0">
              <a:solidFill>
                <a:srgbClr val="002774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52AFB8F-7E5C-4452-B835-1E153782713E}"/>
              </a:ext>
            </a:extLst>
          </p:cNvPr>
          <p:cNvSpPr/>
          <p:nvPr/>
        </p:nvSpPr>
        <p:spPr>
          <a:xfrm>
            <a:off x="1068069" y="5618404"/>
            <a:ext cx="52100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Площадь</a:t>
            </a:r>
            <a:r>
              <a:rPr lang="en-US" sz="3200" b="1" dirty="0">
                <a:solidFill>
                  <a:srgbClr val="002060"/>
                </a:solidFill>
              </a:rPr>
              <a:t> - </a:t>
            </a:r>
            <a:r>
              <a:rPr lang="ru-RU" sz="3200" b="1" dirty="0">
                <a:solidFill>
                  <a:srgbClr val="002060"/>
                </a:solidFill>
              </a:rPr>
              <a:t>6 216,51 </a:t>
            </a:r>
            <a:r>
              <a:rPr lang="ru-RU" sz="3200" b="1" dirty="0" err="1">
                <a:solidFill>
                  <a:srgbClr val="002060"/>
                </a:solidFill>
              </a:rPr>
              <a:t>кв.м</a:t>
            </a:r>
            <a:r>
              <a:rPr lang="ru-RU" sz="32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43711B5-0F29-4C93-B367-EB038AF063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23065" r="23065"/>
          <a:stretch>
            <a:fillRect/>
          </a:stretch>
        </p:blipFill>
        <p:spPr>
          <a:ln w="19050">
            <a:solidFill>
              <a:srgbClr val="EAB200"/>
            </a:solidFill>
          </a:ln>
        </p:spPr>
      </p:pic>
    </p:spTree>
    <p:extLst>
      <p:ext uri="{BB962C8B-B14F-4D97-AF65-F5344CB8AC3E}">
        <p14:creationId xmlns:p14="http://schemas.microsoft.com/office/powerpoint/2010/main" val="4076413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Объект 6">
            <a:extLst>
              <a:ext uri="{FF2B5EF4-FFF2-40B4-BE49-F238E27FC236}">
                <a16:creationId xmlns:a16="http://schemas.microsoft.com/office/drawing/2014/main" id="{55EACD59-7C51-4810-94C6-BCB4D1234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74" y="2421872"/>
            <a:ext cx="6798722" cy="4823755"/>
          </a:xfrm>
        </p:spPr>
        <p:txBody>
          <a:bodyPr rtlCol="0">
            <a:normAutofit fontScale="32500" lnSpcReduction="20000"/>
          </a:bodyPr>
          <a:lstStyle/>
          <a:p>
            <a:pPr marL="0" indent="450000" hangingPunc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Оказана благотворительная помощь в виде денежных средств, передача материальных ценностей на общую сумму 34 116 666,94 </a:t>
            </a:r>
            <a:r>
              <a:rPr lang="ru-RU" sz="4900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том числе с помощью предпринимателей города Тутаева, ПАО «ТМЗ» и других.</a:t>
            </a:r>
          </a:p>
          <a:p>
            <a:pPr marL="0" indent="450000" hangingPunc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Произведён монтаж системы кислорода обеспечения в здании стационара на 260 точек с возведением кислородной станции.  Стоимость работ составляет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20 миллионов рублей;</a:t>
            </a:r>
          </a:p>
          <a:p>
            <a:pPr marL="0" indent="450000" hangingPunc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здании стационара произведена замена старых деревянных окон на новые оконные блоки ПВХ в количестве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40 шт. </a:t>
            </a:r>
          </a:p>
          <a:p>
            <a:pPr marL="0" indent="450000" hangingPunc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Учреждением закуплено медицинского оборудования на сумму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7 470 265,59 руб.,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том числе аппараты ИВЛ в количестве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4 шт.,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аппарат рентгена, компьютерный многофункциональный комплекс и другое. </a:t>
            </a:r>
          </a:p>
          <a:p>
            <a:pPr marL="0" indent="450000" hangingPunc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Закуплены автоматизированные рабочие места в количестве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46 шт.,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приобретена оргтехника для рабочих мест (МФУ) в количестве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33 шт.</a:t>
            </a:r>
          </a:p>
          <a:p>
            <a:pPr marL="0" indent="450000" hangingPunc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Автотранспортное подразделение получило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4 автомобиля </a:t>
            </a: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скорой помощи и санитарного автотранспорта. </a:t>
            </a:r>
          </a:p>
          <a:p>
            <a:pPr marL="0" indent="450000" hangingPunc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49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настоящее время производятся ремонтные работы в инфекционном отделении. </a:t>
            </a:r>
          </a:p>
          <a:p>
            <a:pPr marL="0" indent="0" hangingPunct="0">
              <a:buNone/>
            </a:pPr>
            <a:endParaRPr lang="ru-RU" dirty="0"/>
          </a:p>
        </p:txBody>
      </p:sp>
      <p:sp>
        <p:nvSpPr>
          <p:cNvPr id="43" name="Текст 8">
            <a:extLst>
              <a:ext uri="{FF2B5EF4-FFF2-40B4-BE49-F238E27FC236}">
                <a16:creationId xmlns:a16="http://schemas.microsoft.com/office/drawing/2014/main" id="{EA7C22CB-613A-4C0B-90B3-4A405F793D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9374" y="2007103"/>
            <a:ext cx="6502532" cy="369116"/>
          </a:xfrm>
        </p:spPr>
        <p:txBody>
          <a:bodyPr rtlCol="0"/>
          <a:lstStyle/>
          <a:p>
            <a:pPr hangingPunct="0"/>
            <a:r>
              <a:rPr lang="ru-RU" sz="1600" b="1" spc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ПРОЛЕЧЕНО В СТАЦИОНАРЕ С </a:t>
            </a:r>
            <a:r>
              <a:rPr lang="ru-RU" sz="1600" b="1" spc="0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sz="1600" b="1" spc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OVID</a:t>
            </a:r>
            <a:r>
              <a:rPr lang="ru-RU" sz="1600" b="1" spc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-19 – </a:t>
            </a:r>
            <a:r>
              <a:rPr lang="ru-RU" sz="1600" b="1" spc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2</a:t>
            </a:r>
            <a:r>
              <a:rPr lang="en-US" sz="1600" b="1" spc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 </a:t>
            </a:r>
            <a:r>
              <a:rPr lang="ru-RU" sz="1600" b="1" spc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132</a:t>
            </a:r>
            <a:r>
              <a:rPr lang="ru-RU" sz="1600" b="1" spc="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ЧЕЛОВЕКА. </a:t>
            </a:r>
          </a:p>
        </p:txBody>
      </p:sp>
      <p:sp>
        <p:nvSpPr>
          <p:cNvPr id="41" name="Заголовок 3">
            <a:extLst>
              <a:ext uri="{FF2B5EF4-FFF2-40B4-BE49-F238E27FC236}">
                <a16:creationId xmlns:a16="http://schemas.microsoft.com/office/drawing/2014/main" id="{1ABD613F-111C-41D6-9F8E-8B2C42A5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651" y="770185"/>
            <a:ext cx="4942829" cy="1215566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Помощь Центральной районной больнице</a:t>
            </a:r>
            <a:endParaRPr lang="ru-RU" b="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F443951-1BF5-4EEA-9431-C5CBC6E48F29}"/>
              </a:ext>
            </a:extLst>
          </p:cNvPr>
          <p:cNvSpPr/>
          <p:nvPr/>
        </p:nvSpPr>
        <p:spPr>
          <a:xfrm>
            <a:off x="10503017" y="243281"/>
            <a:ext cx="143451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иугольник 14">
            <a:extLst>
              <a:ext uri="{FF2B5EF4-FFF2-40B4-BE49-F238E27FC236}">
                <a16:creationId xmlns:a16="http://schemas.microsoft.com/office/drawing/2014/main" id="{AB4D428E-8984-4EEC-A138-9FF5E06CC964}"/>
              </a:ext>
            </a:extLst>
          </p:cNvPr>
          <p:cNvSpPr/>
          <p:nvPr/>
        </p:nvSpPr>
        <p:spPr>
          <a:xfrm>
            <a:off x="7132322" y="203470"/>
            <a:ext cx="4942829" cy="4345497"/>
          </a:xfrm>
          <a:prstGeom prst="pentagon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>
            <a:extLst>
              <a:ext uri="{FF2B5EF4-FFF2-40B4-BE49-F238E27FC236}">
                <a16:creationId xmlns:a16="http://schemas.microsoft.com/office/drawing/2014/main" id="{8777D2A0-6996-400F-B4D3-C155D28CE21E}"/>
              </a:ext>
            </a:extLst>
          </p:cNvPr>
          <p:cNvSpPr/>
          <p:nvPr/>
        </p:nvSpPr>
        <p:spPr>
          <a:xfrm>
            <a:off x="9419399" y="4002310"/>
            <a:ext cx="2759978" cy="2652220"/>
          </a:xfrm>
          <a:prstGeom prst="diamond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Ромб 8">
            <a:extLst>
              <a:ext uri="{FF2B5EF4-FFF2-40B4-BE49-F238E27FC236}">
                <a16:creationId xmlns:a16="http://schemas.microsoft.com/office/drawing/2014/main" id="{E1697F73-3B52-4B0A-A00D-B3A209CDCB4E}"/>
              </a:ext>
            </a:extLst>
          </p:cNvPr>
          <p:cNvSpPr/>
          <p:nvPr/>
        </p:nvSpPr>
        <p:spPr>
          <a:xfrm rot="21411412">
            <a:off x="6843759" y="2687176"/>
            <a:ext cx="3583905" cy="3210810"/>
          </a:xfrm>
          <a:prstGeom prst="diamond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EF971442-F73A-4AA7-8B92-0B47F429EE65}"/>
              </a:ext>
            </a:extLst>
          </p:cNvPr>
          <p:cNvSpPr txBox="1">
            <a:spLocks/>
          </p:cNvSpPr>
          <p:nvPr/>
        </p:nvSpPr>
        <p:spPr>
          <a:xfrm>
            <a:off x="1714799" y="2367429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5466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3">
            <a:extLst>
              <a:ext uri="{FF2B5EF4-FFF2-40B4-BE49-F238E27FC236}">
                <a16:creationId xmlns:a16="http://schemas.microsoft.com/office/drawing/2014/main" id="{92896B42-4638-40D0-8887-7AB8D1D86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7087" y="749407"/>
            <a:ext cx="8333222" cy="557326"/>
          </a:xfrm>
        </p:spPr>
        <p:txBody>
          <a:bodyPr rtlCol="0">
            <a:normAutofit fontScale="90000"/>
          </a:bodyPr>
          <a:lstStyle/>
          <a:p>
            <a:r>
              <a:rPr lang="ru-RU" sz="4000" b="0" dirty="0"/>
              <a:t>Общие доходы - </a:t>
            </a:r>
            <a:r>
              <a:rPr lang="ru-RU" sz="4000" b="0" dirty="0">
                <a:solidFill>
                  <a:srgbClr val="002774"/>
                </a:solidFill>
              </a:rPr>
              <a:t>455 619 350 руб.</a:t>
            </a:r>
            <a:endParaRPr lang="ru-RU" sz="4000" dirty="0">
              <a:solidFill>
                <a:srgbClr val="002774"/>
              </a:solidFill>
            </a:endParaRPr>
          </a:p>
        </p:txBody>
      </p:sp>
      <p:sp>
        <p:nvSpPr>
          <p:cNvPr id="33" name="Текст 32">
            <a:extLst>
              <a:ext uri="{FF2B5EF4-FFF2-40B4-BE49-F238E27FC236}">
                <a16:creationId xmlns:a16="http://schemas.microsoft.com/office/drawing/2014/main" id="{7CFD0302-279C-8A48-9E27-AD5B08D6501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54709" y="3233379"/>
            <a:ext cx="5225764" cy="391241"/>
          </a:xfrm>
        </p:spPr>
        <p:txBody>
          <a:bodyPr rtlCol="0"/>
          <a:lstStyle/>
          <a:p>
            <a:pPr algn="ctr">
              <a:buClr>
                <a:schemeClr val="accent2"/>
              </a:buClr>
            </a:pPr>
            <a:r>
              <a:rPr lang="ru-RU" dirty="0">
                <a:solidFill>
                  <a:srgbClr val="002774"/>
                </a:solidFill>
              </a:rPr>
              <a:t>Собственные доходы </a:t>
            </a:r>
          </a:p>
          <a:p>
            <a:pPr algn="ctr">
              <a:buClr>
                <a:schemeClr val="accent2"/>
              </a:buClr>
            </a:pPr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110 104 850 руб.</a:t>
            </a:r>
          </a:p>
        </p:txBody>
      </p:sp>
      <p:graphicFrame>
        <p:nvGraphicFramePr>
          <p:cNvPr id="12" name="Диаграмма 24" descr="Цилиндрическая диаграмма">
            <a:extLst>
              <a:ext uri="{FF2B5EF4-FFF2-40B4-BE49-F238E27FC236}">
                <a16:creationId xmlns:a16="http://schemas.microsoft.com/office/drawing/2014/main" id="{69CF4486-E205-4075-AF7A-58A4743CE6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2176816"/>
              </p:ext>
            </p:extLst>
          </p:nvPr>
        </p:nvGraphicFramePr>
        <p:xfrm>
          <a:off x="2301547" y="1553097"/>
          <a:ext cx="8683077" cy="4776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1678C170-15FD-4C65-8F72-F52D1D8D00E2}"/>
              </a:ext>
            </a:extLst>
          </p:cNvPr>
          <p:cNvSpPr/>
          <p:nvPr/>
        </p:nvSpPr>
        <p:spPr>
          <a:xfrm rot="15207887" flipV="1">
            <a:off x="6987396" y="1247371"/>
            <a:ext cx="693624" cy="1235947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00277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15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CC38471E-0F51-44FA-863B-8FF96B31BC47}"/>
              </a:ext>
            </a:extLst>
          </p:cNvPr>
          <p:cNvSpPr/>
          <p:nvPr/>
        </p:nvSpPr>
        <p:spPr>
          <a:xfrm rot="17112473" flipV="1">
            <a:off x="8559314" y="3698171"/>
            <a:ext cx="796344" cy="1424997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1DC63C9-9240-4D31-AEB1-F8F01FAA89E9}"/>
              </a:ext>
            </a:extLst>
          </p:cNvPr>
          <p:cNvSpPr/>
          <p:nvPr/>
        </p:nvSpPr>
        <p:spPr>
          <a:xfrm>
            <a:off x="10807337" y="209028"/>
            <a:ext cx="1149532" cy="557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4B83F909-1093-4917-AFD3-E1B148325C8A}"/>
              </a:ext>
            </a:extLst>
          </p:cNvPr>
          <p:cNvSpPr/>
          <p:nvPr/>
        </p:nvSpPr>
        <p:spPr>
          <a:xfrm rot="17321315" flipH="1">
            <a:off x="4032831" y="4122028"/>
            <a:ext cx="796344" cy="1424997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EAB2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7D5A857-9C88-415A-9A08-3DD56E03EB3C}"/>
              </a:ext>
            </a:extLst>
          </p:cNvPr>
          <p:cNvSpPr/>
          <p:nvPr/>
        </p:nvSpPr>
        <p:spPr>
          <a:xfrm>
            <a:off x="1692199" y="4981802"/>
            <a:ext cx="3104889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002774"/>
                </a:solidFill>
              </a:rPr>
              <a:t>Дотация из бюджета</a:t>
            </a:r>
          </a:p>
          <a:p>
            <a:pPr algn="ctr"/>
            <a:r>
              <a:rPr lang="ru-RU" sz="2400" dirty="0">
                <a:solidFill>
                  <a:srgbClr val="002774"/>
                </a:solidFill>
              </a:rPr>
              <a:t> Ярославской области </a:t>
            </a:r>
          </a:p>
          <a:p>
            <a:pPr algn="ctr"/>
            <a:r>
              <a:rPr lang="ru-RU" sz="2800" b="1" dirty="0">
                <a:solidFill>
                  <a:srgbClr val="EAB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31 384 000 рублей</a:t>
            </a:r>
          </a:p>
        </p:txBody>
      </p:sp>
      <p:sp>
        <p:nvSpPr>
          <p:cNvPr id="20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E5A1019C-0F0D-482E-97AC-8E93E404FC6A}"/>
              </a:ext>
            </a:extLst>
          </p:cNvPr>
          <p:cNvSpPr/>
          <p:nvPr/>
        </p:nvSpPr>
        <p:spPr>
          <a:xfrm rot="17013633" flipH="1">
            <a:off x="4636765" y="1994857"/>
            <a:ext cx="989960" cy="1767639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4B604B5-D310-4192-BA46-43600689BAA0}"/>
              </a:ext>
            </a:extLst>
          </p:cNvPr>
          <p:cNvSpPr/>
          <p:nvPr/>
        </p:nvSpPr>
        <p:spPr>
          <a:xfrm>
            <a:off x="284326" y="1474396"/>
            <a:ext cx="451276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774"/>
                </a:solidFill>
              </a:rPr>
              <a:t>Привлеченные средства </a:t>
            </a:r>
          </a:p>
          <a:p>
            <a:pPr algn="ctr"/>
            <a:r>
              <a:rPr lang="ru-RU" sz="2800" dirty="0">
                <a:solidFill>
                  <a:srgbClr val="002774"/>
                </a:solidFill>
              </a:rPr>
              <a:t>из различных источников (федеральных, региональных) </a:t>
            </a:r>
          </a:p>
          <a:p>
            <a:pPr algn="ctr"/>
            <a:r>
              <a:rPr lang="ru-RU" sz="36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314 130 500 рублей.</a:t>
            </a:r>
          </a:p>
        </p:txBody>
      </p:sp>
      <p:sp>
        <p:nvSpPr>
          <p:cNvPr id="22" name="Заголовок 2">
            <a:extLst>
              <a:ext uri="{FF2B5EF4-FFF2-40B4-BE49-F238E27FC236}">
                <a16:creationId xmlns:a16="http://schemas.microsoft.com/office/drawing/2014/main" id="{238AFA29-4B92-43F8-9B04-64943804C48C}"/>
              </a:ext>
            </a:extLst>
          </p:cNvPr>
          <p:cNvSpPr txBox="1">
            <a:spLocks/>
          </p:cNvSpPr>
          <p:nvPr/>
        </p:nvSpPr>
        <p:spPr>
          <a:xfrm>
            <a:off x="-339498" y="-16976"/>
            <a:ext cx="6838204" cy="640114"/>
          </a:xfrm>
          <a:prstGeom prst="rect">
            <a:avLst/>
          </a:prstGeom>
        </p:spPr>
        <p:txBody>
          <a:bodyPr vert="horz" lIns="91440" tIns="45720" rIns="91440" bIns="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/>
              <a:t>Привлеченные средства</a:t>
            </a: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C1981A34-05A6-439C-8FE5-404CBE2512FB}"/>
              </a:ext>
            </a:extLst>
          </p:cNvPr>
          <p:cNvSpPr txBox="1">
            <a:spLocks/>
          </p:cNvSpPr>
          <p:nvPr/>
        </p:nvSpPr>
        <p:spPr>
          <a:xfrm>
            <a:off x="192505" y="6320600"/>
            <a:ext cx="15013772" cy="509882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/>
              <a:t>Благодаря слаженной работе выполним все объекты в 2021 году!</a:t>
            </a:r>
          </a:p>
        </p:txBody>
      </p:sp>
    </p:spTree>
    <p:extLst>
      <p:ext uri="{BB962C8B-B14F-4D97-AF65-F5344CB8AC3E}">
        <p14:creationId xmlns:p14="http://schemas.microsoft.com/office/powerpoint/2010/main" val="18500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4B4A6BC-58C6-4A69-80EB-6FA61C96BADC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8E8BAF-9349-4DD0-8BEE-DC5588E22DF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8786" r="18786"/>
          <a:stretch>
            <a:fillRect/>
          </a:stretch>
        </p:blipFill>
        <p:spPr>
          <a:xfrm>
            <a:off x="4586991" y="9374"/>
            <a:ext cx="7605008" cy="6848626"/>
          </a:xfrm>
          <a:ln w="19050">
            <a:solidFill>
              <a:srgbClr val="FFC000"/>
            </a:solidFill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1847975-D671-445F-A0AB-3CD6D1E791D8}"/>
              </a:ext>
            </a:extLst>
          </p:cNvPr>
          <p:cNvSpPr/>
          <p:nvPr/>
        </p:nvSpPr>
        <p:spPr>
          <a:xfrm>
            <a:off x="442291" y="3298079"/>
            <a:ext cx="82395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47978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EE7902A5-4ABB-448A-B8D2-76A300413CF4}"/>
              </a:ext>
            </a:extLst>
          </p:cNvPr>
          <p:cNvSpPr/>
          <p:nvPr/>
        </p:nvSpPr>
        <p:spPr>
          <a:xfrm>
            <a:off x="151715" y="958045"/>
            <a:ext cx="5238626" cy="1745146"/>
          </a:xfrm>
          <a:prstGeom prst="roundRect">
            <a:avLst>
              <a:gd name="adj" fmla="val 1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640A3223-3DA3-4CF2-82B6-1447667547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81282" y="957630"/>
            <a:ext cx="5475600" cy="781188"/>
          </a:xfrm>
        </p:spPr>
        <p:txBody>
          <a:bodyPr rtlCol="0">
            <a:normAutofit/>
          </a:bodyPr>
          <a:lstStyle/>
          <a:p>
            <a:pPr rtl="0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Заработная            плата</a:t>
            </a:r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DFE11F38-F66B-4F95-8224-6CCA69D576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22968" y="2068258"/>
            <a:ext cx="1046141" cy="371944"/>
          </a:xfrm>
        </p:spPr>
        <p:txBody>
          <a:bodyPr rtlCol="0"/>
          <a:lstStyle/>
          <a:p>
            <a:pPr rtl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2019</a:t>
            </a:r>
          </a:p>
        </p:txBody>
      </p:sp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E3E5EE03-FBF6-46F5-8085-716AC6CE1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44" y="103984"/>
            <a:ext cx="5809281" cy="527022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sz="4000" dirty="0"/>
              <a:t>Экономика и инвестиции</a:t>
            </a:r>
            <a:endParaRPr lang="ru-RU" sz="4000" b="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9AD1FBE-3937-452E-9FED-EF13E968D58A}"/>
              </a:ext>
            </a:extLst>
          </p:cNvPr>
          <p:cNvSpPr/>
          <p:nvPr/>
        </p:nvSpPr>
        <p:spPr>
          <a:xfrm>
            <a:off x="10945054" y="179005"/>
            <a:ext cx="1151871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771EB9-6392-4A31-8DEA-767345D26E03}"/>
              </a:ext>
            </a:extLst>
          </p:cNvPr>
          <p:cNvSpPr/>
          <p:nvPr/>
        </p:nvSpPr>
        <p:spPr>
          <a:xfrm>
            <a:off x="8112851" y="1624864"/>
            <a:ext cx="1640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30 925 руб.</a:t>
            </a:r>
          </a:p>
        </p:txBody>
      </p:sp>
      <p:sp>
        <p:nvSpPr>
          <p:cNvPr id="12" name="Полилиния 5" descr="значок со стрелками">
            <a:extLst>
              <a:ext uri="{FF2B5EF4-FFF2-40B4-BE49-F238E27FC236}">
                <a16:creationId xmlns:a16="http://schemas.microsoft.com/office/drawing/2014/main" id="{C58B57E2-EA27-4DF8-9555-E378D4F4BE7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00996" y="1279605"/>
            <a:ext cx="731371" cy="791847"/>
          </a:xfrm>
          <a:custGeom>
            <a:avLst/>
            <a:gdLst>
              <a:gd name="T0" fmla="*/ 424 w 561"/>
              <a:gd name="T1" fmla="*/ 592 h 606"/>
              <a:gd name="T2" fmla="*/ 437 w 561"/>
              <a:gd name="T3" fmla="*/ 501 h 606"/>
              <a:gd name="T4" fmla="*/ 497 w 561"/>
              <a:gd name="T5" fmla="*/ 498 h 606"/>
              <a:gd name="T6" fmla="*/ 291 w 561"/>
              <a:gd name="T7" fmla="*/ 446 h 606"/>
              <a:gd name="T8" fmla="*/ 271 w 561"/>
              <a:gd name="T9" fmla="*/ 428 h 606"/>
              <a:gd name="T10" fmla="*/ 375 w 561"/>
              <a:gd name="T11" fmla="*/ 314 h 606"/>
              <a:gd name="T12" fmla="*/ 526 w 561"/>
              <a:gd name="T13" fmla="*/ 491 h 606"/>
              <a:gd name="T14" fmla="*/ 509 w 561"/>
              <a:gd name="T15" fmla="*/ 524 h 606"/>
              <a:gd name="T16" fmla="*/ 451 w 561"/>
              <a:gd name="T17" fmla="*/ 528 h 606"/>
              <a:gd name="T18" fmla="*/ 437 w 561"/>
              <a:gd name="T19" fmla="*/ 606 h 606"/>
              <a:gd name="T20" fmla="*/ 205 w 561"/>
              <a:gd name="T21" fmla="*/ 587 h 606"/>
              <a:gd name="T22" fmla="*/ 218 w 561"/>
              <a:gd name="T23" fmla="*/ 329 h 606"/>
              <a:gd name="T24" fmla="*/ 278 w 561"/>
              <a:gd name="T25" fmla="*/ 326 h 606"/>
              <a:gd name="T26" fmla="*/ 33 w 561"/>
              <a:gd name="T27" fmla="*/ 326 h 606"/>
              <a:gd name="T28" fmla="*/ 93 w 561"/>
              <a:gd name="T29" fmla="*/ 329 h 606"/>
              <a:gd name="T30" fmla="*/ 107 w 561"/>
              <a:gd name="T31" fmla="*/ 515 h 606"/>
              <a:gd name="T32" fmla="*/ 80 w 561"/>
              <a:gd name="T33" fmla="*/ 515 h 606"/>
              <a:gd name="T34" fmla="*/ 31 w 561"/>
              <a:gd name="T35" fmla="*/ 357 h 606"/>
              <a:gd name="T36" fmla="*/ 6 w 561"/>
              <a:gd name="T37" fmla="*/ 337 h 606"/>
              <a:gd name="T38" fmla="*/ 145 w 561"/>
              <a:gd name="T39" fmla="*/ 147 h 606"/>
              <a:gd name="T40" fmla="*/ 307 w 561"/>
              <a:gd name="T41" fmla="*/ 319 h 606"/>
              <a:gd name="T42" fmla="*/ 290 w 561"/>
              <a:gd name="T43" fmla="*/ 353 h 606"/>
              <a:gd name="T44" fmla="*/ 232 w 561"/>
              <a:gd name="T45" fmla="*/ 357 h 606"/>
              <a:gd name="T46" fmla="*/ 218 w 561"/>
              <a:gd name="T47" fmla="*/ 600 h 606"/>
              <a:gd name="T48" fmla="*/ 455 w 561"/>
              <a:gd name="T49" fmla="*/ 359 h 606"/>
              <a:gd name="T50" fmla="*/ 468 w 561"/>
              <a:gd name="T51" fmla="*/ 189 h 606"/>
              <a:gd name="T52" fmla="*/ 528 w 561"/>
              <a:gd name="T53" fmla="*/ 186 h 606"/>
              <a:gd name="T54" fmla="*/ 283 w 561"/>
              <a:gd name="T55" fmla="*/ 186 h 606"/>
              <a:gd name="T56" fmla="*/ 343 w 561"/>
              <a:gd name="T57" fmla="*/ 189 h 606"/>
              <a:gd name="T58" fmla="*/ 357 w 561"/>
              <a:gd name="T59" fmla="*/ 280 h 606"/>
              <a:gd name="T60" fmla="*/ 330 w 561"/>
              <a:gd name="T61" fmla="*/ 280 h 606"/>
              <a:gd name="T62" fmla="*/ 281 w 561"/>
              <a:gd name="T63" fmla="*/ 216 h 606"/>
              <a:gd name="T64" fmla="*/ 256 w 561"/>
              <a:gd name="T65" fmla="*/ 196 h 606"/>
              <a:gd name="T66" fmla="*/ 395 w 561"/>
              <a:gd name="T67" fmla="*/ 6 h 606"/>
              <a:gd name="T68" fmla="*/ 557 w 561"/>
              <a:gd name="T69" fmla="*/ 178 h 606"/>
              <a:gd name="T70" fmla="*/ 540 w 561"/>
              <a:gd name="T71" fmla="*/ 212 h 606"/>
              <a:gd name="T72" fmla="*/ 482 w 561"/>
              <a:gd name="T73" fmla="*/ 216 h 606"/>
              <a:gd name="T74" fmla="*/ 468 w 561"/>
              <a:gd name="T75" fmla="*/ 37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1" h="606">
                <a:moveTo>
                  <a:pt x="437" y="606"/>
                </a:moveTo>
                <a:cubicBezTo>
                  <a:pt x="430" y="606"/>
                  <a:pt x="424" y="600"/>
                  <a:pt x="424" y="592"/>
                </a:cubicBezTo>
                <a:cubicBezTo>
                  <a:pt x="424" y="515"/>
                  <a:pt x="424" y="515"/>
                  <a:pt x="424" y="515"/>
                </a:cubicBezTo>
                <a:cubicBezTo>
                  <a:pt x="424" y="507"/>
                  <a:pt x="430" y="501"/>
                  <a:pt x="437" y="501"/>
                </a:cubicBezTo>
                <a:cubicBezTo>
                  <a:pt x="494" y="501"/>
                  <a:pt x="494" y="501"/>
                  <a:pt x="494" y="501"/>
                </a:cubicBezTo>
                <a:cubicBezTo>
                  <a:pt x="497" y="498"/>
                  <a:pt x="497" y="498"/>
                  <a:pt x="497" y="498"/>
                </a:cubicBezTo>
                <a:cubicBezTo>
                  <a:pt x="374" y="348"/>
                  <a:pt x="374" y="348"/>
                  <a:pt x="374" y="348"/>
                </a:cubicBezTo>
                <a:cubicBezTo>
                  <a:pt x="291" y="446"/>
                  <a:pt x="291" y="446"/>
                  <a:pt x="291" y="446"/>
                </a:cubicBezTo>
                <a:cubicBezTo>
                  <a:pt x="286" y="451"/>
                  <a:pt x="278" y="452"/>
                  <a:pt x="272" y="447"/>
                </a:cubicBezTo>
                <a:cubicBezTo>
                  <a:pt x="266" y="442"/>
                  <a:pt x="266" y="434"/>
                  <a:pt x="271" y="428"/>
                </a:cubicBezTo>
                <a:cubicBezTo>
                  <a:pt x="364" y="319"/>
                  <a:pt x="364" y="319"/>
                  <a:pt x="364" y="319"/>
                </a:cubicBezTo>
                <a:cubicBezTo>
                  <a:pt x="367" y="316"/>
                  <a:pt x="371" y="315"/>
                  <a:pt x="375" y="314"/>
                </a:cubicBezTo>
                <a:cubicBezTo>
                  <a:pt x="379" y="314"/>
                  <a:pt x="383" y="316"/>
                  <a:pt x="385" y="319"/>
                </a:cubicBezTo>
                <a:cubicBezTo>
                  <a:pt x="526" y="491"/>
                  <a:pt x="526" y="491"/>
                  <a:pt x="526" y="491"/>
                </a:cubicBezTo>
                <a:cubicBezTo>
                  <a:pt x="530" y="496"/>
                  <a:pt x="530" y="504"/>
                  <a:pt x="525" y="509"/>
                </a:cubicBezTo>
                <a:cubicBezTo>
                  <a:pt x="509" y="524"/>
                  <a:pt x="509" y="524"/>
                  <a:pt x="509" y="524"/>
                </a:cubicBezTo>
                <a:cubicBezTo>
                  <a:pt x="507" y="527"/>
                  <a:pt x="503" y="528"/>
                  <a:pt x="500" y="528"/>
                </a:cubicBezTo>
                <a:cubicBezTo>
                  <a:pt x="451" y="528"/>
                  <a:pt x="451" y="528"/>
                  <a:pt x="451" y="528"/>
                </a:cubicBezTo>
                <a:cubicBezTo>
                  <a:pt x="451" y="592"/>
                  <a:pt x="451" y="592"/>
                  <a:pt x="451" y="592"/>
                </a:cubicBezTo>
                <a:cubicBezTo>
                  <a:pt x="451" y="600"/>
                  <a:pt x="445" y="606"/>
                  <a:pt x="437" y="606"/>
                </a:cubicBezTo>
                <a:close/>
                <a:moveTo>
                  <a:pt x="218" y="600"/>
                </a:moveTo>
                <a:cubicBezTo>
                  <a:pt x="211" y="600"/>
                  <a:pt x="205" y="594"/>
                  <a:pt x="205" y="587"/>
                </a:cubicBezTo>
                <a:cubicBezTo>
                  <a:pt x="205" y="343"/>
                  <a:pt x="205" y="343"/>
                  <a:pt x="205" y="343"/>
                </a:cubicBezTo>
                <a:cubicBezTo>
                  <a:pt x="205" y="336"/>
                  <a:pt x="211" y="329"/>
                  <a:pt x="218" y="329"/>
                </a:cubicBezTo>
                <a:cubicBezTo>
                  <a:pt x="275" y="329"/>
                  <a:pt x="275" y="329"/>
                  <a:pt x="275" y="329"/>
                </a:cubicBezTo>
                <a:cubicBezTo>
                  <a:pt x="278" y="326"/>
                  <a:pt x="278" y="326"/>
                  <a:pt x="278" y="326"/>
                </a:cubicBezTo>
                <a:cubicBezTo>
                  <a:pt x="156" y="177"/>
                  <a:pt x="156" y="177"/>
                  <a:pt x="156" y="177"/>
                </a:cubicBezTo>
                <a:cubicBezTo>
                  <a:pt x="33" y="326"/>
                  <a:pt x="33" y="326"/>
                  <a:pt x="33" y="326"/>
                </a:cubicBezTo>
                <a:cubicBezTo>
                  <a:pt x="36" y="329"/>
                  <a:pt x="36" y="329"/>
                  <a:pt x="36" y="329"/>
                </a:cubicBezTo>
                <a:cubicBezTo>
                  <a:pt x="93" y="329"/>
                  <a:pt x="93" y="329"/>
                  <a:pt x="93" y="329"/>
                </a:cubicBezTo>
                <a:cubicBezTo>
                  <a:pt x="101" y="329"/>
                  <a:pt x="107" y="336"/>
                  <a:pt x="107" y="343"/>
                </a:cubicBezTo>
                <a:cubicBezTo>
                  <a:pt x="107" y="515"/>
                  <a:pt x="107" y="515"/>
                  <a:pt x="107" y="515"/>
                </a:cubicBezTo>
                <a:cubicBezTo>
                  <a:pt x="107" y="522"/>
                  <a:pt x="101" y="528"/>
                  <a:pt x="93" y="528"/>
                </a:cubicBezTo>
                <a:cubicBezTo>
                  <a:pt x="86" y="528"/>
                  <a:pt x="80" y="522"/>
                  <a:pt x="80" y="515"/>
                </a:cubicBezTo>
                <a:cubicBezTo>
                  <a:pt x="80" y="357"/>
                  <a:pt x="80" y="357"/>
                  <a:pt x="80" y="357"/>
                </a:cubicBezTo>
                <a:cubicBezTo>
                  <a:pt x="31" y="357"/>
                  <a:pt x="31" y="357"/>
                  <a:pt x="31" y="357"/>
                </a:cubicBezTo>
                <a:cubicBezTo>
                  <a:pt x="27" y="357"/>
                  <a:pt x="24" y="355"/>
                  <a:pt x="21" y="353"/>
                </a:cubicBezTo>
                <a:cubicBezTo>
                  <a:pt x="6" y="337"/>
                  <a:pt x="6" y="337"/>
                  <a:pt x="6" y="337"/>
                </a:cubicBezTo>
                <a:cubicBezTo>
                  <a:pt x="1" y="332"/>
                  <a:pt x="0" y="324"/>
                  <a:pt x="5" y="319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51" y="141"/>
                  <a:pt x="161" y="141"/>
                  <a:pt x="166" y="147"/>
                </a:cubicBezTo>
                <a:cubicBezTo>
                  <a:pt x="307" y="319"/>
                  <a:pt x="307" y="319"/>
                  <a:pt x="307" y="319"/>
                </a:cubicBezTo>
                <a:cubicBezTo>
                  <a:pt x="311" y="324"/>
                  <a:pt x="311" y="332"/>
                  <a:pt x="306" y="337"/>
                </a:cubicBezTo>
                <a:cubicBezTo>
                  <a:pt x="290" y="353"/>
                  <a:pt x="290" y="353"/>
                  <a:pt x="290" y="353"/>
                </a:cubicBezTo>
                <a:cubicBezTo>
                  <a:pt x="288" y="355"/>
                  <a:pt x="284" y="357"/>
                  <a:pt x="281" y="357"/>
                </a:cubicBezTo>
                <a:cubicBezTo>
                  <a:pt x="232" y="357"/>
                  <a:pt x="232" y="357"/>
                  <a:pt x="232" y="357"/>
                </a:cubicBezTo>
                <a:cubicBezTo>
                  <a:pt x="232" y="587"/>
                  <a:pt x="232" y="587"/>
                  <a:pt x="232" y="587"/>
                </a:cubicBezTo>
                <a:cubicBezTo>
                  <a:pt x="232" y="594"/>
                  <a:pt x="226" y="600"/>
                  <a:pt x="218" y="600"/>
                </a:cubicBezTo>
                <a:close/>
                <a:moveTo>
                  <a:pt x="468" y="372"/>
                </a:moveTo>
                <a:cubicBezTo>
                  <a:pt x="461" y="372"/>
                  <a:pt x="455" y="366"/>
                  <a:pt x="455" y="359"/>
                </a:cubicBezTo>
                <a:cubicBezTo>
                  <a:pt x="455" y="202"/>
                  <a:pt x="455" y="202"/>
                  <a:pt x="455" y="202"/>
                </a:cubicBezTo>
                <a:cubicBezTo>
                  <a:pt x="455" y="195"/>
                  <a:pt x="461" y="189"/>
                  <a:pt x="468" y="189"/>
                </a:cubicBezTo>
                <a:cubicBezTo>
                  <a:pt x="525" y="189"/>
                  <a:pt x="525" y="189"/>
                  <a:pt x="525" y="189"/>
                </a:cubicBezTo>
                <a:cubicBezTo>
                  <a:pt x="528" y="186"/>
                  <a:pt x="528" y="186"/>
                  <a:pt x="528" y="186"/>
                </a:cubicBezTo>
                <a:cubicBezTo>
                  <a:pt x="406" y="36"/>
                  <a:pt x="406" y="36"/>
                  <a:pt x="406" y="36"/>
                </a:cubicBezTo>
                <a:cubicBezTo>
                  <a:pt x="283" y="186"/>
                  <a:pt x="283" y="186"/>
                  <a:pt x="283" y="186"/>
                </a:cubicBezTo>
                <a:cubicBezTo>
                  <a:pt x="286" y="189"/>
                  <a:pt x="286" y="189"/>
                  <a:pt x="286" y="189"/>
                </a:cubicBezTo>
                <a:cubicBezTo>
                  <a:pt x="343" y="189"/>
                  <a:pt x="343" y="189"/>
                  <a:pt x="343" y="189"/>
                </a:cubicBezTo>
                <a:cubicBezTo>
                  <a:pt x="351" y="189"/>
                  <a:pt x="357" y="195"/>
                  <a:pt x="357" y="202"/>
                </a:cubicBezTo>
                <a:cubicBezTo>
                  <a:pt x="357" y="280"/>
                  <a:pt x="357" y="280"/>
                  <a:pt x="357" y="280"/>
                </a:cubicBezTo>
                <a:cubicBezTo>
                  <a:pt x="357" y="288"/>
                  <a:pt x="351" y="294"/>
                  <a:pt x="343" y="294"/>
                </a:cubicBezTo>
                <a:cubicBezTo>
                  <a:pt x="336" y="294"/>
                  <a:pt x="330" y="288"/>
                  <a:pt x="330" y="280"/>
                </a:cubicBezTo>
                <a:cubicBezTo>
                  <a:pt x="330" y="216"/>
                  <a:pt x="330" y="216"/>
                  <a:pt x="330" y="216"/>
                </a:cubicBezTo>
                <a:cubicBezTo>
                  <a:pt x="281" y="216"/>
                  <a:pt x="281" y="216"/>
                  <a:pt x="281" y="216"/>
                </a:cubicBezTo>
                <a:cubicBezTo>
                  <a:pt x="277" y="216"/>
                  <a:pt x="274" y="214"/>
                  <a:pt x="271" y="2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1" y="191"/>
                  <a:pt x="250" y="184"/>
                  <a:pt x="255" y="178"/>
                </a:cubicBezTo>
                <a:cubicBezTo>
                  <a:pt x="395" y="6"/>
                  <a:pt x="395" y="6"/>
                  <a:pt x="395" y="6"/>
                </a:cubicBezTo>
                <a:cubicBezTo>
                  <a:pt x="401" y="0"/>
                  <a:pt x="411" y="0"/>
                  <a:pt x="416" y="6"/>
                </a:cubicBezTo>
                <a:cubicBezTo>
                  <a:pt x="557" y="178"/>
                  <a:pt x="557" y="178"/>
                  <a:pt x="557" y="178"/>
                </a:cubicBezTo>
                <a:cubicBezTo>
                  <a:pt x="561" y="184"/>
                  <a:pt x="561" y="191"/>
                  <a:pt x="556" y="196"/>
                </a:cubicBezTo>
                <a:cubicBezTo>
                  <a:pt x="540" y="212"/>
                  <a:pt x="540" y="212"/>
                  <a:pt x="540" y="212"/>
                </a:cubicBezTo>
                <a:cubicBezTo>
                  <a:pt x="538" y="214"/>
                  <a:pt x="534" y="216"/>
                  <a:pt x="531" y="216"/>
                </a:cubicBezTo>
                <a:cubicBezTo>
                  <a:pt x="482" y="216"/>
                  <a:pt x="482" y="216"/>
                  <a:pt x="482" y="216"/>
                </a:cubicBezTo>
                <a:cubicBezTo>
                  <a:pt x="482" y="359"/>
                  <a:pt x="482" y="359"/>
                  <a:pt x="482" y="359"/>
                </a:cubicBezTo>
                <a:cubicBezTo>
                  <a:pt x="482" y="366"/>
                  <a:pt x="476" y="372"/>
                  <a:pt x="468" y="3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06A4AEE-3924-4BB6-A92E-A8DC6E1376D3}"/>
              </a:ext>
            </a:extLst>
          </p:cNvPr>
          <p:cNvSpPr/>
          <p:nvPr/>
        </p:nvSpPr>
        <p:spPr>
          <a:xfrm>
            <a:off x="5830836" y="1646512"/>
            <a:ext cx="16643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</a:rPr>
              <a:t>29,603 руб.</a:t>
            </a:r>
            <a:endParaRPr lang="ru-RU" sz="2400" dirty="0">
              <a:solidFill>
                <a:schemeClr val="bg1"/>
              </a:solidFill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84CF6E11-DD2B-4DCC-8889-102112180BD2}"/>
              </a:ext>
            </a:extLst>
          </p:cNvPr>
          <p:cNvGrpSpPr/>
          <p:nvPr/>
        </p:nvGrpSpPr>
        <p:grpSpPr>
          <a:xfrm>
            <a:off x="158314" y="2252307"/>
            <a:ext cx="2557938" cy="1419703"/>
            <a:chOff x="363770" y="1308926"/>
            <a:chExt cx="2554906" cy="2226872"/>
          </a:xfrm>
        </p:grpSpPr>
        <p:sp>
          <p:nvSpPr>
            <p:cNvPr id="34" name="Прямоугольник: скругленные верхние углы 33">
              <a:extLst>
                <a:ext uri="{FF2B5EF4-FFF2-40B4-BE49-F238E27FC236}">
                  <a16:creationId xmlns:a16="http://schemas.microsoft.com/office/drawing/2014/main" id="{07FA66BE-4E05-41D6-A555-C14287F6BB67}"/>
                </a:ext>
              </a:extLst>
            </p:cNvPr>
            <p:cNvSpPr/>
            <p:nvPr/>
          </p:nvSpPr>
          <p:spPr>
            <a:xfrm rot="10800000">
              <a:off x="363770" y="1308926"/>
              <a:ext cx="2549917" cy="2140622"/>
            </a:xfrm>
            <a:prstGeom prst="round2SameRect">
              <a:avLst>
                <a:gd name="adj1" fmla="val 105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Прямоугольник: скругленные верхние углы 5">
              <a:extLst>
                <a:ext uri="{FF2B5EF4-FFF2-40B4-BE49-F238E27FC236}">
                  <a16:creationId xmlns:a16="http://schemas.microsoft.com/office/drawing/2014/main" id="{DE4CBA5C-0A55-43F2-AC26-5FE239FFB6EB}"/>
                </a:ext>
              </a:extLst>
            </p:cNvPr>
            <p:cNvSpPr txBox="1"/>
            <p:nvPr/>
          </p:nvSpPr>
          <p:spPr>
            <a:xfrm>
              <a:off x="500423" y="1461008"/>
              <a:ext cx="2418253" cy="20747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rtlCol="0" anchor="t" anchorCtr="0">
              <a:noAutofit/>
            </a:bodyPr>
            <a:lstStyle/>
            <a:p>
              <a:pPr marL="0" lvl="0" indent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Рабочие места</a:t>
              </a:r>
              <a:endParaRPr lang="ru-RU" sz="1200" b="1" kern="1200" noProof="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  <a:p>
              <a:pPr marL="0" lvl="0" indent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200" kern="1200" noProof="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2" name="Текст 18">
            <a:extLst>
              <a:ext uri="{FF2B5EF4-FFF2-40B4-BE49-F238E27FC236}">
                <a16:creationId xmlns:a16="http://schemas.microsoft.com/office/drawing/2014/main" id="{0C1FFC93-B5B0-434B-B4F7-0D9D36EB35B0}"/>
              </a:ext>
            </a:extLst>
          </p:cNvPr>
          <p:cNvSpPr txBox="1">
            <a:spLocks/>
          </p:cNvSpPr>
          <p:nvPr/>
        </p:nvSpPr>
        <p:spPr>
          <a:xfrm>
            <a:off x="8446350" y="2113049"/>
            <a:ext cx="1046141" cy="371944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US" sz="2000" kern="1200" spc="3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2020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10616BE0-4D38-4554-827D-7093932F51A6}"/>
              </a:ext>
            </a:extLst>
          </p:cNvPr>
          <p:cNvGrpSpPr/>
          <p:nvPr/>
        </p:nvGrpSpPr>
        <p:grpSpPr>
          <a:xfrm>
            <a:off x="2935041" y="2347008"/>
            <a:ext cx="2458326" cy="1270015"/>
            <a:chOff x="3136959" y="1308926"/>
            <a:chExt cx="2458326" cy="2140622"/>
          </a:xfrm>
        </p:grpSpPr>
        <p:sp>
          <p:nvSpPr>
            <p:cNvPr id="32" name="Прямоугольник: скругленные верхние углы 31">
              <a:extLst>
                <a:ext uri="{FF2B5EF4-FFF2-40B4-BE49-F238E27FC236}">
                  <a16:creationId xmlns:a16="http://schemas.microsoft.com/office/drawing/2014/main" id="{5BC41CF3-0972-4EA4-9A7B-E0684B1313A9}"/>
                </a:ext>
              </a:extLst>
            </p:cNvPr>
            <p:cNvSpPr/>
            <p:nvPr/>
          </p:nvSpPr>
          <p:spPr>
            <a:xfrm rot="10800000">
              <a:off x="3140869" y="1308926"/>
              <a:ext cx="2454416" cy="2140622"/>
            </a:xfrm>
            <a:prstGeom prst="round2SameRect">
              <a:avLst>
                <a:gd name="adj1" fmla="val 105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Прямоугольник: скругленные верхние углы 7">
              <a:extLst>
                <a:ext uri="{FF2B5EF4-FFF2-40B4-BE49-F238E27FC236}">
                  <a16:creationId xmlns:a16="http://schemas.microsoft.com/office/drawing/2014/main" id="{5382FD0A-2ADB-4A6B-A5A7-C8A58A7DBCFD}"/>
                </a:ext>
              </a:extLst>
            </p:cNvPr>
            <p:cNvSpPr txBox="1"/>
            <p:nvPr/>
          </p:nvSpPr>
          <p:spPr>
            <a:xfrm>
              <a:off x="3136959" y="1308926"/>
              <a:ext cx="2322752" cy="20747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rtlCol="0" anchor="t" anchorCtr="0">
              <a:noAutofit/>
            </a:bodyPr>
            <a:lstStyle/>
            <a:p>
              <a:pPr marL="0" lvl="0" indent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kern="1200" noProof="0" dirty="0">
                  <a:solidFill>
                    <a:schemeClr val="accent1"/>
                  </a:solidFill>
                  <a:latin typeface="Calibri" panose="020F0502020204030204" pitchFamily="34" charset="0"/>
                </a:rPr>
                <a:t>Инвестиции</a:t>
              </a:r>
            </a:p>
            <a:p>
              <a:pPr marL="0" lvl="0" indent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800" kern="1200" noProof="0" dirty="0">
                <a:solidFill>
                  <a:schemeClr val="accent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F372D06-2B4E-4D4A-9FC9-C7C50CD2C1C4}"/>
              </a:ext>
            </a:extLst>
          </p:cNvPr>
          <p:cNvSpPr/>
          <p:nvPr/>
        </p:nvSpPr>
        <p:spPr>
          <a:xfrm>
            <a:off x="3195251" y="2938916"/>
            <a:ext cx="6096000" cy="4247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EAB200"/>
              </a:buClr>
            </a:pP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8,5 млрд.руб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89FC1F7-52B4-4E67-990B-2310713DA8CC}"/>
              </a:ext>
            </a:extLst>
          </p:cNvPr>
          <p:cNvSpPr/>
          <p:nvPr/>
        </p:nvSpPr>
        <p:spPr>
          <a:xfrm>
            <a:off x="514282" y="2910438"/>
            <a:ext cx="20328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2 755 человек</a:t>
            </a:r>
            <a:endParaRPr lang="ru-RU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4134EC1D-3D9B-4302-B271-674FF25D39AD}"/>
              </a:ext>
            </a:extLst>
          </p:cNvPr>
          <p:cNvSpPr/>
          <p:nvPr/>
        </p:nvSpPr>
        <p:spPr>
          <a:xfrm>
            <a:off x="4640834" y="2239476"/>
            <a:ext cx="990963" cy="761132"/>
          </a:xfrm>
          <a:prstGeom prst="roundRect">
            <a:avLst>
              <a:gd name="adj" fmla="val 1000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 l="29524" t="19305" r="29866" b="20011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C699596A-538A-455C-BD7D-7F7B6422FEDE}"/>
              </a:ext>
            </a:extLst>
          </p:cNvPr>
          <p:cNvSpPr/>
          <p:nvPr/>
        </p:nvSpPr>
        <p:spPr>
          <a:xfrm>
            <a:off x="191846" y="2329061"/>
            <a:ext cx="433530" cy="472400"/>
          </a:xfrm>
          <a:prstGeom prst="roundRect">
            <a:avLst>
              <a:gd name="adj" fmla="val 1000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stretch>
              <a:fillRect l="238" t="4867" r="4868" b="24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id="{337A42A3-6A32-466D-97A4-92313F0C4013}"/>
              </a:ext>
            </a:extLst>
          </p:cNvPr>
          <p:cNvSpPr txBox="1">
            <a:spLocks/>
          </p:cNvSpPr>
          <p:nvPr/>
        </p:nvSpPr>
        <p:spPr>
          <a:xfrm>
            <a:off x="5852745" y="2671117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594112B-5907-4832-ADC6-09F9CD1673FB}"/>
              </a:ext>
            </a:extLst>
          </p:cNvPr>
          <p:cNvSpPr/>
          <p:nvPr/>
        </p:nvSpPr>
        <p:spPr>
          <a:xfrm>
            <a:off x="1251074" y="3626106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Участие в национальных проектах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на сумму </a:t>
            </a:r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97 млн 956 тыс. руб.</a:t>
            </a:r>
          </a:p>
          <a:p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</a:b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9" name="Схема 38" descr="Графический элемент SmartArt">
            <a:extLst>
              <a:ext uri="{FF2B5EF4-FFF2-40B4-BE49-F238E27FC236}">
                <a16:creationId xmlns:a16="http://schemas.microsoft.com/office/drawing/2014/main" id="{34087CD6-24F3-473F-8B7B-1F13A8F6CA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782342"/>
              </p:ext>
            </p:extLst>
          </p:nvPr>
        </p:nvGraphicFramePr>
        <p:xfrm>
          <a:off x="408611" y="4116054"/>
          <a:ext cx="7896490" cy="3099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Рисунок 10" descr="Открытая ладонь с растением">
            <a:extLst>
              <a:ext uri="{FF2B5EF4-FFF2-40B4-BE49-F238E27FC236}">
                <a16:creationId xmlns:a16="http://schemas.microsoft.com/office/drawing/2014/main" id="{D22C94D1-B31C-433F-A0FE-2703172CE8F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7026" y="4749612"/>
            <a:ext cx="471162" cy="47116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858F27B-AB80-451D-AFE5-42F05168BC2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264" y="3703699"/>
            <a:ext cx="1575927" cy="1093765"/>
          </a:xfrm>
          <a:prstGeom prst="rect">
            <a:avLst/>
          </a:prstGeom>
        </p:spPr>
      </p:pic>
      <p:pic>
        <p:nvPicPr>
          <p:cNvPr id="26" name="Рисунок 25" descr="Город">
            <a:extLst>
              <a:ext uri="{FF2B5EF4-FFF2-40B4-BE49-F238E27FC236}">
                <a16:creationId xmlns:a16="http://schemas.microsoft.com/office/drawing/2014/main" id="{88D47F71-246E-49F4-AAA7-E91DD557E93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981700" y="4734083"/>
            <a:ext cx="486691" cy="486691"/>
          </a:xfrm>
          <a:prstGeom prst="rect">
            <a:avLst/>
          </a:prstGeom>
        </p:spPr>
      </p:pic>
      <p:pic>
        <p:nvPicPr>
          <p:cNvPr id="28" name="Рисунок 27" descr="Аудитория">
            <a:extLst>
              <a:ext uri="{FF2B5EF4-FFF2-40B4-BE49-F238E27FC236}">
                <a16:creationId xmlns:a16="http://schemas.microsoft.com/office/drawing/2014/main" id="{F00C77E4-FE3D-4AB8-9A67-04E15253DCF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093261" y="4749612"/>
            <a:ext cx="411627" cy="411627"/>
          </a:xfrm>
          <a:prstGeom prst="rect">
            <a:avLst/>
          </a:prstGeom>
        </p:spPr>
      </p:pic>
      <p:pic>
        <p:nvPicPr>
          <p:cNvPr id="30" name="Рисунок 29" descr="Открытая книга">
            <a:extLst>
              <a:ext uri="{FF2B5EF4-FFF2-40B4-BE49-F238E27FC236}">
                <a16:creationId xmlns:a16="http://schemas.microsoft.com/office/drawing/2014/main" id="{AAD8FF6D-46C4-4FAA-AEB8-DF5EB9B111F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058252" y="4721502"/>
            <a:ext cx="457198" cy="457198"/>
          </a:xfrm>
          <a:prstGeom prst="rect">
            <a:avLst/>
          </a:prstGeom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4C831EA1-6B2E-4C0F-94E4-BE6C70FCC07E}"/>
              </a:ext>
            </a:extLst>
          </p:cNvPr>
          <p:cNvSpPr/>
          <p:nvPr/>
        </p:nvSpPr>
        <p:spPr>
          <a:xfrm>
            <a:off x="8918629" y="2876707"/>
            <a:ext cx="28040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Тутаев вошел </a:t>
            </a:r>
          </a:p>
          <a:p>
            <a:pPr algn="ctr"/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 </a:t>
            </a:r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-apple-system"/>
              </a:rPr>
              <a:t>Топ</a:t>
            </a:r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-</a:t>
            </a:r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latin typeface="-apple-system"/>
              </a:rPr>
              <a:t>10</a:t>
            </a:r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 из 320 </a:t>
            </a:r>
          </a:p>
          <a:p>
            <a:pPr algn="ctr"/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моногородов России! </a:t>
            </a:r>
            <a:endParaRPr lang="ru-RU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Шестиугольник 23">
            <a:extLst>
              <a:ext uri="{FF2B5EF4-FFF2-40B4-BE49-F238E27FC236}">
                <a16:creationId xmlns:a16="http://schemas.microsoft.com/office/drawing/2014/main" id="{2A8A9B8A-9463-42A4-A86C-B66A28E05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70461" y="3021864"/>
            <a:ext cx="698960" cy="596742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40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C91431B0-9F10-43A5-8384-9D10F0E64064}"/>
              </a:ext>
            </a:extLst>
          </p:cNvPr>
          <p:cNvSpPr/>
          <p:nvPr/>
        </p:nvSpPr>
        <p:spPr>
          <a:xfrm rot="5780139" flipV="1">
            <a:off x="1302210" y="1259165"/>
            <a:ext cx="866019" cy="1642387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pic>
        <p:nvPicPr>
          <p:cNvPr id="47" name="Рисунок 46" descr="Медаль">
            <a:extLst>
              <a:ext uri="{FF2B5EF4-FFF2-40B4-BE49-F238E27FC236}">
                <a16:creationId xmlns:a16="http://schemas.microsoft.com/office/drawing/2014/main" id="{28D09E1B-4129-4E8C-8244-59D8EB434F0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341568" y="3046617"/>
            <a:ext cx="577061" cy="577061"/>
          </a:xfrm>
          <a:prstGeom prst="rect">
            <a:avLst/>
          </a:prstGeom>
        </p:spPr>
      </p:pic>
      <p:sp>
        <p:nvSpPr>
          <p:cNvPr id="16" name="Объект 15">
            <a:extLst>
              <a:ext uri="{FF2B5EF4-FFF2-40B4-BE49-F238E27FC236}">
                <a16:creationId xmlns:a16="http://schemas.microsoft.com/office/drawing/2014/main" id="{1DCFA8A2-3FB8-48CA-933D-0800A9D2A2A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318725" y="2017285"/>
            <a:ext cx="1378266" cy="443105"/>
          </a:xfrm>
        </p:spPr>
        <p:txBody>
          <a:bodyPr rtlCol="0">
            <a:normAutofit/>
          </a:bodyPr>
          <a:lstStyle/>
          <a:p>
            <a:pPr marL="0" indent="0">
              <a:buClr>
                <a:schemeClr val="accent2"/>
              </a:buClr>
              <a:buNone/>
            </a:pPr>
            <a:r>
              <a:rPr lang="ru-RU" b="1" dirty="0">
                <a:solidFill>
                  <a:srgbClr val="002774"/>
                </a:solidFill>
              </a:rPr>
              <a:t>План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BD7CCA-A7D3-48A4-95EE-0D158BC2E508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10789" t="21587" b="7515"/>
          <a:stretch/>
        </p:blipFill>
        <p:spPr>
          <a:xfrm>
            <a:off x="8918629" y="3867620"/>
            <a:ext cx="2652384" cy="2810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3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A08F009B-2CF2-49F1-9E95-41BCC5EC129B}"/>
              </a:ext>
            </a:extLst>
          </p:cNvPr>
          <p:cNvSpPr/>
          <p:nvPr/>
        </p:nvSpPr>
        <p:spPr>
          <a:xfrm rot="15819861" flipH="1" flipV="1">
            <a:off x="3359566" y="1275758"/>
            <a:ext cx="866019" cy="1642387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24E18385-8BEA-4522-ABAA-5AB38F0D4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33705" y="1020796"/>
            <a:ext cx="5609465" cy="1227406"/>
          </a:xfrm>
        </p:spPr>
        <p:txBody>
          <a:bodyPr rtlCol="0">
            <a:normAutofit fontScale="4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ru-RU" sz="510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Территория опережающего </a:t>
            </a:r>
          </a:p>
          <a:p>
            <a:pPr algn="ctr">
              <a:lnSpc>
                <a:spcPct val="120000"/>
              </a:lnSpc>
            </a:pPr>
            <a:r>
              <a:rPr lang="ru-RU" sz="510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</a:t>
            </a:r>
          </a:p>
          <a:p>
            <a:pPr algn="ctr">
              <a:lnSpc>
                <a:spcPct val="120000"/>
              </a:lnSpc>
            </a:pPr>
            <a:r>
              <a:rPr lang="ru-RU" sz="5100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14 резидентов </a:t>
            </a:r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516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FE11C88-A62A-4A9C-8A13-8EE818405E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855" r="26855"/>
          <a:stretch>
            <a:fillRect/>
          </a:stretch>
        </p:blipFill>
        <p:spPr>
          <a:xfrm>
            <a:off x="8804360" y="1010022"/>
            <a:ext cx="3226031" cy="3917281"/>
          </a:xfrm>
          <a:custGeom>
            <a:avLst/>
            <a:gdLst>
              <a:gd name="connsiteX0" fmla="*/ 0 w 4441372"/>
              <a:gd name="connsiteY0" fmla="*/ 3188969 h 5393036"/>
              <a:gd name="connsiteX1" fmla="*/ 2173516 w 4441372"/>
              <a:gd name="connsiteY1" fmla="*/ 3188969 h 5393036"/>
              <a:gd name="connsiteX2" fmla="*/ 2173516 w 4441372"/>
              <a:gd name="connsiteY2" fmla="*/ 5393036 h 5393036"/>
              <a:gd name="connsiteX3" fmla="*/ 0 w 4441372"/>
              <a:gd name="connsiteY3" fmla="*/ 5393036 h 5393036"/>
              <a:gd name="connsiteX4" fmla="*/ 2267856 w 4441372"/>
              <a:gd name="connsiteY4" fmla="*/ 2293018 h 5393036"/>
              <a:gd name="connsiteX5" fmla="*/ 4441372 w 4441372"/>
              <a:gd name="connsiteY5" fmla="*/ 2293018 h 5393036"/>
              <a:gd name="connsiteX6" fmla="*/ 4441372 w 4441372"/>
              <a:gd name="connsiteY6" fmla="*/ 4497085 h 5393036"/>
              <a:gd name="connsiteX7" fmla="*/ 2267856 w 4441372"/>
              <a:gd name="connsiteY7" fmla="*/ 4497085 h 5393036"/>
              <a:gd name="connsiteX8" fmla="*/ 0 w 4441372"/>
              <a:gd name="connsiteY8" fmla="*/ 906837 h 5393036"/>
              <a:gd name="connsiteX9" fmla="*/ 2173516 w 4441372"/>
              <a:gd name="connsiteY9" fmla="*/ 906837 h 5393036"/>
              <a:gd name="connsiteX10" fmla="*/ 2173516 w 4441372"/>
              <a:gd name="connsiteY10" fmla="*/ 3110904 h 5393036"/>
              <a:gd name="connsiteX11" fmla="*/ 0 w 4441372"/>
              <a:gd name="connsiteY11" fmla="*/ 3110904 h 5393036"/>
              <a:gd name="connsiteX12" fmla="*/ 2267856 w 4441372"/>
              <a:gd name="connsiteY12" fmla="*/ 0 h 5393036"/>
              <a:gd name="connsiteX13" fmla="*/ 4441372 w 4441372"/>
              <a:gd name="connsiteY13" fmla="*/ 0 h 5393036"/>
              <a:gd name="connsiteX14" fmla="*/ 4441372 w 4441372"/>
              <a:gd name="connsiteY14" fmla="*/ 2204067 h 5393036"/>
              <a:gd name="connsiteX15" fmla="*/ 2267856 w 4441372"/>
              <a:gd name="connsiteY15" fmla="*/ 2204067 h 539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41372" h="5393036">
                <a:moveTo>
                  <a:pt x="0" y="3188969"/>
                </a:moveTo>
                <a:lnTo>
                  <a:pt x="2173516" y="3188969"/>
                </a:lnTo>
                <a:lnTo>
                  <a:pt x="2173516" y="5393036"/>
                </a:lnTo>
                <a:lnTo>
                  <a:pt x="0" y="5393036"/>
                </a:lnTo>
                <a:close/>
                <a:moveTo>
                  <a:pt x="2267856" y="2293018"/>
                </a:moveTo>
                <a:lnTo>
                  <a:pt x="4441372" y="2293018"/>
                </a:lnTo>
                <a:lnTo>
                  <a:pt x="4441372" y="4497085"/>
                </a:lnTo>
                <a:lnTo>
                  <a:pt x="2267856" y="4497085"/>
                </a:lnTo>
                <a:close/>
                <a:moveTo>
                  <a:pt x="0" y="906837"/>
                </a:moveTo>
                <a:lnTo>
                  <a:pt x="2173516" y="906837"/>
                </a:lnTo>
                <a:lnTo>
                  <a:pt x="2173516" y="3110904"/>
                </a:lnTo>
                <a:lnTo>
                  <a:pt x="0" y="3110904"/>
                </a:lnTo>
                <a:close/>
                <a:moveTo>
                  <a:pt x="2267856" y="0"/>
                </a:moveTo>
                <a:lnTo>
                  <a:pt x="4441372" y="0"/>
                </a:lnTo>
                <a:lnTo>
                  <a:pt x="4441372" y="2204067"/>
                </a:lnTo>
                <a:lnTo>
                  <a:pt x="2267856" y="2204067"/>
                </a:lnTo>
                <a:close/>
              </a:path>
            </a:pathLst>
          </a:custGeom>
          <a:ln w="19050">
            <a:solidFill>
              <a:srgbClr val="EAB200"/>
            </a:solidFill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60E2FD8-22E3-47E5-9FF6-8B3C133E08DF}"/>
              </a:ext>
            </a:extLst>
          </p:cNvPr>
          <p:cNvSpPr/>
          <p:nvPr/>
        </p:nvSpPr>
        <p:spPr>
          <a:xfrm>
            <a:off x="5877549" y="3208258"/>
            <a:ext cx="30043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ООО "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Айсберри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 ФМ</a:t>
            </a:r>
            <a:r>
              <a:rPr lang="ru-RU" sz="2400" dirty="0">
                <a:solidFill>
                  <a:schemeClr val="bg1"/>
                </a:solidFill>
                <a:highlight>
                  <a:srgbClr val="EAB200"/>
                </a:highlight>
              </a:rPr>
              <a:t>"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45F2645-CCD6-4644-BF02-5AFBEDF8669D}"/>
              </a:ext>
            </a:extLst>
          </p:cNvPr>
          <p:cNvSpPr/>
          <p:nvPr/>
        </p:nvSpPr>
        <p:spPr>
          <a:xfrm>
            <a:off x="5928417" y="3668211"/>
            <a:ext cx="28378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Фабрика по производству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мороженого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DFED2A9-B824-4010-A9E6-626888A314E2}"/>
              </a:ext>
            </a:extLst>
          </p:cNvPr>
          <p:cNvSpPr/>
          <p:nvPr/>
        </p:nvSpPr>
        <p:spPr>
          <a:xfrm>
            <a:off x="9044242" y="5613249"/>
            <a:ext cx="4490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1,3 млрд. инвестиций</a:t>
            </a:r>
            <a:r>
              <a:rPr lang="ru-RU" sz="3200" dirty="0"/>
              <a:t> 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6E61341-D0D6-4E36-90AC-C2AF185C7B35}"/>
              </a:ext>
            </a:extLst>
          </p:cNvPr>
          <p:cNvSpPr/>
          <p:nvPr/>
        </p:nvSpPr>
        <p:spPr>
          <a:xfrm>
            <a:off x="9044242" y="5060884"/>
            <a:ext cx="2746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1 045 рабочих мест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706C9F2-0D35-4929-8A0C-5AEEB88495B6}"/>
              </a:ext>
            </a:extLst>
          </p:cNvPr>
          <p:cNvSpPr/>
          <p:nvPr/>
        </p:nvSpPr>
        <p:spPr>
          <a:xfrm>
            <a:off x="3720702" y="-64876"/>
            <a:ext cx="53425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Крупные производства</a:t>
            </a:r>
            <a:endParaRPr lang="ru-RU" sz="4000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99A790A-C0DC-44BA-9434-F6FCF15BFBC9}"/>
              </a:ext>
            </a:extLst>
          </p:cNvPr>
          <p:cNvSpPr/>
          <p:nvPr/>
        </p:nvSpPr>
        <p:spPr>
          <a:xfrm>
            <a:off x="2087082" y="868255"/>
            <a:ext cx="40463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2774"/>
                </a:highlight>
              </a:rPr>
              <a:t>ООО "</a:t>
            </a:r>
            <a:r>
              <a:rPr lang="ru-RU" sz="20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2774"/>
                </a:highlight>
              </a:rPr>
              <a:t>ПО"Романовский</a:t>
            </a:r>
            <a:r>
              <a:rPr lang="ru-RU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2774"/>
                </a:highlight>
              </a:rPr>
              <a:t> Печатник"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9B59B43-84B1-43D6-AA5F-F2A198828911}"/>
              </a:ext>
            </a:extLst>
          </p:cNvPr>
          <p:cNvSpPr/>
          <p:nvPr/>
        </p:nvSpPr>
        <p:spPr>
          <a:xfrm>
            <a:off x="2461452" y="1215510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картонно-полиграфического комбината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E295B31-5886-4B33-9494-61311B7FDF87}"/>
              </a:ext>
            </a:extLst>
          </p:cNvPr>
          <p:cNvSpPr/>
          <p:nvPr/>
        </p:nvSpPr>
        <p:spPr>
          <a:xfrm>
            <a:off x="2698556" y="2865444"/>
            <a:ext cx="4681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3,2 млрд. инвестиций</a:t>
            </a:r>
            <a:r>
              <a:rPr lang="ru-RU" sz="2400" dirty="0">
                <a:solidFill>
                  <a:srgbClr val="002774"/>
                </a:solidFill>
              </a:rPr>
              <a:t> 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56E96A5-94BA-43FA-8619-5216607B11E8}"/>
              </a:ext>
            </a:extLst>
          </p:cNvPr>
          <p:cNvSpPr/>
          <p:nvPr/>
        </p:nvSpPr>
        <p:spPr>
          <a:xfrm>
            <a:off x="2724530" y="2142000"/>
            <a:ext cx="2521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839 рабочих мест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A7C68E7A-3C2B-4904-AD65-FAA211EFE4AC}"/>
              </a:ext>
            </a:extLst>
          </p:cNvPr>
          <p:cNvSpPr/>
          <p:nvPr/>
        </p:nvSpPr>
        <p:spPr>
          <a:xfrm>
            <a:off x="-26794" y="3874800"/>
            <a:ext cx="3326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2774"/>
                </a:highlight>
              </a:rPr>
              <a:t>ООО «КАМАЗ ВЕЙЧАЙ»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8AC6637-17C6-47FD-A573-D94289253B88}"/>
              </a:ext>
            </a:extLst>
          </p:cNvPr>
          <p:cNvSpPr/>
          <p:nvPr/>
        </p:nvSpPr>
        <p:spPr>
          <a:xfrm>
            <a:off x="147645" y="4262432"/>
            <a:ext cx="29776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производства </a:t>
            </a:r>
          </a:p>
          <a:p>
            <a:pPr algn="ctr"/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тяжелых двигателей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C3525F9F-72E0-44B0-9A2D-1244FDDF8C36}"/>
              </a:ext>
            </a:extLst>
          </p:cNvPr>
          <p:cNvSpPr/>
          <p:nvPr/>
        </p:nvSpPr>
        <p:spPr>
          <a:xfrm>
            <a:off x="1638835" y="5791614"/>
            <a:ext cx="26741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144 рабочих места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5F1C33C3-E918-40DD-B0E2-A5622F8E0CFE}"/>
              </a:ext>
            </a:extLst>
          </p:cNvPr>
          <p:cNvSpPr/>
          <p:nvPr/>
        </p:nvSpPr>
        <p:spPr>
          <a:xfrm>
            <a:off x="992075" y="6338751"/>
            <a:ext cx="4691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767 млн. инвестиций</a:t>
            </a:r>
            <a:r>
              <a:rPr lang="ru-RU" sz="2400" dirty="0"/>
              <a:t> </a:t>
            </a:r>
          </a:p>
        </p:txBody>
      </p:sp>
      <p:sp>
        <p:nvSpPr>
          <p:cNvPr id="48" name="Текст 2">
            <a:extLst>
              <a:ext uri="{FF2B5EF4-FFF2-40B4-BE49-F238E27FC236}">
                <a16:creationId xmlns:a16="http://schemas.microsoft.com/office/drawing/2014/main" id="{AEB88D40-08EC-4E9E-B43D-E0A7E69E6099}"/>
              </a:ext>
            </a:extLst>
          </p:cNvPr>
          <p:cNvSpPr txBox="1">
            <a:spLocks/>
          </p:cNvSpPr>
          <p:nvPr/>
        </p:nvSpPr>
        <p:spPr>
          <a:xfrm>
            <a:off x="-6134" y="3598331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Текст 2">
            <a:extLst>
              <a:ext uri="{FF2B5EF4-FFF2-40B4-BE49-F238E27FC236}">
                <a16:creationId xmlns:a16="http://schemas.microsoft.com/office/drawing/2014/main" id="{2E09AD07-3514-4AF8-888E-01DC62835DE9}"/>
              </a:ext>
            </a:extLst>
          </p:cNvPr>
          <p:cNvSpPr txBox="1">
            <a:spLocks/>
          </p:cNvSpPr>
          <p:nvPr/>
        </p:nvSpPr>
        <p:spPr>
          <a:xfrm>
            <a:off x="8356661" y="6389442"/>
            <a:ext cx="3827872" cy="101733"/>
          </a:xfrm>
          <a:prstGeom prst="rect">
            <a:avLst/>
          </a:prstGeom>
          <a:gradFill flip="none" rotWithShape="1">
            <a:gsLst>
              <a:gs pos="0">
                <a:srgbClr val="002774"/>
              </a:gs>
              <a:gs pos="100000">
                <a:srgbClr val="E99757">
                  <a:lumMod val="97000"/>
                  <a:lumOff val="3000"/>
                </a:srgbClr>
              </a:gs>
              <a:gs pos="50000">
                <a:srgbClr val="A53F52"/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30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0FDDB450-00FE-44B4-9CC9-BFF12AA84CBC}"/>
              </a:ext>
            </a:extLst>
          </p:cNvPr>
          <p:cNvGrpSpPr/>
          <p:nvPr/>
        </p:nvGrpSpPr>
        <p:grpSpPr>
          <a:xfrm>
            <a:off x="2057982" y="2089187"/>
            <a:ext cx="698960" cy="596742"/>
            <a:chOff x="1988721" y="1473412"/>
            <a:chExt cx="914400" cy="764219"/>
          </a:xfrm>
        </p:grpSpPr>
        <p:sp>
          <p:nvSpPr>
            <p:cNvPr id="54" name="Шестиугольник 23">
              <a:extLst>
                <a:ext uri="{FF2B5EF4-FFF2-40B4-BE49-F238E27FC236}">
                  <a16:creationId xmlns:a16="http://schemas.microsoft.com/office/drawing/2014/main" id="{2F992285-7FE8-4970-92CB-282AEFAE80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988721" y="1473412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55" name="Рисунок 54" descr="Расширение бизнеса">
              <a:extLst>
                <a:ext uri="{FF2B5EF4-FFF2-40B4-BE49-F238E27FC236}">
                  <a16:creationId xmlns:a16="http://schemas.microsoft.com/office/drawing/2014/main" id="{A4F2C4B1-5B3D-4CE0-8DD7-B18D7B1B2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153331" y="1503646"/>
              <a:ext cx="670459" cy="670459"/>
            </a:xfrm>
            <a:prstGeom prst="rect">
              <a:avLst/>
            </a:prstGeom>
          </p:spPr>
        </p:pic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426CF828-D276-4ED4-9920-F6EF4A87355C}"/>
              </a:ext>
            </a:extLst>
          </p:cNvPr>
          <p:cNvGrpSpPr/>
          <p:nvPr/>
        </p:nvGrpSpPr>
        <p:grpSpPr>
          <a:xfrm>
            <a:off x="2060821" y="2827160"/>
            <a:ext cx="693281" cy="580762"/>
            <a:chOff x="2258758" y="2706834"/>
            <a:chExt cx="914400" cy="764219"/>
          </a:xfrm>
        </p:grpSpPr>
        <p:sp>
          <p:nvSpPr>
            <p:cNvPr id="58" name="Шестиугольник 23">
              <a:extLst>
                <a:ext uri="{FF2B5EF4-FFF2-40B4-BE49-F238E27FC236}">
                  <a16:creationId xmlns:a16="http://schemas.microsoft.com/office/drawing/2014/main" id="{A6C8B575-08EF-4A70-AAE8-EC25C084FF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258758" y="2706834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59" name="Рисунок 58" descr="Рубль">
              <a:extLst>
                <a:ext uri="{FF2B5EF4-FFF2-40B4-BE49-F238E27FC236}">
                  <a16:creationId xmlns:a16="http://schemas.microsoft.com/office/drawing/2014/main" id="{8F05DA1B-566A-4819-B3B8-AFF7DF11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84904" y="2735847"/>
              <a:ext cx="689550" cy="689550"/>
            </a:xfrm>
            <a:prstGeom prst="rect">
              <a:avLst/>
            </a:prstGeom>
          </p:spPr>
        </p:pic>
      </p:grpSp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88D459B2-3394-4C3D-9F60-ABA5B82AA1B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332" r="11332"/>
          <a:stretch>
            <a:fillRect/>
          </a:stretch>
        </p:blipFill>
        <p:spPr>
          <a:xfrm>
            <a:off x="51670" y="752069"/>
            <a:ext cx="2274444" cy="1960728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  <a:ln w="19050">
            <a:solidFill>
              <a:srgbClr val="002774"/>
            </a:solidFill>
          </a:ln>
        </p:spPr>
      </p:pic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8A175F66-41FA-4C0A-A438-BC02B5A4B219}"/>
              </a:ext>
            </a:extLst>
          </p:cNvPr>
          <p:cNvGrpSpPr/>
          <p:nvPr/>
        </p:nvGrpSpPr>
        <p:grpSpPr>
          <a:xfrm>
            <a:off x="8345282" y="5023149"/>
            <a:ext cx="698960" cy="596742"/>
            <a:chOff x="1988721" y="1473412"/>
            <a:chExt cx="914400" cy="764219"/>
          </a:xfrm>
        </p:grpSpPr>
        <p:sp>
          <p:nvSpPr>
            <p:cNvPr id="64" name="Шестиугольник 23">
              <a:extLst>
                <a:ext uri="{FF2B5EF4-FFF2-40B4-BE49-F238E27FC236}">
                  <a16:creationId xmlns:a16="http://schemas.microsoft.com/office/drawing/2014/main" id="{1A0B8D7B-EB23-4610-B7BA-7EA1A9FBB1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988721" y="1473412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65" name="Рисунок 64" descr="Расширение бизнеса">
              <a:extLst>
                <a:ext uri="{FF2B5EF4-FFF2-40B4-BE49-F238E27FC236}">
                  <a16:creationId xmlns:a16="http://schemas.microsoft.com/office/drawing/2014/main" id="{9FCD4903-5F62-45B8-A78A-8C0111DC2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153331" y="1503646"/>
              <a:ext cx="670459" cy="670459"/>
            </a:xfrm>
            <a:prstGeom prst="rect">
              <a:avLst/>
            </a:prstGeom>
          </p:spPr>
        </p:pic>
      </p:grpSp>
      <p:grpSp>
        <p:nvGrpSpPr>
          <p:cNvPr id="66" name="Группа 65">
            <a:extLst>
              <a:ext uri="{FF2B5EF4-FFF2-40B4-BE49-F238E27FC236}">
                <a16:creationId xmlns:a16="http://schemas.microsoft.com/office/drawing/2014/main" id="{81B8EE31-285F-49AF-A16A-D512ED8B3C2B}"/>
              </a:ext>
            </a:extLst>
          </p:cNvPr>
          <p:cNvGrpSpPr/>
          <p:nvPr/>
        </p:nvGrpSpPr>
        <p:grpSpPr>
          <a:xfrm>
            <a:off x="8350961" y="5675470"/>
            <a:ext cx="693281" cy="580762"/>
            <a:chOff x="2258758" y="2706834"/>
            <a:chExt cx="914400" cy="764219"/>
          </a:xfrm>
        </p:grpSpPr>
        <p:sp>
          <p:nvSpPr>
            <p:cNvPr id="67" name="Шестиугольник 23">
              <a:extLst>
                <a:ext uri="{FF2B5EF4-FFF2-40B4-BE49-F238E27FC236}">
                  <a16:creationId xmlns:a16="http://schemas.microsoft.com/office/drawing/2014/main" id="{7F9420A3-9EC9-4F6E-9E6C-0891FD4109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258758" y="2706834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68" name="Рисунок 67" descr="Рубль">
              <a:extLst>
                <a:ext uri="{FF2B5EF4-FFF2-40B4-BE49-F238E27FC236}">
                  <a16:creationId xmlns:a16="http://schemas.microsoft.com/office/drawing/2014/main" id="{3F453075-DE69-40CB-A014-F1662A631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84904" y="2735847"/>
              <a:ext cx="689550" cy="689550"/>
            </a:xfrm>
            <a:prstGeom prst="rect">
              <a:avLst/>
            </a:prstGeom>
          </p:spPr>
        </p:pic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880D6633-DC8B-4589-868F-4A05CC4D9B0A}"/>
              </a:ext>
            </a:extLst>
          </p:cNvPr>
          <p:cNvGrpSpPr/>
          <p:nvPr/>
        </p:nvGrpSpPr>
        <p:grpSpPr>
          <a:xfrm>
            <a:off x="956210" y="5746471"/>
            <a:ext cx="698960" cy="596742"/>
            <a:chOff x="1988721" y="1473412"/>
            <a:chExt cx="914400" cy="764219"/>
          </a:xfrm>
        </p:grpSpPr>
        <p:sp>
          <p:nvSpPr>
            <p:cNvPr id="70" name="Шестиугольник 23">
              <a:extLst>
                <a:ext uri="{FF2B5EF4-FFF2-40B4-BE49-F238E27FC236}">
                  <a16:creationId xmlns:a16="http://schemas.microsoft.com/office/drawing/2014/main" id="{21898E4C-55EC-4579-92DA-8E3329878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988721" y="1473412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71" name="Рисунок 70" descr="Расширение бизнеса">
              <a:extLst>
                <a:ext uri="{FF2B5EF4-FFF2-40B4-BE49-F238E27FC236}">
                  <a16:creationId xmlns:a16="http://schemas.microsoft.com/office/drawing/2014/main" id="{16D1CEDE-DB1C-4DD8-8C47-56FC0780C8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153331" y="1503646"/>
              <a:ext cx="670459" cy="670459"/>
            </a:xfrm>
            <a:prstGeom prst="rect">
              <a:avLst/>
            </a:prstGeom>
          </p:spPr>
        </p:pic>
      </p:grp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4C6258A5-BB17-4F19-A8B4-73175C6174BC}"/>
              </a:ext>
            </a:extLst>
          </p:cNvPr>
          <p:cNvGrpSpPr/>
          <p:nvPr/>
        </p:nvGrpSpPr>
        <p:grpSpPr>
          <a:xfrm>
            <a:off x="277987" y="6176710"/>
            <a:ext cx="693281" cy="580762"/>
            <a:chOff x="2258758" y="2706834"/>
            <a:chExt cx="914400" cy="764219"/>
          </a:xfrm>
        </p:grpSpPr>
        <p:sp>
          <p:nvSpPr>
            <p:cNvPr id="73" name="Шестиугольник 23">
              <a:extLst>
                <a:ext uri="{FF2B5EF4-FFF2-40B4-BE49-F238E27FC236}">
                  <a16:creationId xmlns:a16="http://schemas.microsoft.com/office/drawing/2014/main" id="{0DA0000A-789C-4C15-B486-79F18C4E5F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258758" y="2706834"/>
              <a:ext cx="914400" cy="764219"/>
            </a:xfrm>
            <a:prstGeom prst="hexagon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pic>
          <p:nvPicPr>
            <p:cNvPr id="74" name="Рисунок 73" descr="Рубль">
              <a:extLst>
                <a:ext uri="{FF2B5EF4-FFF2-40B4-BE49-F238E27FC236}">
                  <a16:creationId xmlns:a16="http://schemas.microsoft.com/office/drawing/2014/main" id="{E176A790-A17E-44EF-898B-96FA75C7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84904" y="2735847"/>
              <a:ext cx="689550" cy="689550"/>
            </a:xfrm>
            <a:prstGeom prst="rect">
              <a:avLst/>
            </a:prstGeom>
          </p:spPr>
        </p:pic>
      </p:grpSp>
      <p:pic>
        <p:nvPicPr>
          <p:cNvPr id="76" name="Рисунок 75" descr="Мороженое">
            <a:extLst>
              <a:ext uri="{FF2B5EF4-FFF2-40B4-BE49-F238E27FC236}">
                <a16:creationId xmlns:a16="http://schemas.microsoft.com/office/drawing/2014/main" id="{9497F3A8-C734-407A-AD47-223DEB398C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77013" y="4326545"/>
            <a:ext cx="914400" cy="914400"/>
          </a:xfrm>
          <a:prstGeom prst="rect">
            <a:avLst/>
          </a:prstGeom>
        </p:spPr>
      </p:pic>
      <p:pic>
        <p:nvPicPr>
          <p:cNvPr id="78" name="Рисунок 77" descr="Грузовик">
            <a:extLst>
              <a:ext uri="{FF2B5EF4-FFF2-40B4-BE49-F238E27FC236}">
                <a16:creationId xmlns:a16="http://schemas.microsoft.com/office/drawing/2014/main" id="{F2508FF2-47EA-4B87-AD0B-86127D2181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77831" y="4719162"/>
            <a:ext cx="914400" cy="914400"/>
          </a:xfrm>
          <a:prstGeom prst="rect">
            <a:avLst/>
          </a:prstGeom>
        </p:spPr>
      </p:pic>
      <p:pic>
        <p:nvPicPr>
          <p:cNvPr id="80" name="Рисунок 79" descr="Бумага">
            <a:extLst>
              <a:ext uri="{FF2B5EF4-FFF2-40B4-BE49-F238E27FC236}">
                <a16:creationId xmlns:a16="http://schemas.microsoft.com/office/drawing/2014/main" id="{5D637F91-D637-45AA-B1E6-1ABF5467268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246374" y="1290375"/>
            <a:ext cx="782430" cy="78243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30A4FEEA-0DAB-492A-9145-62294AA309B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09195" y="3396829"/>
            <a:ext cx="2420487" cy="281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9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3">
            <a:extLst>
              <a:ext uri="{FF2B5EF4-FFF2-40B4-BE49-F238E27FC236}">
                <a16:creationId xmlns:a16="http://schemas.microsoft.com/office/drawing/2014/main" id="{92896B42-4638-40D0-8887-7AB8D1D86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863" y="-363089"/>
            <a:ext cx="8333222" cy="1147969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ЖКХ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DFFE1A9-C8B5-4D25-B4A3-804138E123D0}"/>
              </a:ext>
            </a:extLst>
          </p:cNvPr>
          <p:cNvSpPr/>
          <p:nvPr/>
        </p:nvSpPr>
        <p:spPr>
          <a:xfrm>
            <a:off x="11078030" y="136525"/>
            <a:ext cx="878107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иугольник 18">
            <a:extLst>
              <a:ext uri="{FF2B5EF4-FFF2-40B4-BE49-F238E27FC236}">
                <a16:creationId xmlns:a16="http://schemas.microsoft.com/office/drawing/2014/main" id="{D71C2764-FBB9-4520-AFB9-9011BFAC6E83}"/>
              </a:ext>
            </a:extLst>
          </p:cNvPr>
          <p:cNvSpPr/>
          <p:nvPr/>
        </p:nvSpPr>
        <p:spPr>
          <a:xfrm>
            <a:off x="9461739" y="23207"/>
            <a:ext cx="2636238" cy="2239493"/>
          </a:xfrm>
          <a:prstGeom prst="pentagon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>
            <a:extLst>
              <a:ext uri="{FF2B5EF4-FFF2-40B4-BE49-F238E27FC236}">
                <a16:creationId xmlns:a16="http://schemas.microsoft.com/office/drawing/2014/main" id="{907D11D5-DE28-4379-B0C4-EF54FC83ECA6}"/>
              </a:ext>
            </a:extLst>
          </p:cNvPr>
          <p:cNvSpPr/>
          <p:nvPr/>
        </p:nvSpPr>
        <p:spPr>
          <a:xfrm>
            <a:off x="10785157" y="5593586"/>
            <a:ext cx="1308861" cy="1176217"/>
          </a:xfrm>
          <a:prstGeom prst="pentagon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extLst>
              <a:ext uri="{FF2B5EF4-FFF2-40B4-BE49-F238E27FC236}">
                <a16:creationId xmlns:a16="http://schemas.microsoft.com/office/drawing/2014/main" id="{5841F4F4-25F3-4064-A51B-FCAB5EA6C220}"/>
              </a:ext>
            </a:extLst>
          </p:cNvPr>
          <p:cNvSpPr/>
          <p:nvPr/>
        </p:nvSpPr>
        <p:spPr>
          <a:xfrm>
            <a:off x="386067" y="4559578"/>
            <a:ext cx="2125558" cy="1900229"/>
          </a:xfrm>
          <a:prstGeom prst="pentagon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31835F5E-9B0B-4979-B2F4-C6F40324AAEF}"/>
              </a:ext>
            </a:extLst>
          </p:cNvPr>
          <p:cNvGrpSpPr/>
          <p:nvPr/>
        </p:nvGrpSpPr>
        <p:grpSpPr>
          <a:xfrm>
            <a:off x="1199886" y="45223"/>
            <a:ext cx="6492893" cy="4145131"/>
            <a:chOff x="2537007" y="1611824"/>
            <a:chExt cx="6492893" cy="4145131"/>
          </a:xfrm>
        </p:grpSpPr>
        <p:sp>
          <p:nvSpPr>
            <p:cNvPr id="23" name="Овал 22" descr="Белый круг">
              <a:extLst>
                <a:ext uri="{FF2B5EF4-FFF2-40B4-BE49-F238E27FC236}">
                  <a16:creationId xmlns:a16="http://schemas.microsoft.com/office/drawing/2014/main" id="{34946577-212E-4830-B4DE-13F8604D0230}"/>
                </a:ext>
              </a:extLst>
            </p:cNvPr>
            <p:cNvSpPr/>
            <p:nvPr/>
          </p:nvSpPr>
          <p:spPr>
            <a:xfrm>
              <a:off x="3848746" y="1611824"/>
              <a:ext cx="4186789" cy="414513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"/>
                <a:ea typeface="+mn-ea"/>
                <a:cs typeface="+mn-cs"/>
              </a:endParaRPr>
            </a:p>
          </p:txBody>
        </p:sp>
        <p:graphicFrame>
          <p:nvGraphicFramePr>
            <p:cNvPr id="24" name="Объект 24" descr="Диаграмма">
              <a:extLst>
                <a:ext uri="{FF2B5EF4-FFF2-40B4-BE49-F238E27FC236}">
                  <a16:creationId xmlns:a16="http://schemas.microsoft.com/office/drawing/2014/main" id="{ADE628B2-D96D-48D6-B649-A5508EE04CC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05765431"/>
                </p:ext>
              </p:extLst>
            </p:nvPr>
          </p:nvGraphicFramePr>
          <p:xfrm>
            <a:off x="2537007" y="1709937"/>
            <a:ext cx="6492893" cy="3938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25" name="объект 7">
            <a:extLst>
              <a:ext uri="{FF2B5EF4-FFF2-40B4-BE49-F238E27FC236}">
                <a16:creationId xmlns:a16="http://schemas.microsoft.com/office/drawing/2014/main" id="{AC7E0BD0-C27C-4DB1-A3A8-9D8C51B6F984}"/>
              </a:ext>
            </a:extLst>
          </p:cNvPr>
          <p:cNvSpPr txBox="1"/>
          <p:nvPr/>
        </p:nvSpPr>
        <p:spPr>
          <a:xfrm>
            <a:off x="6709649" y="666935"/>
            <a:ext cx="3229155" cy="41293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algn="ctr" rtl="0">
              <a:spcBef>
                <a:spcPts val="340"/>
              </a:spcBef>
            </a:pPr>
            <a:r>
              <a:rPr lang="ru-RU" sz="2400" b="1" spc="15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Бюджет района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AF48F16-A13E-4A7D-BC0A-47F7384D91B1}"/>
              </a:ext>
            </a:extLst>
          </p:cNvPr>
          <p:cNvSpPr/>
          <p:nvPr/>
        </p:nvSpPr>
        <p:spPr>
          <a:xfrm>
            <a:off x="2680897" y="4546032"/>
            <a:ext cx="299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112 211 934,32 руб.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  <a:ea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  <a:ea typeface="Times New Roman" panose="02020603050405020304" pitchFamily="18" charset="0"/>
              </a:rPr>
              <a:t>Подготовка объектов ЖКХ к осенне-зимнему периоду 2020-2021 года.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3E74746-A5A2-4B4B-B101-719984B98258}"/>
              </a:ext>
            </a:extLst>
          </p:cNvPr>
          <p:cNvSpPr/>
          <p:nvPr/>
        </p:nvSpPr>
        <p:spPr>
          <a:xfrm>
            <a:off x="6457974" y="3984682"/>
            <a:ext cx="4646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Началось строительство газопровода </a:t>
            </a: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д.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Емишево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– д.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Кузилово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. 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7" name="объект 9">
            <a:extLst>
              <a:ext uri="{FF2B5EF4-FFF2-40B4-BE49-F238E27FC236}">
                <a16:creationId xmlns:a16="http://schemas.microsoft.com/office/drawing/2014/main" id="{09481EB7-3C6C-4607-B5C9-7EC492FD1FC9}"/>
              </a:ext>
            </a:extLst>
          </p:cNvPr>
          <p:cNvSpPr txBox="1"/>
          <p:nvPr/>
        </p:nvSpPr>
        <p:spPr>
          <a:xfrm>
            <a:off x="-133518" y="1659463"/>
            <a:ext cx="2667742" cy="874598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15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"/>
                <a:cs typeface="Arial"/>
              </a:rPr>
              <a:t>Средства предприятий и организаций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3960F2A-206C-4DC3-939F-B9EDE8D0B8FD}"/>
              </a:ext>
            </a:extLst>
          </p:cNvPr>
          <p:cNvSpPr/>
          <p:nvPr/>
        </p:nvSpPr>
        <p:spPr>
          <a:xfrm>
            <a:off x="6911993" y="3489851"/>
            <a:ext cx="4374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100%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домов оснащены приборами учета.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Шестиугольник 23">
            <a:extLst>
              <a:ext uri="{FF2B5EF4-FFF2-40B4-BE49-F238E27FC236}">
                <a16:creationId xmlns:a16="http://schemas.microsoft.com/office/drawing/2014/main" id="{BB184598-AE40-4E94-8155-40920168A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32263" y="3465362"/>
            <a:ext cx="469536" cy="40011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0" name="Шестиугольник 23">
            <a:extLst>
              <a:ext uri="{FF2B5EF4-FFF2-40B4-BE49-F238E27FC236}">
                <a16:creationId xmlns:a16="http://schemas.microsoft.com/office/drawing/2014/main" id="{D8BDE030-C319-4D29-BD1C-266499618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88438" y="4138981"/>
            <a:ext cx="469536" cy="40011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2258CAD-63D8-4F80-B97B-82A140BDCC70}"/>
              </a:ext>
            </a:extLst>
          </p:cNvPr>
          <p:cNvSpPr/>
          <p:nvPr/>
        </p:nvSpPr>
        <p:spPr>
          <a:xfrm>
            <a:off x="6139402" y="4733250"/>
            <a:ext cx="569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Построено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  <a:ea typeface="Times New Roman" panose="02020603050405020304" pitchFamily="18" charset="0"/>
              </a:rPr>
              <a:t>10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контейнерных площадок для сбора ТКО.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Шестиугольник 23">
            <a:extLst>
              <a:ext uri="{FF2B5EF4-FFF2-40B4-BE49-F238E27FC236}">
                <a16:creationId xmlns:a16="http://schemas.microsoft.com/office/drawing/2014/main" id="{5B87F4AE-9C57-4C36-9BF7-A1C7DDDAE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26464" y="4730698"/>
            <a:ext cx="469536" cy="40011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4" name="Шестиугольник 23">
            <a:extLst>
              <a:ext uri="{FF2B5EF4-FFF2-40B4-BE49-F238E27FC236}">
                <a16:creationId xmlns:a16="http://schemas.microsoft.com/office/drawing/2014/main" id="{CF2506AF-E1A9-41FE-92DF-11B618A87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46953" y="5437154"/>
            <a:ext cx="469536" cy="40011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C98CFA8-2069-4001-8B3D-0603A22F2069}"/>
              </a:ext>
            </a:extLst>
          </p:cNvPr>
          <p:cNvSpPr/>
          <p:nvPr/>
        </p:nvSpPr>
        <p:spPr>
          <a:xfrm>
            <a:off x="6366844" y="5412747"/>
            <a:ext cx="4591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a typeface="Times New Roman" panose="02020603050405020304" pitchFamily="18" charset="0"/>
              </a:rPr>
              <a:t>Отремонтировано </a:t>
            </a:r>
            <a:r>
              <a:rPr lang="ru-RU" b="1" dirty="0">
                <a:solidFill>
                  <a:srgbClr val="002774"/>
                </a:solidFill>
                <a:highlight>
                  <a:srgbClr val="EAB200"/>
                </a:highlight>
                <a:ea typeface="Times New Roman" panose="02020603050405020304" pitchFamily="18" charset="0"/>
              </a:rPr>
              <a:t>17</a:t>
            </a:r>
            <a:r>
              <a:rPr lang="ru-RU" b="1" dirty="0">
                <a:solidFill>
                  <a:schemeClr val="bg1"/>
                </a:solidFill>
                <a:ea typeface="Times New Roman" panose="02020603050405020304" pitchFamily="18" charset="0"/>
              </a:rPr>
              <a:t> мест накопления ТКО.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5" name="Шестиугольник 23">
            <a:extLst>
              <a:ext uri="{FF2B5EF4-FFF2-40B4-BE49-F238E27FC236}">
                <a16:creationId xmlns:a16="http://schemas.microsoft.com/office/drawing/2014/main" id="{35C9DE3F-4119-4F0C-97FF-C41CC3043F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19840" y="6143610"/>
            <a:ext cx="469536" cy="40011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7CAB2E1D-CDFA-41E9-B7E4-3B04EF83CC42}"/>
              </a:ext>
            </a:extLst>
          </p:cNvPr>
          <p:cNvSpPr/>
          <p:nvPr/>
        </p:nvSpPr>
        <p:spPr>
          <a:xfrm>
            <a:off x="5894675" y="6020500"/>
            <a:ext cx="48851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Введены в эксплуатацию локальные очистные</a:t>
            </a: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сооружения по ул. 2-я Овражная.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Шестиугольник 23">
            <a:extLst>
              <a:ext uri="{FF2B5EF4-FFF2-40B4-BE49-F238E27FC236}">
                <a16:creationId xmlns:a16="http://schemas.microsoft.com/office/drawing/2014/main" id="{76F53987-C9FB-4661-B456-AA1C7B326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94334" y="2614936"/>
            <a:ext cx="469536" cy="400110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40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DDDA0357-45BF-4D9B-A0D8-53C6AA34AE2F}"/>
              </a:ext>
            </a:extLst>
          </p:cNvPr>
          <p:cNvSpPr/>
          <p:nvPr/>
        </p:nvSpPr>
        <p:spPr>
          <a:xfrm rot="5780139" flipV="1">
            <a:off x="2332157" y="-56592"/>
            <a:ext cx="866019" cy="1642387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41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65197338-E741-45DE-8D65-8D3501FBC123}"/>
              </a:ext>
            </a:extLst>
          </p:cNvPr>
          <p:cNvSpPr/>
          <p:nvPr/>
        </p:nvSpPr>
        <p:spPr>
          <a:xfrm rot="14373777" flipH="1" flipV="1">
            <a:off x="5383872" y="-370365"/>
            <a:ext cx="1228219" cy="2183876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42" name="Графический объект 18" title="Инструкция к шаблону — стрелка">
            <a:extLst>
              <a:ext uri="{FF2B5EF4-FFF2-40B4-BE49-F238E27FC236}">
                <a16:creationId xmlns:a16="http://schemas.microsoft.com/office/drawing/2014/main" id="{6294A85D-57B7-4AB8-99DF-CBAA1FD6E6CC}"/>
              </a:ext>
            </a:extLst>
          </p:cNvPr>
          <p:cNvSpPr/>
          <p:nvPr/>
        </p:nvSpPr>
        <p:spPr>
          <a:xfrm rot="2004094" flipV="1">
            <a:off x="2372285" y="3372630"/>
            <a:ext cx="866019" cy="1642387"/>
          </a:xfrm>
          <a:custGeom>
            <a:avLst/>
            <a:gdLst>
              <a:gd name="connsiteX0" fmla="*/ 27380 w 542925"/>
              <a:gd name="connsiteY0" fmla="*/ 669232 h 676275"/>
              <a:gd name="connsiteX1" fmla="*/ 138823 w 542925"/>
              <a:gd name="connsiteY1" fmla="*/ 376814 h 676275"/>
              <a:gd name="connsiteX2" fmla="*/ 352183 w 542925"/>
              <a:gd name="connsiteY2" fmla="*/ 147262 h 676275"/>
              <a:gd name="connsiteX3" fmla="*/ 485533 w 542925"/>
              <a:gd name="connsiteY3" fmla="*/ 68204 h 676275"/>
              <a:gd name="connsiteX4" fmla="*/ 469340 w 542925"/>
              <a:gd name="connsiteY4" fmla="*/ 96779 h 676275"/>
              <a:gd name="connsiteX5" fmla="*/ 416953 w 542925"/>
              <a:gd name="connsiteY5" fmla="*/ 192029 h 676275"/>
              <a:gd name="connsiteX6" fmla="*/ 433145 w 542925"/>
              <a:gd name="connsiteY6" fmla="*/ 216794 h 676275"/>
              <a:gd name="connsiteX7" fmla="*/ 484580 w 542925"/>
              <a:gd name="connsiteY7" fmla="*/ 124402 h 676275"/>
              <a:gd name="connsiteX8" fmla="*/ 509345 w 542925"/>
              <a:gd name="connsiteY8" fmla="*/ 78682 h 676275"/>
              <a:gd name="connsiteX9" fmla="*/ 536015 w 542925"/>
              <a:gd name="connsiteY9" fmla="*/ 37724 h 676275"/>
              <a:gd name="connsiteX10" fmla="*/ 524585 w 542925"/>
              <a:gd name="connsiteY10" fmla="*/ 7244 h 676275"/>
              <a:gd name="connsiteX11" fmla="*/ 297890 w 542925"/>
              <a:gd name="connsiteY11" fmla="*/ 39629 h 676275"/>
              <a:gd name="connsiteX12" fmla="*/ 307415 w 542925"/>
              <a:gd name="connsiteY12" fmla="*/ 71062 h 676275"/>
              <a:gd name="connsiteX13" fmla="*/ 436003 w 542925"/>
              <a:gd name="connsiteY13" fmla="*/ 54869 h 676275"/>
              <a:gd name="connsiteX14" fmla="*/ 233120 w 542925"/>
              <a:gd name="connsiteY14" fmla="*/ 208222 h 676275"/>
              <a:gd name="connsiteX15" fmla="*/ 57860 w 542925"/>
              <a:gd name="connsiteY15" fmla="*/ 473969 h 676275"/>
              <a:gd name="connsiteX16" fmla="*/ 7378 w 542925"/>
              <a:gd name="connsiteY16" fmla="*/ 648277 h 676275"/>
              <a:gd name="connsiteX17" fmla="*/ 14045 w 542925"/>
              <a:gd name="connsiteY17" fmla="*/ 670184 h 676275"/>
              <a:gd name="connsiteX18" fmla="*/ 27380 w 542925"/>
              <a:gd name="connsiteY18" fmla="*/ 669232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2925" h="676275">
                <a:moveTo>
                  <a:pt x="27380" y="669232"/>
                </a:moveTo>
                <a:cubicBezTo>
                  <a:pt x="44525" y="565409"/>
                  <a:pt x="83578" y="465397"/>
                  <a:pt x="138823" y="376814"/>
                </a:cubicBezTo>
                <a:cubicBezTo>
                  <a:pt x="195020" y="288232"/>
                  <a:pt x="267410" y="209174"/>
                  <a:pt x="352183" y="147262"/>
                </a:cubicBezTo>
                <a:cubicBezTo>
                  <a:pt x="394093" y="116782"/>
                  <a:pt x="438860" y="90112"/>
                  <a:pt x="485533" y="68204"/>
                </a:cubicBezTo>
                <a:cubicBezTo>
                  <a:pt x="479818" y="77729"/>
                  <a:pt x="475055" y="87254"/>
                  <a:pt x="469340" y="96779"/>
                </a:cubicBezTo>
                <a:cubicBezTo>
                  <a:pt x="452195" y="128212"/>
                  <a:pt x="434098" y="160597"/>
                  <a:pt x="416953" y="192029"/>
                </a:cubicBezTo>
                <a:cubicBezTo>
                  <a:pt x="412190" y="201554"/>
                  <a:pt x="425525" y="230129"/>
                  <a:pt x="433145" y="216794"/>
                </a:cubicBezTo>
                <a:cubicBezTo>
                  <a:pt x="450290" y="186314"/>
                  <a:pt x="467435" y="154882"/>
                  <a:pt x="484580" y="124402"/>
                </a:cubicBezTo>
                <a:cubicBezTo>
                  <a:pt x="493153" y="109162"/>
                  <a:pt x="501725" y="93922"/>
                  <a:pt x="509345" y="78682"/>
                </a:cubicBezTo>
                <a:cubicBezTo>
                  <a:pt x="516965" y="64394"/>
                  <a:pt x="523633" y="48202"/>
                  <a:pt x="536015" y="37724"/>
                </a:cubicBezTo>
                <a:cubicBezTo>
                  <a:pt x="543635" y="31057"/>
                  <a:pt x="535063" y="5339"/>
                  <a:pt x="524585" y="7244"/>
                </a:cubicBezTo>
                <a:cubicBezTo>
                  <a:pt x="449338" y="21532"/>
                  <a:pt x="374090" y="32009"/>
                  <a:pt x="297890" y="39629"/>
                </a:cubicBezTo>
                <a:cubicBezTo>
                  <a:pt x="287413" y="40582"/>
                  <a:pt x="295033" y="72967"/>
                  <a:pt x="307415" y="71062"/>
                </a:cubicBezTo>
                <a:cubicBezTo>
                  <a:pt x="350278" y="66299"/>
                  <a:pt x="393140" y="61537"/>
                  <a:pt x="436003" y="54869"/>
                </a:cubicBezTo>
                <a:cubicBezTo>
                  <a:pt x="360755" y="94874"/>
                  <a:pt x="292175" y="147262"/>
                  <a:pt x="233120" y="208222"/>
                </a:cubicBezTo>
                <a:cubicBezTo>
                  <a:pt x="158825" y="284422"/>
                  <a:pt x="98818" y="375862"/>
                  <a:pt x="57860" y="473969"/>
                </a:cubicBezTo>
                <a:cubicBezTo>
                  <a:pt x="35000" y="530167"/>
                  <a:pt x="17855" y="588269"/>
                  <a:pt x="7378" y="648277"/>
                </a:cubicBezTo>
                <a:cubicBezTo>
                  <a:pt x="6425" y="655897"/>
                  <a:pt x="8330" y="665422"/>
                  <a:pt x="14045" y="670184"/>
                </a:cubicBezTo>
                <a:cubicBezTo>
                  <a:pt x="20713" y="676852"/>
                  <a:pt x="25475" y="675899"/>
                  <a:pt x="27380" y="669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AA20EBFB-761D-438E-A5F2-C2F67EB4D792}"/>
              </a:ext>
            </a:extLst>
          </p:cNvPr>
          <p:cNvSpPr/>
          <p:nvPr/>
        </p:nvSpPr>
        <p:spPr>
          <a:xfrm>
            <a:off x="7205816" y="247150"/>
            <a:ext cx="2194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10 531 000 руб.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CCDF9557-E3C9-4F27-9187-0F4222E531B8}"/>
              </a:ext>
            </a:extLst>
          </p:cNvPr>
          <p:cNvSpPr/>
          <p:nvPr/>
        </p:nvSpPr>
        <p:spPr>
          <a:xfrm>
            <a:off x="-23021" y="1154104"/>
            <a:ext cx="2735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101 680 934,32 руб.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C62245FA-EE69-4192-8300-9DC6FD37E6E6}"/>
              </a:ext>
            </a:extLst>
          </p:cNvPr>
          <p:cNvSpPr/>
          <p:nvPr/>
        </p:nvSpPr>
        <p:spPr>
          <a:xfrm>
            <a:off x="7458187" y="226503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Выполнены работы по ремонту</a:t>
            </a: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общедомового имущества </a:t>
            </a: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15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многоквартирных домах, </a:t>
            </a: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сумму более </a:t>
            </a:r>
            <a:r>
              <a:rPr lang="ru-RU" b="1" dirty="0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2,5 </a:t>
            </a:r>
            <a:r>
              <a:rPr lang="ru-RU" b="1" dirty="0" err="1">
                <a:solidFill>
                  <a:srgbClr val="0027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EAB200"/>
                </a:highlight>
              </a:rPr>
              <a:t>млн.руб</a:t>
            </a:r>
            <a:endParaRPr lang="ru-RU" b="1" dirty="0">
              <a:solidFill>
                <a:srgbClr val="0027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EAB2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004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3">
            <a:extLst>
              <a:ext uri="{FF2B5EF4-FFF2-40B4-BE49-F238E27FC236}">
                <a16:creationId xmlns:a16="http://schemas.microsoft.com/office/drawing/2014/main" id="{98F98E0A-CE8D-4D7A-A476-CE40070EF980}"/>
              </a:ext>
            </a:extLst>
          </p:cNvPr>
          <p:cNvSpPr txBox="1">
            <a:spLocks/>
          </p:cNvSpPr>
          <p:nvPr/>
        </p:nvSpPr>
        <p:spPr>
          <a:xfrm>
            <a:off x="93820" y="-487377"/>
            <a:ext cx="8333222" cy="1147969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000" b="1" kern="1200">
                <a:solidFill>
                  <a:schemeClr val="accent1"/>
                </a:solidFill>
                <a:latin typeface="+mj-lt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дорог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B3CB95-190E-498C-B3C6-3C8FA29D9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773" y="0"/>
            <a:ext cx="5008227" cy="6858001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5676CEC-2CB0-4308-A33B-C671CEE0A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40458"/>
              </p:ext>
            </p:extLst>
          </p:nvPr>
        </p:nvGraphicFramePr>
        <p:xfrm>
          <a:off x="751561" y="723026"/>
          <a:ext cx="6350517" cy="6063162"/>
        </p:xfrm>
        <a:graphic>
          <a:graphicData uri="http://schemas.openxmlformats.org/drawingml/2006/table">
            <a:tbl>
              <a:tblPr firstRow="1" firstCol="1" bandRow="1">
                <a:tableStyleId>{18603FDC-E32A-4AB5-989C-0864C3EAD2B8}</a:tableStyleId>
              </a:tblPr>
              <a:tblGrid>
                <a:gridCol w="6350517">
                  <a:extLst>
                    <a:ext uri="{9D8B030D-6E8A-4147-A177-3AD203B41FA5}">
                      <a16:colId xmlns:a16="http://schemas.microsoft.com/office/drawing/2014/main" val="2402488669"/>
                    </a:ext>
                  </a:extLst>
                </a:gridCol>
              </a:tblGrid>
              <a:tr h="93736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Ремонт участка дороги по ул. Комсомольская в г. Тутаев (от пр. 50-летия Победы до ул. Советская)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протяженностью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513 м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на сумму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18 482 867 руб. 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highlight>
                          <a:srgbClr val="01456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811" marR="34811" marT="0" marB="0"/>
                </a:tc>
                <a:extLst>
                  <a:ext uri="{0D108BD9-81ED-4DB2-BD59-A6C34878D82A}">
                    <a16:rowId xmlns:a16="http://schemas.microsoft.com/office/drawing/2014/main" val="1669965479"/>
                  </a:ext>
                </a:extLst>
              </a:tr>
              <a:tr h="7243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Ремонт покрытия тротуара по ул. Комсомольская г. Тутаев площадью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1 246 м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на сумму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2 130 943,2 руб.    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highlight>
                          <a:srgbClr val="01456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811" marR="34811" marT="0" marB="0"/>
                </a:tc>
                <a:extLst>
                  <a:ext uri="{0D108BD9-81ED-4DB2-BD59-A6C34878D82A}">
                    <a16:rowId xmlns:a16="http://schemas.microsoft.com/office/drawing/2014/main" val="2484019226"/>
                  </a:ext>
                </a:extLst>
              </a:tr>
              <a:tr h="6202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Ремонт дорожного покрытия улицы Панина г. Тутаев  протяженностью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2 км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на сумму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16 787 147,2 руб.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highlight>
                          <a:srgbClr val="01456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811" marR="34811" marT="0" marB="0"/>
                </a:tc>
                <a:extLst>
                  <a:ext uri="{0D108BD9-81ED-4DB2-BD59-A6C34878D82A}">
                    <a16:rowId xmlns:a16="http://schemas.microsoft.com/office/drawing/2014/main" val="2697590775"/>
                  </a:ext>
                </a:extLst>
              </a:tr>
              <a:tr h="93736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Ремонт дорожного покрытия а/д «Ярославль-Рыбинск» -  п. Фоминское протяженностью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1 км 132 м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на сумму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7 217 346,59 руб. 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highlight>
                          <a:srgbClr val="01456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811" marR="34811" marT="0" marB="0"/>
                </a:tc>
                <a:extLst>
                  <a:ext uri="{0D108BD9-81ED-4DB2-BD59-A6C34878D82A}">
                    <a16:rowId xmlns:a16="http://schemas.microsoft.com/office/drawing/2014/main" val="2302358754"/>
                  </a:ext>
                </a:extLst>
              </a:tr>
              <a:tr h="93736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Ремонт автодороги «</a:t>
                      </a:r>
                      <a:r>
                        <a:rPr lang="ru-RU" sz="2000" dirty="0" err="1">
                          <a:solidFill>
                            <a:srgbClr val="002774"/>
                          </a:solidFill>
                          <a:effectLst/>
                        </a:rPr>
                        <a:t>Петрецово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-Верещагино-Зайки» - д. Ивановское протяженностью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1 км 482 м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на сумму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3 360 927,0 руб.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highlight>
                          <a:srgbClr val="01456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811" marR="34811" marT="0" marB="0"/>
                </a:tc>
                <a:extLst>
                  <a:ext uri="{0D108BD9-81ED-4DB2-BD59-A6C34878D82A}">
                    <a16:rowId xmlns:a16="http://schemas.microsoft.com/office/drawing/2014/main" val="3250377699"/>
                  </a:ext>
                </a:extLst>
              </a:tr>
              <a:tr h="8041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Ремонт асфальтовой автодороги до д. </a:t>
                      </a:r>
                      <a:r>
                        <a:rPr lang="ru-RU" sz="2000" dirty="0" err="1">
                          <a:solidFill>
                            <a:srgbClr val="002774"/>
                          </a:solidFill>
                          <a:effectLst/>
                        </a:rPr>
                        <a:t>Летешовка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 (2 этап) протяженностью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782 м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 на сумму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3 125 360,0  руб.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highlight>
                          <a:srgbClr val="01456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811" marR="34811" marT="0" marB="0"/>
                </a:tc>
                <a:extLst>
                  <a:ext uri="{0D108BD9-81ED-4DB2-BD59-A6C34878D82A}">
                    <a16:rowId xmlns:a16="http://schemas.microsoft.com/office/drawing/2014/main" val="2182543744"/>
                  </a:ext>
                </a:extLst>
              </a:tr>
              <a:tr h="100513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Ремонт автодороги "Тутаев - </a:t>
                      </a:r>
                      <a:r>
                        <a:rPr lang="ru-RU" sz="2000" dirty="0" err="1">
                          <a:solidFill>
                            <a:srgbClr val="002774"/>
                          </a:solidFill>
                          <a:effectLst/>
                        </a:rPr>
                        <a:t>Шопша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" - д. Константиново" - д. </a:t>
                      </a:r>
                      <a:r>
                        <a:rPr lang="ru-RU" sz="2000" dirty="0" err="1">
                          <a:solidFill>
                            <a:srgbClr val="002774"/>
                          </a:solidFill>
                          <a:effectLst/>
                        </a:rPr>
                        <a:t>Горинское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  протяженностью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750 м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2774"/>
                          </a:solidFill>
                          <a:effectLst/>
                        </a:rPr>
                        <a:t>на сумму 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effectLst/>
                          <a:highlight>
                            <a:srgbClr val="01456F"/>
                          </a:highlight>
                        </a:rPr>
                        <a:t>2 380 753 руб.</a:t>
                      </a:r>
                      <a:endParaRPr lang="ru-RU" sz="2000" dirty="0">
                        <a:solidFill>
                          <a:srgbClr val="FFC000"/>
                        </a:solidFill>
                        <a:effectLst/>
                        <a:highlight>
                          <a:srgbClr val="01456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811" marR="34811" marT="0" marB="0"/>
                </a:tc>
                <a:extLst>
                  <a:ext uri="{0D108BD9-81ED-4DB2-BD59-A6C34878D82A}">
                    <a16:rowId xmlns:a16="http://schemas.microsoft.com/office/drawing/2014/main" val="1859838911"/>
                  </a:ext>
                </a:extLst>
              </a:tr>
            </a:tbl>
          </a:graphicData>
        </a:graphic>
      </p:graphicFrame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D21279D-06D4-4809-9889-4A9C42C791C4}"/>
              </a:ext>
            </a:extLst>
          </p:cNvPr>
          <p:cNvGrpSpPr/>
          <p:nvPr/>
        </p:nvGrpSpPr>
        <p:grpSpPr>
          <a:xfrm>
            <a:off x="56241" y="812806"/>
            <a:ext cx="612000" cy="612000"/>
            <a:chOff x="-104104" y="971478"/>
            <a:chExt cx="791727" cy="791727"/>
          </a:xfrm>
        </p:grpSpPr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D540ED00-3B1B-4FE9-B50F-FC2ED8893D76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Овал 4">
              <a:extLst>
                <a:ext uri="{FF2B5EF4-FFF2-40B4-BE49-F238E27FC236}">
                  <a16:creationId xmlns:a16="http://schemas.microsoft.com/office/drawing/2014/main" id="{A78B4F1E-3AE0-4113-839A-E0AAFACACED3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dirty="0">
                  <a:latin typeface="Calibri" panose="020F0502020204030204" pitchFamily="34" charset="0"/>
                </a:rPr>
                <a:t>1</a:t>
              </a:r>
              <a:endParaRPr lang="ru-RU" sz="3600" b="1" kern="1200" noProof="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76CD251-BFE1-49B6-971E-0140EA6C058D}"/>
              </a:ext>
            </a:extLst>
          </p:cNvPr>
          <p:cNvGrpSpPr/>
          <p:nvPr/>
        </p:nvGrpSpPr>
        <p:grpSpPr>
          <a:xfrm>
            <a:off x="56241" y="1663443"/>
            <a:ext cx="612000" cy="612000"/>
            <a:chOff x="-104104" y="971478"/>
            <a:chExt cx="791727" cy="791727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34A69D4B-779C-4C88-9DF7-85AD7F353BFB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Овал 4">
              <a:extLst>
                <a:ext uri="{FF2B5EF4-FFF2-40B4-BE49-F238E27FC236}">
                  <a16:creationId xmlns:a16="http://schemas.microsoft.com/office/drawing/2014/main" id="{55059B1D-A9A3-40C9-8F27-33CE16C0CC8E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7510B6AB-F654-4DBE-8152-E6DB056C089C}"/>
              </a:ext>
            </a:extLst>
          </p:cNvPr>
          <p:cNvGrpSpPr/>
          <p:nvPr/>
        </p:nvGrpSpPr>
        <p:grpSpPr>
          <a:xfrm>
            <a:off x="60657" y="2466536"/>
            <a:ext cx="612000" cy="612000"/>
            <a:chOff x="-104104" y="971478"/>
            <a:chExt cx="791727" cy="791727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3BD2A9D0-54E5-42BC-A486-197B68D4E259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Овал 4">
              <a:extLst>
                <a:ext uri="{FF2B5EF4-FFF2-40B4-BE49-F238E27FC236}">
                  <a16:creationId xmlns:a16="http://schemas.microsoft.com/office/drawing/2014/main" id="{EB12DD2D-92D8-433B-82DA-67E40D28A1E5}"/>
                </a:ext>
              </a:extLst>
            </p:cNvPr>
            <p:cNvSpPr txBox="1"/>
            <p:nvPr/>
          </p:nvSpPr>
          <p:spPr>
            <a:xfrm>
              <a:off x="11844" y="1100206"/>
              <a:ext cx="472982" cy="5470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3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5D14419-B677-45FF-AAE1-00EFBDE659FB}"/>
              </a:ext>
            </a:extLst>
          </p:cNvPr>
          <p:cNvGrpSpPr/>
          <p:nvPr/>
        </p:nvGrpSpPr>
        <p:grpSpPr>
          <a:xfrm>
            <a:off x="66586" y="3268328"/>
            <a:ext cx="612000" cy="612000"/>
            <a:chOff x="-104104" y="971478"/>
            <a:chExt cx="791727" cy="791727"/>
          </a:xfrm>
        </p:grpSpPr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F604AE10-9D3F-4534-90FE-3D417E338CA2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Овал 4">
              <a:extLst>
                <a:ext uri="{FF2B5EF4-FFF2-40B4-BE49-F238E27FC236}">
                  <a16:creationId xmlns:a16="http://schemas.microsoft.com/office/drawing/2014/main" id="{6FBE7F06-93AB-498B-A94C-3F12C82D9141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4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C0F49128-D48B-43BD-8BA3-B166E098D65D}"/>
              </a:ext>
            </a:extLst>
          </p:cNvPr>
          <p:cNvGrpSpPr/>
          <p:nvPr/>
        </p:nvGrpSpPr>
        <p:grpSpPr>
          <a:xfrm>
            <a:off x="56241" y="4197324"/>
            <a:ext cx="612000" cy="612000"/>
            <a:chOff x="-104104" y="971478"/>
            <a:chExt cx="791727" cy="79172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542164BD-F03C-42FE-96CF-6C703B5C547C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Овал 4">
              <a:extLst>
                <a:ext uri="{FF2B5EF4-FFF2-40B4-BE49-F238E27FC236}">
                  <a16:creationId xmlns:a16="http://schemas.microsoft.com/office/drawing/2014/main" id="{4ABFDBAC-C4C5-4613-93DE-C30FF5ACE153}"/>
                </a:ext>
              </a:extLst>
            </p:cNvPr>
            <p:cNvSpPr txBox="1"/>
            <p:nvPr/>
          </p:nvSpPr>
          <p:spPr>
            <a:xfrm>
              <a:off x="11842" y="1087425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39BE32B4-A2C2-4F5A-91BB-B9E8CCD89559}"/>
              </a:ext>
            </a:extLst>
          </p:cNvPr>
          <p:cNvGrpSpPr/>
          <p:nvPr/>
        </p:nvGrpSpPr>
        <p:grpSpPr>
          <a:xfrm>
            <a:off x="38652" y="5115756"/>
            <a:ext cx="612000" cy="612000"/>
            <a:chOff x="-104104" y="971478"/>
            <a:chExt cx="791727" cy="791727"/>
          </a:xfrm>
        </p:grpSpPr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91D3B287-8F69-4CC8-8258-78DB4CE0783D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Овал 4">
              <a:extLst>
                <a:ext uri="{FF2B5EF4-FFF2-40B4-BE49-F238E27FC236}">
                  <a16:creationId xmlns:a16="http://schemas.microsoft.com/office/drawing/2014/main" id="{4714C1B0-E904-4B0A-B9F3-9165501D4214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2900DB46-67F2-4656-A15D-FA5738A367C9}"/>
              </a:ext>
            </a:extLst>
          </p:cNvPr>
          <p:cNvGrpSpPr/>
          <p:nvPr/>
        </p:nvGrpSpPr>
        <p:grpSpPr>
          <a:xfrm>
            <a:off x="48221" y="5965690"/>
            <a:ext cx="612000" cy="612000"/>
            <a:chOff x="-104104" y="971478"/>
            <a:chExt cx="791727" cy="791727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262E7303-D656-4726-BEFC-AE6D82A7A8D7}"/>
                </a:ext>
              </a:extLst>
            </p:cNvPr>
            <p:cNvSpPr/>
            <p:nvPr/>
          </p:nvSpPr>
          <p:spPr>
            <a:xfrm>
              <a:off x="-104104" y="971478"/>
              <a:ext cx="791727" cy="7917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Овал 4">
              <a:extLst>
                <a:ext uri="{FF2B5EF4-FFF2-40B4-BE49-F238E27FC236}">
                  <a16:creationId xmlns:a16="http://schemas.microsoft.com/office/drawing/2014/main" id="{9E6884D1-B624-4584-9938-CEED85ABF6DC}"/>
                </a:ext>
              </a:extLst>
            </p:cNvPr>
            <p:cNvSpPr txBox="1"/>
            <p:nvPr/>
          </p:nvSpPr>
          <p:spPr>
            <a:xfrm>
              <a:off x="11842" y="1087424"/>
              <a:ext cx="559835" cy="5598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91440" rIns="0" bIns="0" numCol="1" spcCol="1270" rtlCol="0" anchor="ctr" anchorCtr="0">
              <a:noAutofit/>
            </a:bodyPr>
            <a:lstStyle/>
            <a:p>
              <a:pPr marL="0" lvl="0" indent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3600" b="1" kern="1200" noProof="0" dirty="0">
                  <a:latin typeface="Calibri" panose="020F0502020204030204" pitchFamily="34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424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A0CB70E2-2978-4D75-AEE1-563A1EAF2C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9854" y="5698"/>
            <a:ext cx="10515563" cy="950619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и содержание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улично-дорожной сети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EE2177B-4C26-4141-9FEC-41F1EECEB5E1}"/>
              </a:ext>
            </a:extLst>
          </p:cNvPr>
          <p:cNvSpPr/>
          <p:nvPr/>
        </p:nvSpPr>
        <p:spPr>
          <a:xfrm>
            <a:off x="10945054" y="179005"/>
            <a:ext cx="1151871" cy="6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33B7DEB-3FB8-48F4-AC37-DBB4078E4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48" y="1186992"/>
            <a:ext cx="2538648" cy="1891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0614262-54EA-4951-A848-204416CF81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990"/>
          <a:stretch/>
        </p:blipFill>
        <p:spPr>
          <a:xfrm>
            <a:off x="3157386" y="1174551"/>
            <a:ext cx="2538648" cy="1904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1D2A737-94D8-473E-A9C5-FEECA407B2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339" t="34268" r="2973" b="12026"/>
          <a:stretch/>
        </p:blipFill>
        <p:spPr>
          <a:xfrm>
            <a:off x="5999124" y="1161675"/>
            <a:ext cx="2538245" cy="1927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BB9548F-14BC-4D1C-A245-0FC26724C1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0459" y="1114311"/>
            <a:ext cx="2720829" cy="1972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D6CACEB-E1C3-4453-BCFB-B9CE0A7ABA7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365" t="20515" r="618" b="29937"/>
          <a:stretch/>
        </p:blipFill>
        <p:spPr>
          <a:xfrm>
            <a:off x="8947707" y="3841988"/>
            <a:ext cx="2720829" cy="2011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Овал 27">
            <a:extLst>
              <a:ext uri="{FF2B5EF4-FFF2-40B4-BE49-F238E27FC236}">
                <a16:creationId xmlns:a16="http://schemas.microsoft.com/office/drawing/2014/main" id="{D9C70CE2-EC46-4B04-9861-C367DA74E807}"/>
              </a:ext>
            </a:extLst>
          </p:cNvPr>
          <p:cNvSpPr/>
          <p:nvPr/>
        </p:nvSpPr>
        <p:spPr>
          <a:xfrm>
            <a:off x="104775" y="1023584"/>
            <a:ext cx="612000" cy="612000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/>
              <a:t>1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B43057F8-3E67-4D25-894F-E211C104A678}"/>
              </a:ext>
            </a:extLst>
          </p:cNvPr>
          <p:cNvSpPr/>
          <p:nvPr/>
        </p:nvSpPr>
        <p:spPr>
          <a:xfrm>
            <a:off x="3030493" y="1010929"/>
            <a:ext cx="612000" cy="612000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/>
              <a:t>2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08F58DD6-4F65-4825-981B-408A3E6B24F0}"/>
              </a:ext>
            </a:extLst>
          </p:cNvPr>
          <p:cNvSpPr/>
          <p:nvPr/>
        </p:nvSpPr>
        <p:spPr>
          <a:xfrm>
            <a:off x="5858382" y="952797"/>
            <a:ext cx="612000" cy="612000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/>
              <a:t>3</a:t>
            </a: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1CAE9953-906B-4CE3-B23A-CD31FEFF2828}"/>
              </a:ext>
            </a:extLst>
          </p:cNvPr>
          <p:cNvSpPr/>
          <p:nvPr/>
        </p:nvSpPr>
        <p:spPr>
          <a:xfrm>
            <a:off x="8792928" y="937807"/>
            <a:ext cx="612000" cy="612000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/>
              <a:t>4</a:t>
            </a:r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25B7F763-2418-4383-B942-78AA0F0F8ADF}"/>
              </a:ext>
            </a:extLst>
          </p:cNvPr>
          <p:cNvSpPr/>
          <p:nvPr/>
        </p:nvSpPr>
        <p:spPr>
          <a:xfrm>
            <a:off x="8807918" y="3633943"/>
            <a:ext cx="612000" cy="612000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/>
              <a:t>5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5B334320-19C0-4FAE-A01F-7FE25A9339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4507" y="3317417"/>
            <a:ext cx="8733200" cy="3492351"/>
          </a:xfrm>
        </p:spPr>
        <p:txBody>
          <a:bodyPr/>
          <a:lstStyle/>
          <a:p>
            <a:r>
              <a:rPr lang="ru-RU" sz="2400" spc="0" dirty="0">
                <a:solidFill>
                  <a:srgbClr val="FFC000"/>
                </a:solidFill>
              </a:rPr>
              <a:t>1. </a:t>
            </a:r>
            <a:r>
              <a:rPr lang="ru-RU" sz="2400" spc="0" dirty="0"/>
              <a:t>Ремонт проезда к политехническому техникуму.</a:t>
            </a:r>
          </a:p>
          <a:p>
            <a:r>
              <a:rPr lang="ru-RU" sz="2400" spc="0" dirty="0">
                <a:solidFill>
                  <a:srgbClr val="FFC000"/>
                </a:solidFill>
              </a:rPr>
              <a:t>2. </a:t>
            </a:r>
            <a:r>
              <a:rPr lang="ru-RU" sz="2400" spc="0" dirty="0"/>
              <a:t>Благоустройство территории около Зала Единоборств по ул. Дементьева.</a:t>
            </a:r>
          </a:p>
          <a:p>
            <a:r>
              <a:rPr lang="ru-RU" sz="2400" spc="0" dirty="0">
                <a:solidFill>
                  <a:srgbClr val="FFC000"/>
                </a:solidFill>
              </a:rPr>
              <a:t>3. </a:t>
            </a:r>
            <a:r>
              <a:rPr lang="ru-RU" sz="2400" spc="0" dirty="0"/>
              <a:t>Ремонт проезда по ул. Моторостроителей (м-н «Ромашка»).</a:t>
            </a:r>
          </a:p>
          <a:p>
            <a:r>
              <a:rPr lang="ru-RU" sz="2400" spc="0" dirty="0">
                <a:solidFill>
                  <a:srgbClr val="FFC000"/>
                </a:solidFill>
              </a:rPr>
              <a:t>4. </a:t>
            </a:r>
            <a:r>
              <a:rPr lang="ru-RU" sz="2400" spc="0" dirty="0"/>
              <a:t>Ремонт участка дублера проспекта 50-летия Победы от ул. Моторостроителей до ул. Комсомольская.</a:t>
            </a:r>
          </a:p>
          <a:p>
            <a:r>
              <a:rPr lang="ru-RU" sz="2400" spc="0" dirty="0">
                <a:solidFill>
                  <a:srgbClr val="FFC000"/>
                </a:solidFill>
              </a:rPr>
              <a:t>5. </a:t>
            </a:r>
            <a:r>
              <a:rPr lang="ru-RU" sz="2400" spc="0" dirty="0"/>
              <a:t>Ремонт проезда и тротуара за домом 11 по проспекту 50-летия Победы.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55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Custom 13">
      <a:dk1>
        <a:srgbClr val="3F3F3F"/>
      </a:dk1>
      <a:lt1>
        <a:srgbClr val="FFFFFF"/>
      </a:lt1>
      <a:dk2>
        <a:srgbClr val="F2F2F2"/>
      </a:dk2>
      <a:lt2>
        <a:srgbClr val="A5A5A5"/>
      </a:lt2>
      <a:accent1>
        <a:srgbClr val="00194C"/>
      </a:accent1>
      <a:accent2>
        <a:srgbClr val="EAB200"/>
      </a:accent2>
      <a:accent3>
        <a:srgbClr val="F2F2F2"/>
      </a:accent3>
      <a:accent4>
        <a:srgbClr val="954F72"/>
      </a:accent4>
      <a:accent5>
        <a:srgbClr val="00843B"/>
      </a:accent5>
      <a:accent6>
        <a:srgbClr val="014067"/>
      </a:accent6>
      <a:hlink>
        <a:srgbClr val="00194C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740493_TF89027928" id="{84CAFB10-2417-4650-A34E-889C627F5DA2}" vid="{4C45BB41-01E1-4A8E-9534-E341FCCDBEF5}"/>
    </a:ext>
  </a:extLst>
</a:theme>
</file>

<file path=ppt/theme/theme2.xml><?xml version="1.0" encoding="utf-8"?>
<a:theme xmlns:a="http://schemas.openxmlformats.org/drawingml/2006/main" name="1_Тема Office">
  <a:themeElements>
    <a:clrScheme name="Custom 14">
      <a:dk1>
        <a:srgbClr val="3F3F3F"/>
      </a:dk1>
      <a:lt1>
        <a:srgbClr val="FFFFFF"/>
      </a:lt1>
      <a:dk2>
        <a:srgbClr val="F2F2F2"/>
      </a:dk2>
      <a:lt2>
        <a:srgbClr val="A5A5A5"/>
      </a:lt2>
      <a:accent1>
        <a:srgbClr val="00194C"/>
      </a:accent1>
      <a:accent2>
        <a:srgbClr val="EAB200"/>
      </a:accent2>
      <a:accent3>
        <a:srgbClr val="F2F2F2"/>
      </a:accent3>
      <a:accent4>
        <a:srgbClr val="954F72"/>
      </a:accent4>
      <a:accent5>
        <a:srgbClr val="00843B"/>
      </a:accent5>
      <a:accent6>
        <a:srgbClr val="014067"/>
      </a:accent6>
      <a:hlink>
        <a:srgbClr val="00194C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740506_TF00951641.potx" id="{D61D9B98-77EB-4AFD-A5C1-4C81238E65A1}" vid="{ED9A72C6-E22F-4D0A-8A23-0B9FD3BEF397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3485</Words>
  <Application>Microsoft Office PowerPoint</Application>
  <PresentationFormat>Широкоэкранный</PresentationFormat>
  <Paragraphs>591</Paragraphs>
  <Slides>41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55" baseType="lpstr">
      <vt:lpstr>-apple-system</vt:lpstr>
      <vt:lpstr>Arial</vt:lpstr>
      <vt:lpstr>Arial </vt:lpstr>
      <vt:lpstr>Arial Black</vt:lpstr>
      <vt:lpstr>Calibri</vt:lpstr>
      <vt:lpstr>Calibri Light</vt:lpstr>
      <vt:lpstr>Candara</vt:lpstr>
      <vt:lpstr>Gill Sans SemiBold</vt:lpstr>
      <vt:lpstr>Segoe UI</vt:lpstr>
      <vt:lpstr>Tahoma</vt:lpstr>
      <vt:lpstr>Times New Roman</vt:lpstr>
      <vt:lpstr>Wingdings</vt:lpstr>
      <vt:lpstr>Тема Office</vt:lpstr>
      <vt:lpstr>1_Тема Office</vt:lpstr>
      <vt:lpstr>Отчет Главы района Дмитрия Юнусова о работе администрации  за 2020 год.</vt:lpstr>
      <vt:lpstr>Что было сделано  в период  пандемии?</vt:lpstr>
      <vt:lpstr>Презентация PowerPoint</vt:lpstr>
      <vt:lpstr>Помощь Центральной районной больнице</vt:lpstr>
      <vt:lpstr>Экономика и инвестиции</vt:lpstr>
      <vt:lpstr>Презентация PowerPoint</vt:lpstr>
      <vt:lpstr>ЖКХ</vt:lpstr>
      <vt:lpstr>Презентация PowerPoint</vt:lpstr>
      <vt:lpstr>Ремонт и содержание улично-дорожной сети</vt:lpstr>
      <vt:lpstr>Уборка и содержание города</vt:lpstr>
      <vt:lpstr> </vt:lpstr>
      <vt:lpstr>Презентация PowerPoint</vt:lpstr>
      <vt:lpstr>Предприниматели  и поддержка</vt:lpstr>
      <vt:lpstr>Презентация PowerPoint</vt:lpstr>
      <vt:lpstr>Муниципальное  имущество</vt:lpstr>
      <vt:lpstr>Презентация PowerPoint</vt:lpstr>
      <vt:lpstr>Презентация PowerPoint</vt:lpstr>
      <vt:lpstr>Презентация PowerPoint</vt:lpstr>
      <vt:lpstr>Социальная  помощь</vt:lpstr>
      <vt:lpstr>Социальная помощь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Управление проектной деятельности и бережливых технологий  </vt:lpstr>
      <vt:lpstr>Презентация PowerPoint</vt:lpstr>
      <vt:lpstr>Презентация PowerPoint</vt:lpstr>
      <vt:lpstr>Дворовые  территории</vt:lpstr>
      <vt:lpstr>Презентация PowerPoint</vt:lpstr>
      <vt:lpstr>Создание Центров образования</vt:lpstr>
      <vt:lpstr>Презентация PowerPoint</vt:lpstr>
      <vt:lpstr>Общие доходы - 455 619 350 руб.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2021-03-16T07:10:28Z</dcterms:created>
  <dcterms:modified xsi:type="dcterms:W3CDTF">2021-05-20T05:14:23Z</dcterms:modified>
</cp:coreProperties>
</file>