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336" r:id="rId3"/>
    <p:sldId id="326" r:id="rId4"/>
    <p:sldId id="351" r:id="rId5"/>
    <p:sldId id="344" r:id="rId6"/>
  </p:sldIdLst>
  <p:sldSz cx="10693400" cy="7561263"/>
  <p:notesSz cx="6858000" cy="9144000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674E"/>
    <a:srgbClr val="D0D8E8"/>
    <a:srgbClr val="4F81BD"/>
    <a:srgbClr val="802723"/>
    <a:srgbClr val="D0AFA0"/>
    <a:srgbClr val="8A8A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590" autoAdjust="0"/>
  </p:normalViewPr>
  <p:slideViewPr>
    <p:cSldViewPr>
      <p:cViewPr varScale="1">
        <p:scale>
          <a:sx n="102" d="100"/>
          <a:sy n="102" d="100"/>
        </p:scale>
        <p:origin x="1290" y="102"/>
      </p:cViewPr>
      <p:guideLst>
        <p:guide orient="horz" pos="256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8752F-D27B-4CA5-A242-2CA8706FD8F0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941C1-E526-41B0-AA77-789D90D058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124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0" y="-1"/>
            <a:ext cx="10693400" cy="75612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32922" y="540272"/>
            <a:ext cx="9612000" cy="648072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076700" y="793"/>
            <a:ext cx="540000" cy="75612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1310843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0" y="2257705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0" y="3215325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0" y="4155179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0" y="5119807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0" y="6059661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1940808" y="0"/>
            <a:ext cx="180000" cy="75612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517524" y="793"/>
            <a:ext cx="180000" cy="75612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7013642" y="793"/>
            <a:ext cx="180000" cy="75612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8590358" y="1586"/>
            <a:ext cx="180000" cy="75612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8F5F8-16B5-436C-A7FF-42B066D78D60}" type="datetime1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E974-FB95-40A6-8A58-F6329B5654EA}" type="datetime1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 userDrawn="1"/>
        </p:nvSpPr>
        <p:spPr>
          <a:xfrm>
            <a:off x="0" y="-1"/>
            <a:ext cx="10693400" cy="75612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532922" y="540272"/>
            <a:ext cx="9612000" cy="648072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076700" y="793"/>
            <a:ext cx="540000" cy="75612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0" y="1310843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0" y="2257705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0" y="3215325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0" y="4155179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0" y="5119807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0" y="6059661"/>
            <a:ext cx="10693400" cy="18000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1940808" y="0"/>
            <a:ext cx="180000" cy="75612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Прямоугольник 21"/>
          <p:cNvSpPr/>
          <p:nvPr userDrawn="1"/>
        </p:nvSpPr>
        <p:spPr>
          <a:xfrm>
            <a:off x="3517524" y="793"/>
            <a:ext cx="180000" cy="75612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7013642" y="793"/>
            <a:ext cx="180000" cy="75612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8590358" y="1586"/>
            <a:ext cx="180000" cy="7561263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05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>
          <a:xfrm>
            <a:off x="9883204" y="7008171"/>
            <a:ext cx="648072" cy="402567"/>
          </a:xfrm>
        </p:spPr>
        <p:txBody>
          <a:bodyPr/>
          <a:lstStyle>
            <a:lvl1pPr>
              <a:defRPr>
                <a:solidFill>
                  <a:srgbClr val="8A8A8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0" y="0"/>
            <a:ext cx="9163124" cy="1315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D:\Проекты\2017_04_23 Общая\work\logo.-avatarka.-dzhipeg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grayscl/>
            <a:lum bright="20000"/>
          </a:blip>
          <a:srcRect/>
          <a:stretch>
            <a:fillRect/>
          </a:stretch>
        </p:blipFill>
        <p:spPr bwMode="auto">
          <a:xfrm>
            <a:off x="9451156" y="396255"/>
            <a:ext cx="864096" cy="6268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09278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-1"/>
            <a:ext cx="10693400" cy="75612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32922" y="540272"/>
            <a:ext cx="9612000" cy="648072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739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05EB-C24D-4563-96AF-27E9F065CCC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220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1BFBB-B53B-473B-9C5D-743E1865CDC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5393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F6D68-69C8-4499-925D-DA488C90DEC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7595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1CEAE-4431-46BD-A4A8-2F946A2F3BA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5802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2423-78C6-4124-A489-1DDD1321412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592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02C63-93DD-457D-A8C0-C281378301C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863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8D63-D0F5-4731-BF9D-F04B6BEC3A6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0268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F3CB2-34BD-4293-8A0F-8441E8600DC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899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-1"/>
            <a:ext cx="10693400" cy="75612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32922" y="540272"/>
            <a:ext cx="9612000" cy="648072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E4ECE-68E4-4C1B-BFD5-AA672EC91BC6}" type="datetime1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8CD81-34FF-4294-8789-DA73FF9EB5A1}" type="datetime1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2F8DC-98CF-493A-AF6B-58F8E28A160F}" type="datetime1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E8F93-2D15-4A3A-A362-A35AB21642D1}" type="datetime1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DEE7-EC98-43D2-815B-46DE87EAB2EC}" type="datetime1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F71C9-1F76-4B2B-8912-C42A68B48C04}" type="datetime1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676CB-A4EE-4191-AFC8-05C9538E5EAB}" type="datetime1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ED787-4533-4CBE-9604-35E1EA7A04F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100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jpe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765138" y="3284151"/>
            <a:ext cx="9163124" cy="132343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8A8A89"/>
                </a:solidFill>
                <a:latin typeface="Arial" pitchFamily="34" charset="0"/>
                <a:cs typeface="Arial" pitchFamily="34" charset="0"/>
              </a:rPr>
              <a:t>РЕГИОНАЛЬНЫЙ ЦЕНТР ИНЖИНИРИНГА</a:t>
            </a:r>
            <a:endParaRPr lang="ru-RU" sz="4000" b="1" dirty="0">
              <a:solidFill>
                <a:srgbClr val="8A8A89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45307" y="6239063"/>
            <a:ext cx="45161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7"/>
          <p:cNvGrpSpPr/>
          <p:nvPr/>
        </p:nvGrpSpPr>
        <p:grpSpPr>
          <a:xfrm>
            <a:off x="666180" y="274552"/>
            <a:ext cx="504056" cy="881153"/>
            <a:chOff x="2455696" y="1767227"/>
            <a:chExt cx="1245504" cy="2177298"/>
          </a:xfrm>
        </p:grpSpPr>
        <p:sp>
          <p:nvSpPr>
            <p:cNvPr id="9" name="Овал 8"/>
            <p:cNvSpPr/>
            <p:nvPr/>
          </p:nvSpPr>
          <p:spPr>
            <a:xfrm>
              <a:off x="2938378" y="2636067"/>
              <a:ext cx="613652" cy="61365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2460625" y="2413001"/>
              <a:ext cx="1200150" cy="1212850"/>
            </a:xfrm>
            <a:custGeom>
              <a:avLst/>
              <a:gdLst>
                <a:gd name="connsiteX0" fmla="*/ 1200150 w 1398587"/>
                <a:gd name="connsiteY0" fmla="*/ 148167 h 1361017"/>
                <a:gd name="connsiteX1" fmla="*/ 6350 w 1398587"/>
                <a:gd name="connsiteY1" fmla="*/ 151342 h 1361017"/>
                <a:gd name="connsiteX2" fmla="*/ 0 w 1398587"/>
                <a:gd name="connsiteY2" fmla="*/ 1361017 h 1361017"/>
                <a:gd name="connsiteX3" fmla="*/ 1196975 w 1398587"/>
                <a:gd name="connsiteY3" fmla="*/ 1040342 h 1361017"/>
                <a:gd name="connsiteX4" fmla="*/ 1200150 w 1398587"/>
                <a:gd name="connsiteY4" fmla="*/ 148167 h 1361017"/>
                <a:gd name="connsiteX0" fmla="*/ 1200150 w 1398587"/>
                <a:gd name="connsiteY0" fmla="*/ 148167 h 1361017"/>
                <a:gd name="connsiteX1" fmla="*/ 6350 w 1398587"/>
                <a:gd name="connsiteY1" fmla="*/ 151342 h 1361017"/>
                <a:gd name="connsiteX2" fmla="*/ 0 w 1398587"/>
                <a:gd name="connsiteY2" fmla="*/ 1361017 h 1361017"/>
                <a:gd name="connsiteX3" fmla="*/ 1196975 w 1398587"/>
                <a:gd name="connsiteY3" fmla="*/ 1040342 h 1361017"/>
                <a:gd name="connsiteX4" fmla="*/ 1200150 w 1398587"/>
                <a:gd name="connsiteY4" fmla="*/ 148167 h 1361017"/>
                <a:gd name="connsiteX0" fmla="*/ 1200150 w 1398587"/>
                <a:gd name="connsiteY0" fmla="*/ 148167 h 1361017"/>
                <a:gd name="connsiteX1" fmla="*/ 6350 w 1398587"/>
                <a:gd name="connsiteY1" fmla="*/ 151342 h 1361017"/>
                <a:gd name="connsiteX2" fmla="*/ 0 w 1398587"/>
                <a:gd name="connsiteY2" fmla="*/ 1361017 h 1361017"/>
                <a:gd name="connsiteX3" fmla="*/ 1196975 w 1398587"/>
                <a:gd name="connsiteY3" fmla="*/ 1040342 h 1361017"/>
                <a:gd name="connsiteX4" fmla="*/ 1200150 w 1398587"/>
                <a:gd name="connsiteY4" fmla="*/ 148167 h 1361017"/>
                <a:gd name="connsiteX0" fmla="*/ 1200150 w 1398587"/>
                <a:gd name="connsiteY0" fmla="*/ 0 h 1212850"/>
                <a:gd name="connsiteX1" fmla="*/ 6350 w 1398587"/>
                <a:gd name="connsiteY1" fmla="*/ 3175 h 1212850"/>
                <a:gd name="connsiteX2" fmla="*/ 0 w 1398587"/>
                <a:gd name="connsiteY2" fmla="*/ 1212850 h 1212850"/>
                <a:gd name="connsiteX3" fmla="*/ 1196975 w 1398587"/>
                <a:gd name="connsiteY3" fmla="*/ 892175 h 1212850"/>
                <a:gd name="connsiteX4" fmla="*/ 1200150 w 1398587"/>
                <a:gd name="connsiteY4" fmla="*/ 0 h 1212850"/>
                <a:gd name="connsiteX0" fmla="*/ 1200150 w 1200150"/>
                <a:gd name="connsiteY0" fmla="*/ 0 h 1212850"/>
                <a:gd name="connsiteX1" fmla="*/ 6350 w 1200150"/>
                <a:gd name="connsiteY1" fmla="*/ 3175 h 1212850"/>
                <a:gd name="connsiteX2" fmla="*/ 0 w 1200150"/>
                <a:gd name="connsiteY2" fmla="*/ 1212850 h 1212850"/>
                <a:gd name="connsiteX3" fmla="*/ 1196975 w 1200150"/>
                <a:gd name="connsiteY3" fmla="*/ 892175 h 1212850"/>
                <a:gd name="connsiteX4" fmla="*/ 1200150 w 1200150"/>
                <a:gd name="connsiteY4" fmla="*/ 0 h 1212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0150" h="1212850">
                  <a:moveTo>
                    <a:pt x="1200150" y="0"/>
                  </a:moveTo>
                  <a:lnTo>
                    <a:pt x="6350" y="3175"/>
                  </a:lnTo>
                  <a:cubicBezTo>
                    <a:pt x="4233" y="406400"/>
                    <a:pt x="2117" y="809625"/>
                    <a:pt x="0" y="1212850"/>
                  </a:cubicBezTo>
                  <a:lnTo>
                    <a:pt x="1196975" y="892175"/>
                  </a:lnTo>
                  <a:cubicBezTo>
                    <a:pt x="1198033" y="594783"/>
                    <a:pt x="1199092" y="297392"/>
                    <a:pt x="120015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1" name="Picture 2" descr="D:\Проекты\_ЯО\2017_05_17 Меры\work\03308665.jpg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10000"/>
            </a:blip>
            <a:srcRect r="55116"/>
            <a:stretch>
              <a:fillRect/>
            </a:stretch>
          </p:blipFill>
          <p:spPr bwMode="auto">
            <a:xfrm>
              <a:off x="2455696" y="1767227"/>
              <a:ext cx="1245504" cy="2177298"/>
            </a:xfrm>
            <a:prstGeom prst="rect">
              <a:avLst/>
            </a:prstGeom>
            <a:noFill/>
          </p:spPr>
        </p:pic>
      </p:grpSp>
      <p:sp>
        <p:nvSpPr>
          <p:cNvPr id="12" name="TextBox 11"/>
          <p:cNvSpPr txBox="1"/>
          <p:nvPr/>
        </p:nvSpPr>
        <p:spPr>
          <a:xfrm>
            <a:off x="1242911" y="641068"/>
            <a:ext cx="259162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Ярославская</a:t>
            </a: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область</a:t>
            </a:r>
            <a:endParaRPr lang="en-US" sz="16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0156" y="6368030"/>
            <a:ext cx="3312368" cy="268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400" dirty="0" smtClean="0"/>
              <a:t>апрель, </a:t>
            </a:r>
            <a:r>
              <a:rPr lang="ru-RU" sz="1400" dirty="0" smtClean="0"/>
              <a:t>2021</a:t>
            </a:r>
            <a:endParaRPr lang="en-US" sz="1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4" name="Picture 8" descr="C:\Users\s.urnysheva\Downloads\07-04-2017_10-16-51\логотип РЦИ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319"/>
          <a:stretch/>
        </p:blipFill>
        <p:spPr bwMode="auto">
          <a:xfrm>
            <a:off x="4001555" y="1787443"/>
            <a:ext cx="2688029" cy="1057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D:\Проекты\2017_04_23 Общая\work\logo.-avatarka.-dzhipeg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9628038" y="497177"/>
            <a:ext cx="600447" cy="4359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3532" y="459054"/>
            <a:ext cx="6209311" cy="388707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УСЛУГИ РЦИ</a:t>
            </a:r>
            <a:endParaRPr lang="ru-RU" sz="2000" dirty="0" smtClean="0">
              <a:solidFill>
                <a:srgbClr val="9C674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150071"/>
              </p:ext>
            </p:extLst>
          </p:nvPr>
        </p:nvGraphicFramePr>
        <p:xfrm>
          <a:off x="3906540" y="1030815"/>
          <a:ext cx="6355908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809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460">
                <a:tc gridSpan="2"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9C674E"/>
                          </a:solidFill>
                          <a:latin typeface="Arial" pitchFamily="34" charset="0"/>
                          <a:cs typeface="Arial" pitchFamily="34" charset="0"/>
                        </a:rPr>
                        <a:t>НЕ</a:t>
                      </a:r>
                      <a:r>
                        <a:rPr lang="ru-RU" sz="1800" baseline="0" dirty="0" smtClean="0">
                          <a:solidFill>
                            <a:srgbClr val="9C674E"/>
                          </a:solidFill>
                          <a:latin typeface="Arial" pitchFamily="34" charset="0"/>
                          <a:cs typeface="Arial" pitchFamily="34" charset="0"/>
                        </a:rPr>
                        <a:t> ИНЖЕНЕРНЫЕ УСЛУГИ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D0AF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88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0AF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Определение индекса технологической готовности</a:t>
                      </a:r>
                      <a:endParaRPr lang="ru-RU" sz="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0AF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692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Содействие в разработке программ модернизации / технического перевооружения</a:t>
                      </a:r>
                    </a:p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 реконструкции производства</a:t>
                      </a:r>
                      <a:endParaRPr lang="ru-RU" sz="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948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Содействие в составлении бизнес-планов / ТЭО / инвестиционных меморандумов для инвестиционных проектов предприятий МСП</a:t>
                      </a:r>
                      <a:endParaRPr lang="ru-RU" sz="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48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Анализ рыночной конъюнктуры для оценки целесообразности изготовления новой серийной продукции и каналов её сбыта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0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Анализ нематериальных активов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0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Анализ потенциала предприятия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0241883"/>
                  </a:ext>
                </a:extLst>
              </a:tr>
              <a:tr h="67692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Квалификационная оценка субъекта малого и среднего предпринимательства, разработка индивидуальной карты развития предприятия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634481"/>
                  </a:ext>
                </a:extLst>
              </a:tr>
              <a:tr h="34275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Содействие в проведении сертификации, декларировании, аттестации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2929771"/>
                  </a:ext>
                </a:extLst>
              </a:tr>
            </a:tbl>
          </a:graphicData>
        </a:graphic>
      </p:graphicFrame>
      <p:pic>
        <p:nvPicPr>
          <p:cNvPr id="9" name="Picture 8" descr="C:\Users\s.urnysheva\Downloads\07-04-2017_10-16-51\логотип РЦИ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88" y="435372"/>
            <a:ext cx="861382" cy="436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88" y="1476377"/>
            <a:ext cx="2952328" cy="1617437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88" y="5062032"/>
            <a:ext cx="2952328" cy="1963510"/>
          </a:xfrm>
          <a:prstGeom prst="rect">
            <a:avLst/>
          </a:prstGeom>
        </p:spPr>
      </p:pic>
      <p:pic>
        <p:nvPicPr>
          <p:cNvPr id="8" name="Изображение 7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88" y="3093814"/>
            <a:ext cx="2952328" cy="196821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122564" y="6043787"/>
            <a:ext cx="62658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Arial" charset="0"/>
                <a:ea typeface="Arial" charset="0"/>
                <a:cs typeface="Arial" charset="0"/>
              </a:rPr>
              <a:t>Услуги оказываются на льготных условиях - 10% от рыночной стоимости</a:t>
            </a:r>
            <a:endParaRPr lang="ru-RU" sz="1400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3532" y="459054"/>
            <a:ext cx="6209311" cy="388707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УСЛУГИ РЦИ</a:t>
            </a:r>
            <a:endParaRPr lang="ru-RU" sz="2000" dirty="0" smtClean="0">
              <a:solidFill>
                <a:srgbClr val="9C674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325674"/>
              </p:ext>
            </p:extLst>
          </p:nvPr>
        </p:nvGraphicFramePr>
        <p:xfrm>
          <a:off x="882204" y="1476376"/>
          <a:ext cx="5184576" cy="4291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4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9631">
                <a:tc gridSpan="2">
                  <a:txBody>
                    <a:bodyPr/>
                    <a:lstStyle/>
                    <a:p>
                      <a:r>
                        <a:rPr lang="ru-RU" sz="1800" baseline="0" dirty="0" smtClean="0">
                          <a:solidFill>
                            <a:srgbClr val="9C674E"/>
                          </a:solidFill>
                          <a:latin typeface="Arial" pitchFamily="34" charset="0"/>
                          <a:cs typeface="Arial" pitchFamily="34" charset="0"/>
                        </a:rPr>
                        <a:t>ИНЖЕНЕРНЫЕ УСЛУГИ</a:t>
                      </a:r>
                      <a:endParaRPr lang="ru-RU" sz="1800" dirty="0">
                        <a:solidFill>
                          <a:srgbClr val="9C674E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D0AF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0AF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Разработка конструкции узлов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 деталей по заданию заказчика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D0AF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143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Разработка конструкции узлов деталей по заданию заказчика, изготовление опытных образцов промышленных изделий, технологического оборудования, отдельных узлов и деталей, оснастки производственного оборудования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282464"/>
                  </a:ext>
                </a:extLst>
              </a:tr>
              <a:tr h="54682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Разработка управляющих программ, алгоритмов обработки узлов и деталей, включая их улучшение и оптимизацию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3387047"/>
                  </a:ext>
                </a:extLst>
              </a:tr>
              <a:tr h="3895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Разработка и моделирование процессов обработки узлов и деталей, включая их оптимизацию</a:t>
                      </a:r>
                      <a:endParaRPr lang="ru-RU" sz="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Подбор инструментов и оптимизация технологических процессов деталей и узлов по требованию заказчика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69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Автоматизация технологических процессов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8A8A89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400" dirty="0">
                        <a:solidFill>
                          <a:srgbClr val="8A8A89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Цифровизация. Внедрение автоматизированной системы управления производством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587339"/>
                  </a:ext>
                </a:extLst>
              </a:tr>
            </a:tbl>
          </a:graphicData>
        </a:graphic>
      </p:graphicFrame>
      <p:pic>
        <p:nvPicPr>
          <p:cNvPr id="9" name="Picture 8" descr="C:\Users\s.urnysheva\Downloads\07-04-2017_10-16-51\логотип РЦИ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988" y="435372"/>
            <a:ext cx="861382" cy="436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1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6138789" y="1476375"/>
            <a:ext cx="2999517" cy="1986130"/>
          </a:xfrm>
          <a:prstGeom prst="rect">
            <a:avLst/>
          </a:prstGeom>
        </p:spPr>
      </p:pic>
      <p:pic>
        <p:nvPicPr>
          <p:cNvPr id="10" name="Рисунок 2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6138788" y="3462505"/>
            <a:ext cx="2999518" cy="1683728"/>
          </a:xfrm>
          <a:prstGeom prst="rect">
            <a:avLst/>
          </a:prstGeom>
        </p:spPr>
      </p:pic>
      <p:pic>
        <p:nvPicPr>
          <p:cNvPr id="11" name="Рисунок 5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6138788" y="5146233"/>
            <a:ext cx="2999518" cy="159629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96256" y="6134965"/>
            <a:ext cx="5026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charset="0"/>
                <a:ea typeface="Arial" charset="0"/>
                <a:cs typeface="Arial" charset="0"/>
              </a:rPr>
              <a:t>Услуги оказываются на льготных условиях - 25</a:t>
            </a:r>
            <a:r>
              <a:rPr lang="en-US" sz="1400" dirty="0" smtClean="0">
                <a:latin typeface="Arial" charset="0"/>
                <a:ea typeface="Arial" charset="0"/>
                <a:cs typeface="Arial" charset="0"/>
              </a:rPr>
              <a:t>%</a:t>
            </a:r>
            <a:r>
              <a:rPr lang="ru-RU" sz="1400" dirty="0" smtClean="0">
                <a:latin typeface="Arial" charset="0"/>
                <a:ea typeface="Arial" charset="0"/>
                <a:cs typeface="Arial" charset="0"/>
              </a:rPr>
              <a:t> от рыночной стоимости</a:t>
            </a:r>
            <a:endParaRPr lang="ru-RU" sz="1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9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D:\Проекты\2017_04_23 Общая\work\logo.-avatarka.-dzhipeg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122571" y="3134658"/>
            <a:ext cx="600447" cy="43590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6"/>
          <p:cNvSpPr/>
          <p:nvPr/>
        </p:nvSpPr>
        <p:spPr>
          <a:xfrm>
            <a:off x="1734869" y="3060551"/>
            <a:ext cx="36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ГБУ ЯО «КОРПОРАЦИЯ РАЗВИТИЯ МСП (БИЗНЕС-ИНКУБАТОР)»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1122571" y="3873796"/>
            <a:ext cx="368717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D:\Проекты\2017_04_18\work\office-phone-icon--25.png"/>
          <p:cNvPicPr>
            <a:picLocks noChangeAspect="1" noChangeArrowheads="1"/>
          </p:cNvPicPr>
          <p:nvPr/>
        </p:nvPicPr>
        <p:blipFill>
          <a:blip r:embed="rId3" cstate="print">
            <a:lum bright="40000"/>
          </a:blip>
          <a:srcRect/>
          <a:stretch>
            <a:fillRect/>
          </a:stretch>
        </p:blipFill>
        <p:spPr bwMode="auto">
          <a:xfrm>
            <a:off x="1223317" y="4940021"/>
            <a:ext cx="222851" cy="300425"/>
          </a:xfrm>
          <a:prstGeom prst="rect">
            <a:avLst/>
          </a:prstGeom>
          <a:noFill/>
        </p:spPr>
      </p:pic>
      <p:pic>
        <p:nvPicPr>
          <p:cNvPr id="22" name="Picture 2" descr="D:\Проекты\_ЯО\2017_05_17 Меры\work\marker-for-a-pin-point-location-map_211213.png"/>
          <p:cNvPicPr>
            <a:picLocks noChangeAspect="1" noChangeArrowheads="1"/>
          </p:cNvPicPr>
          <p:nvPr/>
        </p:nvPicPr>
        <p:blipFill>
          <a:blip r:embed="rId4" cstate="print">
            <a:lum bright="40000"/>
          </a:blip>
          <a:srcRect/>
          <a:stretch>
            <a:fillRect/>
          </a:stretch>
        </p:blipFill>
        <p:spPr bwMode="auto">
          <a:xfrm>
            <a:off x="1181586" y="4350512"/>
            <a:ext cx="300507" cy="300507"/>
          </a:xfrm>
          <a:prstGeom prst="rect">
            <a:avLst/>
          </a:prstGeom>
          <a:noFill/>
        </p:spPr>
      </p:pic>
      <p:sp>
        <p:nvSpPr>
          <p:cNvPr id="23" name="Прямоугольник 22"/>
          <p:cNvSpPr/>
          <p:nvPr/>
        </p:nvSpPr>
        <p:spPr>
          <a:xfrm>
            <a:off x="1101207" y="5565776"/>
            <a:ext cx="461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 smtClean="0">
                <a:solidFill>
                  <a:srgbClr val="8A8A89"/>
                </a:solidFill>
                <a:latin typeface="Arial" pitchFamily="34" charset="0"/>
                <a:cs typeface="Arial" pitchFamily="34" charset="0"/>
                <a:sym typeface="Wingdings"/>
              </a:rPr>
              <a:t>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4" descr="D:\Проекты\2017_04_18\work\584856a0e0bb315b0f7675a9.png"/>
          <p:cNvPicPr>
            <a:picLocks noChangeAspect="1" noChangeArrowheads="1"/>
          </p:cNvPicPr>
          <p:nvPr/>
        </p:nvPicPr>
        <p:blipFill>
          <a:blip r:embed="rId5" cstate="print">
            <a:lum bright="40000"/>
          </a:blip>
          <a:stretch>
            <a:fillRect/>
          </a:stretch>
        </p:blipFill>
        <p:spPr bwMode="auto">
          <a:xfrm>
            <a:off x="1181586" y="6233863"/>
            <a:ext cx="302602" cy="21827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Прямоугольник 24"/>
          <p:cNvSpPr/>
          <p:nvPr/>
        </p:nvSpPr>
        <p:spPr>
          <a:xfrm>
            <a:off x="1482687" y="4871114"/>
            <a:ext cx="1838965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1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4852</a:t>
            </a:r>
            <a:r>
              <a:rPr lang="ru-RU" sz="1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37-04-01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482093" y="6153173"/>
            <a:ext cx="2380908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info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@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yarincubator.ru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82093" y="4277650"/>
            <a:ext cx="3134191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 г. Ярославль, ул. Чехова, 2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482093" y="5518773"/>
            <a:ext cx="1774973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yarincubator.ru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525004" y="3060551"/>
            <a:ext cx="360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РЕГИОНАЛЬНЫЙ ЦЕНТР ИНЖИНИРИНГА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5912706" y="3873796"/>
            <a:ext cx="368717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D:\Проекты\2017_04_18\work\office-phone-icon--25.png"/>
          <p:cNvPicPr>
            <a:picLocks noChangeAspect="1" noChangeArrowheads="1"/>
          </p:cNvPicPr>
          <p:nvPr/>
        </p:nvPicPr>
        <p:blipFill>
          <a:blip r:embed="rId3" cstate="print">
            <a:lum bright="40000"/>
          </a:blip>
          <a:srcRect/>
          <a:stretch>
            <a:fillRect/>
          </a:stretch>
        </p:blipFill>
        <p:spPr bwMode="auto">
          <a:xfrm>
            <a:off x="6013452" y="4940021"/>
            <a:ext cx="222851" cy="300425"/>
          </a:xfrm>
          <a:prstGeom prst="rect">
            <a:avLst/>
          </a:prstGeom>
          <a:noFill/>
        </p:spPr>
      </p:pic>
      <p:pic>
        <p:nvPicPr>
          <p:cNvPr id="34" name="Picture 2" descr="D:\Проекты\_ЯО\2017_05_17 Меры\work\marker-for-a-pin-point-location-map_211213.png"/>
          <p:cNvPicPr>
            <a:picLocks noChangeAspect="1" noChangeArrowheads="1"/>
          </p:cNvPicPr>
          <p:nvPr/>
        </p:nvPicPr>
        <p:blipFill>
          <a:blip r:embed="rId4" cstate="print">
            <a:lum bright="40000"/>
          </a:blip>
          <a:srcRect/>
          <a:stretch>
            <a:fillRect/>
          </a:stretch>
        </p:blipFill>
        <p:spPr bwMode="auto">
          <a:xfrm>
            <a:off x="5971721" y="4350512"/>
            <a:ext cx="300507" cy="300507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>
            <a:off x="5891342" y="5565776"/>
            <a:ext cx="4612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 smtClean="0">
                <a:solidFill>
                  <a:srgbClr val="8A8A89"/>
                </a:solidFill>
                <a:latin typeface="Arial" pitchFamily="34" charset="0"/>
                <a:cs typeface="Arial" pitchFamily="34" charset="0"/>
                <a:sym typeface="Wingdings"/>
              </a:rPr>
              <a:t>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6" name="Picture 4" descr="D:\Проекты\2017_04_18\work\584856a0e0bb315b0f7675a9.png"/>
          <p:cNvPicPr>
            <a:picLocks noChangeAspect="1" noChangeArrowheads="1"/>
          </p:cNvPicPr>
          <p:nvPr/>
        </p:nvPicPr>
        <p:blipFill>
          <a:blip r:embed="rId5" cstate="print">
            <a:lum bright="40000"/>
          </a:blip>
          <a:stretch>
            <a:fillRect/>
          </a:stretch>
        </p:blipFill>
        <p:spPr bwMode="auto">
          <a:xfrm>
            <a:off x="5971721" y="6233863"/>
            <a:ext cx="302602" cy="21827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Прямоугольник 36"/>
          <p:cNvSpPr/>
          <p:nvPr/>
        </p:nvSpPr>
        <p:spPr>
          <a:xfrm>
            <a:off x="6272822" y="4871114"/>
            <a:ext cx="1838965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1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485</a:t>
            </a:r>
            <a:r>
              <a:rPr lang="ru-RU" sz="1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5)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23-16-02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272228" y="6153173"/>
            <a:ext cx="1675459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rci76</a:t>
            </a:r>
            <a:r>
              <a:rPr lang="en-US" sz="1800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@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mail.ru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272228" y="4139151"/>
            <a:ext cx="4454799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г. Рыбинск, ул. Глеба Успенского, 2а офис 108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6272228" y="5518773"/>
            <a:ext cx="1095172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rci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76.ru</a:t>
            </a:r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" name="Picture 8" descr="C:\Users\s.urnysheva\Downloads\07-04-2017_10-16-51\логотип РЦИ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282" y="3107549"/>
            <a:ext cx="861382" cy="436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8" descr="C:\Users\s.urnysheva\Downloads\07-04-2017_10-16-51\логотип РЦИ.jpg"/>
          <p:cNvPicPr>
            <a:picLocks noChangeAspect="1" noChangeArrowheads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408"/>
          <a:stretch/>
        </p:blipFill>
        <p:spPr bwMode="auto">
          <a:xfrm>
            <a:off x="3863001" y="830095"/>
            <a:ext cx="2688029" cy="1366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5695</TotalTime>
  <Words>261</Words>
  <Application>Microsoft Office PowerPoint</Application>
  <PresentationFormat>Произвольный</PresentationFormat>
  <Paragraphs>52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Wingdings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БЕЛОВ Станислав Олегович</dc:creator>
  <cp:lastModifiedBy>user</cp:lastModifiedBy>
  <cp:revision>482</cp:revision>
  <dcterms:created xsi:type="dcterms:W3CDTF">2017-04-13T16:54:49Z</dcterms:created>
  <dcterms:modified xsi:type="dcterms:W3CDTF">2021-04-27T08:52:54Z</dcterms:modified>
</cp:coreProperties>
</file>