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4">
  <p:sldMasterIdLst>
    <p:sldMasterId id="2147483686" r:id="rId1"/>
  </p:sldMasterIdLst>
  <p:notesMasterIdLst>
    <p:notesMasterId r:id="rId9"/>
  </p:notesMasterIdLst>
  <p:sldIdLst>
    <p:sldId id="279" r:id="rId2"/>
    <p:sldId id="286" r:id="rId3"/>
    <p:sldId id="291" r:id="rId4"/>
    <p:sldId id="287" r:id="rId5"/>
    <p:sldId id="290" r:id="rId6"/>
    <p:sldId id="280" r:id="rId7"/>
    <p:sldId id="288" r:id="rId8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20B408-74C0-478A-954F-F2A7398F35E7}">
          <p14:sldIdLst>
            <p14:sldId id="279"/>
            <p14:sldId id="286"/>
            <p14:sldId id="291"/>
            <p14:sldId id="287"/>
            <p14:sldId id="290"/>
            <p14:sldId id="280"/>
            <p14:sldId id="28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C37"/>
    <a:srgbClr val="C98E9F"/>
    <a:srgbClr val="860026"/>
    <a:srgbClr val="EDE7E8"/>
    <a:srgbClr val="D9CBCD"/>
    <a:srgbClr val="8B0128"/>
    <a:srgbClr val="FFE1EA"/>
    <a:srgbClr val="850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2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252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F3FEA-461C-4AAA-B67D-56C85243C3C9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6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5BD62-E13C-4139-9922-9E0F1FDF73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620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5BD62-E13C-4139-9922-9E0F1FDF73E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36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8398-0914-4C97-853A-172D41A14152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51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26BC-9A63-4AAE-914D-EE327EA0549F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3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C8BB-0972-40FF-99B4-DE6F2154D705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2305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8E95-01E0-4537-BD7B-5CEA0C935E43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46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7BAE8-653E-4A40-8802-DC41CB40AE5F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871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B6A7-2F30-49DE-9BA4-A46247C9D80D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42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C575-409C-44D4-83C8-3C70CEB969B4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39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B04D-880D-48A3-BC50-84F0FAB35A42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9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05DB6-06C3-4955-B8A2-DF2A04336348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5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625-1E1F-4D75-9770-0BFE4B5513CD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5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5FB5-F7C1-484A-ABC9-ABDEF6B94443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8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0C6D3-8343-49D6-897D-2B1DF05B635C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89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AFA82-B3B2-41D3-9571-DDC4D1CDF3CC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0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58FC-C1D8-4E28-A2E1-1069AE889A2A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1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7194-CB5F-4BDC-9D2E-70C7799ED1E7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2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BD6F-4011-48AE-8D00-B3F6307E33D9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3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719F3-7BC4-4459-BB59-0CD720C43CEA}" type="datetime1">
              <a:rPr lang="en-US" smtClean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5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180" y="935335"/>
            <a:ext cx="7021220" cy="152832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013" y="5213376"/>
            <a:ext cx="2586789" cy="54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corpmsp.ru/local/dist/images/desc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0090" y="5082218"/>
            <a:ext cx="2286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09600" y="2821970"/>
            <a:ext cx="8509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860026"/>
                </a:solidFill>
              </a:rPr>
              <a:t>ФИНАНСОВЫЕ МЕРЫ ГОСУДАРСТВЕННОЙ ПОДДЕРЖКИ БИЗНЕСА В ЯРОСЛАВСКОЙ ОБЛАСТИ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77900" y="2705100"/>
            <a:ext cx="772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09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lum brigh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1"/>
          <a:stretch>
            <a:fillRect/>
          </a:stretch>
        </p:blipFill>
        <p:spPr>
          <a:xfrm>
            <a:off x="10328650" y="559987"/>
            <a:ext cx="1456950" cy="61569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8"/>
          <a:stretch>
            <a:fillRect/>
          </a:stretch>
        </p:blipFill>
        <p:spPr>
          <a:xfrm>
            <a:off x="10375900" y="1118787"/>
            <a:ext cx="1358900" cy="61569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63555" y="564634"/>
            <a:ext cx="70663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МИКРОЗАЙМЫ ФОНДА НА ЛЬГОТНЫХ УСЛОВИЯХ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04518" y="5931813"/>
            <a:ext cx="7258718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 smtClean="0"/>
              <a:t>* не более ключевой </a:t>
            </a:r>
            <a:r>
              <a:rPr lang="ru-RU" sz="1400" dirty="0"/>
              <a:t>ставки Банка России, </a:t>
            </a:r>
            <a:r>
              <a:rPr lang="ru-RU" sz="1400" dirty="0" smtClean="0"/>
              <a:t>увеличенной </a:t>
            </a:r>
            <a:r>
              <a:rPr lang="ru-RU" sz="1400" dirty="0"/>
              <a:t>на </a:t>
            </a:r>
            <a:r>
              <a:rPr lang="ru-RU" sz="1400" dirty="0" smtClean="0"/>
              <a:t>1,5 процентных пункта   </a:t>
            </a:r>
            <a:endParaRPr lang="ru-RU" sz="1400" b="1" dirty="0" smtClean="0">
              <a:solidFill>
                <a:srgbClr val="860026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302706" y="6178034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98E9F"/>
                </a:solidFill>
              </a:rPr>
              <a:t>2</a:t>
            </a:r>
            <a:endParaRPr lang="ru-RU" sz="2800" dirty="0">
              <a:solidFill>
                <a:srgbClr val="C98E9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08952" y="1517134"/>
            <a:ext cx="66877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 smtClean="0">
                <a:solidFill>
                  <a:srgbClr val="C98E9F"/>
                </a:solidFill>
              </a:rPr>
              <a:t>9</a:t>
            </a:r>
            <a:endParaRPr lang="ru-RU" sz="7200" dirty="0">
              <a:solidFill>
                <a:srgbClr val="C98E9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71940" y="1783834"/>
            <a:ext cx="19794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smtClean="0">
                <a:solidFill>
                  <a:srgbClr val="C98E9F"/>
                </a:solidFill>
              </a:rPr>
              <a:t>КРЕДИТНЫХ ПРОДУКТОВ 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59239" y="1765756"/>
            <a:ext cx="5580161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различных целей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 видов деятельности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86653" y="2896800"/>
            <a:ext cx="628698" cy="110799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6600" dirty="0">
                <a:solidFill>
                  <a:srgbClr val="C98E9F"/>
                </a:solidFill>
              </a:rPr>
              <a:t>5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09940" y="3117334"/>
            <a:ext cx="7983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err="1" smtClean="0">
                <a:solidFill>
                  <a:srgbClr val="C98E9F"/>
                </a:solidFill>
              </a:rPr>
              <a:t>млн</a:t>
            </a:r>
            <a:endParaRPr lang="ru-RU" sz="2000" b="1" dirty="0" smtClean="0">
              <a:solidFill>
                <a:srgbClr val="C98E9F"/>
              </a:solidFill>
            </a:endParaRPr>
          </a:p>
          <a:p>
            <a:r>
              <a:rPr lang="ru-RU" sz="2000" b="1" dirty="0" smtClean="0">
                <a:solidFill>
                  <a:srgbClr val="C98E9F"/>
                </a:solidFill>
              </a:rPr>
              <a:t>руб.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68539" y="3142734"/>
            <a:ext cx="18082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одного заемщика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946400" y="3111500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319204" y="3448050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98E9F"/>
                </a:solidFill>
              </a:rPr>
              <a:t>до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184400" y="1562100"/>
            <a:ext cx="2603500" cy="1117600"/>
          </a:xfrm>
          <a:prstGeom prst="rect">
            <a:avLst/>
          </a:prstGeom>
          <a:noFill/>
          <a:ln>
            <a:solidFill>
              <a:srgbClr val="C98E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261813" y="2892623"/>
            <a:ext cx="1095871" cy="110799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6600" dirty="0" smtClean="0">
                <a:solidFill>
                  <a:srgbClr val="C98E9F"/>
                </a:solidFill>
              </a:rPr>
              <a:t>15</a:t>
            </a:r>
            <a:endParaRPr lang="ru-RU" sz="6600" dirty="0">
              <a:solidFill>
                <a:srgbClr val="C98E9F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19855" y="3138557"/>
            <a:ext cx="8872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err="1" smtClean="0">
                <a:solidFill>
                  <a:srgbClr val="C98E9F"/>
                </a:solidFill>
              </a:rPr>
              <a:t>млн</a:t>
            </a:r>
            <a:endParaRPr lang="ru-RU" sz="2000" b="1" dirty="0" smtClean="0">
              <a:solidFill>
                <a:srgbClr val="C98E9F"/>
              </a:solidFill>
            </a:endParaRPr>
          </a:p>
          <a:p>
            <a:r>
              <a:rPr lang="ru-RU" sz="2000" b="1" dirty="0" smtClean="0">
                <a:solidFill>
                  <a:srgbClr val="C98E9F"/>
                </a:solidFill>
              </a:rPr>
              <a:t>руб.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07115" y="3138557"/>
            <a:ext cx="18082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группы компаний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7107115" y="3130550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5013415" y="3513723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98E9F"/>
                </a:solidFill>
              </a:rPr>
              <a:t>до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831253" y="4263766"/>
            <a:ext cx="524369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6000" dirty="0" smtClean="0">
                <a:solidFill>
                  <a:srgbClr val="C98E9F"/>
                </a:solidFill>
              </a:rPr>
              <a:t>2 – 6,5%*</a:t>
            </a:r>
            <a:endParaRPr lang="ru-RU" sz="6000" dirty="0">
              <a:solidFill>
                <a:srgbClr val="C98E9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995896" y="4740977"/>
            <a:ext cx="197946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400" b="1" dirty="0" smtClean="0">
                <a:solidFill>
                  <a:srgbClr val="C98E9F"/>
                </a:solidFill>
              </a:rPr>
              <a:t>годовых</a:t>
            </a:r>
            <a:endParaRPr lang="ru-RU" sz="2400" b="1" dirty="0">
              <a:solidFill>
                <a:srgbClr val="C98E9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891409" y="5431829"/>
            <a:ext cx="6224781" cy="456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Срок рассмотрения заявки </a:t>
            </a:r>
            <a:r>
              <a:rPr lang="en-US" dirty="0" smtClean="0"/>
              <a:t>– </a:t>
            </a:r>
            <a:r>
              <a:rPr lang="ru-RU" b="1" dirty="0" smtClean="0">
                <a:solidFill>
                  <a:srgbClr val="860026"/>
                </a:solidFill>
              </a:rPr>
              <a:t>не более 10 рабочих дней</a:t>
            </a:r>
          </a:p>
        </p:txBody>
      </p:sp>
    </p:spTree>
    <p:extLst>
      <p:ext uri="{BB962C8B-B14F-4D97-AF65-F5344CB8AC3E}">
        <p14:creationId xmlns:p14="http://schemas.microsoft.com/office/powerpoint/2010/main" val="166070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lum brigh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1"/>
          <a:stretch>
            <a:fillRect/>
          </a:stretch>
        </p:blipFill>
        <p:spPr>
          <a:xfrm>
            <a:off x="10328650" y="559987"/>
            <a:ext cx="1456950" cy="61569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8"/>
          <a:stretch>
            <a:fillRect/>
          </a:stretch>
        </p:blipFill>
        <p:spPr>
          <a:xfrm>
            <a:off x="10375900" y="1118787"/>
            <a:ext cx="1358900" cy="61569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63555" y="564634"/>
            <a:ext cx="80377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ПРОГРАММА МИКРОФИНАНСИРОВАНИЯ</a:t>
            </a:r>
            <a:r>
              <a:rPr lang="en-US" sz="2400" dirty="0" smtClean="0">
                <a:solidFill>
                  <a:srgbClr val="860026"/>
                </a:solidFill>
              </a:rPr>
              <a:t> </a:t>
            </a:r>
            <a:r>
              <a:rPr lang="ru-RU" sz="2400" dirty="0">
                <a:solidFill>
                  <a:srgbClr val="860026"/>
                </a:solidFill>
              </a:rPr>
              <a:t>«Самозанятый»</a:t>
            </a:r>
            <a:endParaRPr lang="ru-RU" sz="2400" dirty="0" smtClean="0">
              <a:solidFill>
                <a:srgbClr val="860026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302706" y="6178034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98E9F"/>
                </a:solidFill>
              </a:rPr>
              <a:t>3</a:t>
            </a:r>
            <a:endParaRPr lang="ru-RU" sz="2800" dirty="0">
              <a:solidFill>
                <a:srgbClr val="C98E9F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30200" y="1342880"/>
            <a:ext cx="91694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/>
          </a:p>
          <a:p>
            <a:pPr algn="ctr"/>
            <a:r>
              <a:rPr lang="ru-RU" dirty="0" smtClean="0"/>
              <a:t>С</a:t>
            </a:r>
            <a:r>
              <a:rPr lang="ru-RU" sz="1400" dirty="0" smtClean="0"/>
              <a:t>УММА ОТ </a:t>
            </a:r>
            <a:r>
              <a:rPr lang="ru-RU" sz="3600" dirty="0" smtClean="0">
                <a:solidFill>
                  <a:srgbClr val="A40C37"/>
                </a:solidFill>
              </a:rPr>
              <a:t>10</a:t>
            </a:r>
            <a:r>
              <a:rPr lang="ru-RU" sz="1400" dirty="0" smtClean="0"/>
              <a:t> ТЫС. РУБ.  ДО  </a:t>
            </a:r>
            <a:r>
              <a:rPr lang="ru-RU" sz="3600" dirty="0" smtClean="0">
                <a:solidFill>
                  <a:srgbClr val="A40C37"/>
                </a:solidFill>
              </a:rPr>
              <a:t>500</a:t>
            </a:r>
            <a:r>
              <a:rPr lang="ru-RU" sz="1400" dirty="0"/>
              <a:t> </a:t>
            </a:r>
            <a:r>
              <a:rPr lang="ru-RU" sz="1400" dirty="0" smtClean="0"/>
              <a:t>ТЫС. РУБ.</a:t>
            </a:r>
            <a:endParaRPr lang="en-US" sz="1400" dirty="0"/>
          </a:p>
          <a:p>
            <a:pPr algn="just"/>
            <a:endParaRPr lang="en-US" sz="1400" dirty="0" smtClean="0"/>
          </a:p>
          <a:p>
            <a:pPr algn="just"/>
            <a:endParaRPr lang="en-US" sz="1400" dirty="0"/>
          </a:p>
          <a:p>
            <a:pPr algn="just"/>
            <a:endParaRPr lang="en-US" sz="1400" dirty="0" smtClean="0"/>
          </a:p>
          <a:p>
            <a:pPr algn="just"/>
            <a:r>
              <a:rPr lang="ru-RU" sz="1400" dirty="0" smtClean="0"/>
              <a:t>ДО </a:t>
            </a:r>
            <a:r>
              <a:rPr lang="ru-RU" sz="3600" dirty="0" smtClean="0">
                <a:solidFill>
                  <a:srgbClr val="A40C37"/>
                </a:solidFill>
              </a:rPr>
              <a:t>200</a:t>
            </a:r>
            <a:r>
              <a:rPr lang="ru-RU" sz="1400" dirty="0" smtClean="0"/>
              <a:t> ТЫС. РУБ. – ЗАЛОГ НЕ ТРЕБУЕТСЯ / СВЫШЕ </a:t>
            </a:r>
            <a:r>
              <a:rPr lang="ru-RU" sz="3600" dirty="0">
                <a:solidFill>
                  <a:srgbClr val="A40C37"/>
                </a:solidFill>
              </a:rPr>
              <a:t>200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</a:rPr>
              <a:t>ТЫС. </a:t>
            </a:r>
            <a:r>
              <a:rPr lang="ru-RU" sz="1400" dirty="0">
                <a:solidFill>
                  <a:prstClr val="black"/>
                </a:solidFill>
              </a:rPr>
              <a:t>РУБ</a:t>
            </a:r>
            <a:r>
              <a:rPr lang="ru-RU" sz="1400" dirty="0"/>
              <a:t>. – ЗАЛОГ </a:t>
            </a:r>
            <a:r>
              <a:rPr lang="ru-RU" sz="1400" dirty="0" smtClean="0"/>
              <a:t>НЕ МЕНЕЕ </a:t>
            </a:r>
            <a:r>
              <a:rPr lang="ru-RU" sz="3600" dirty="0" smtClean="0">
                <a:solidFill>
                  <a:srgbClr val="A40C37"/>
                </a:solidFill>
              </a:rPr>
              <a:t>100%</a:t>
            </a:r>
          </a:p>
          <a:p>
            <a:pPr algn="just"/>
            <a:r>
              <a:rPr lang="ru-RU" sz="3600" dirty="0" smtClean="0">
                <a:solidFill>
                  <a:srgbClr val="A40C37"/>
                </a:solidFill>
              </a:rPr>
              <a:t> </a:t>
            </a:r>
          </a:p>
          <a:p>
            <a:pPr algn="ctr"/>
            <a:r>
              <a:rPr lang="ru-RU" sz="3600" dirty="0" smtClean="0">
                <a:solidFill>
                  <a:srgbClr val="A40C37"/>
                </a:solidFill>
              </a:rPr>
              <a:t>2,5% - 5%* </a:t>
            </a:r>
            <a:r>
              <a:rPr lang="ru-RU" sz="1400" dirty="0" smtClean="0"/>
              <a:t>ГОДОВЫХ</a:t>
            </a:r>
          </a:p>
          <a:p>
            <a:pPr algn="ctr"/>
            <a:endParaRPr lang="ru-RU" sz="1400" b="1" dirty="0" smtClean="0">
              <a:solidFill>
                <a:srgbClr val="A40C37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26314" y="4857778"/>
            <a:ext cx="8148386" cy="17081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dirty="0" smtClean="0">
                <a:solidFill>
                  <a:srgbClr val="A40C37"/>
                </a:solidFill>
              </a:rPr>
              <a:t>* - </a:t>
            </a:r>
            <a:r>
              <a:rPr lang="ru-RU" sz="1400" dirty="0" smtClean="0"/>
              <a:t>Размер </a:t>
            </a:r>
            <a:r>
              <a:rPr lang="ru-RU" sz="1400" dirty="0"/>
              <a:t>ключевой ставки Банка России, установленной на дату заключения договора займа. </a:t>
            </a:r>
            <a:endParaRPr lang="ru-RU" sz="1400" dirty="0" smtClean="0"/>
          </a:p>
          <a:p>
            <a:pPr algn="ctr">
              <a:lnSpc>
                <a:spcPct val="150000"/>
              </a:lnSpc>
            </a:pPr>
            <a:r>
              <a:rPr lang="ru-RU" sz="1400" dirty="0" smtClean="0"/>
              <a:t>В </a:t>
            </a:r>
            <a:r>
              <a:rPr lang="ru-RU" sz="1400" dirty="0"/>
              <a:t>случае если Заемщик зарегистрирован и осуществляет деятельность на </a:t>
            </a:r>
            <a:r>
              <a:rPr lang="ru-RU" sz="1400" dirty="0" smtClean="0"/>
              <a:t>территории</a:t>
            </a:r>
          </a:p>
          <a:p>
            <a:pPr algn="ctr">
              <a:lnSpc>
                <a:spcPct val="150000"/>
              </a:lnSpc>
            </a:pPr>
            <a:r>
              <a:rPr lang="ru-RU" sz="1400" dirty="0" err="1" smtClean="0"/>
              <a:t>монопрофильных</a:t>
            </a:r>
            <a:r>
              <a:rPr lang="ru-RU" sz="1400" dirty="0" smtClean="0"/>
              <a:t> </a:t>
            </a:r>
            <a:r>
              <a:rPr lang="ru-RU" sz="1400" dirty="0" smtClean="0"/>
              <a:t>муниципальных </a:t>
            </a:r>
            <a:r>
              <a:rPr lang="ru-RU" sz="1400" dirty="0"/>
              <a:t>образований Ярославской области </a:t>
            </a:r>
            <a:endParaRPr lang="ru-RU" sz="1400" dirty="0" smtClean="0"/>
          </a:p>
          <a:p>
            <a:pPr algn="ctr">
              <a:lnSpc>
                <a:spcPct val="150000"/>
              </a:lnSpc>
            </a:pPr>
            <a:r>
              <a:rPr lang="ru-RU" sz="1400" dirty="0" smtClean="0"/>
              <a:t>при </a:t>
            </a:r>
            <a:r>
              <a:rPr lang="ru-RU" sz="1400" dirty="0"/>
              <a:t>условии реализации приоритетных проектов* - ½ ключевой ставки Банка России, </a:t>
            </a:r>
            <a:endParaRPr lang="ru-RU" sz="1400" dirty="0" smtClean="0"/>
          </a:p>
          <a:p>
            <a:pPr algn="ctr">
              <a:lnSpc>
                <a:spcPct val="150000"/>
              </a:lnSpc>
            </a:pPr>
            <a:r>
              <a:rPr lang="ru-RU" sz="1400" dirty="0" smtClean="0"/>
              <a:t>установленной </a:t>
            </a:r>
            <a:r>
              <a:rPr lang="ru-RU" sz="1400" dirty="0"/>
              <a:t>на дату заключения договора займа.</a:t>
            </a:r>
            <a:endParaRPr lang="ru-RU" sz="1400" b="1" dirty="0" smtClean="0">
              <a:solidFill>
                <a:srgbClr val="8600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97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63555" y="564634"/>
            <a:ext cx="4459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ОБЕСПЕЧЕНИЕ МИКРОЗАЙМОВ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57440" y="1660268"/>
            <a:ext cx="197946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800" b="1" dirty="0" smtClean="0">
                <a:solidFill>
                  <a:srgbClr val="C98E9F"/>
                </a:solidFill>
              </a:rPr>
              <a:t>ЗАЛОГ</a:t>
            </a:r>
            <a:endParaRPr lang="ru-RU" sz="2800" b="1" dirty="0">
              <a:solidFill>
                <a:srgbClr val="C98E9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600" y="1562100"/>
            <a:ext cx="1625600" cy="685800"/>
          </a:xfrm>
          <a:prstGeom prst="rect">
            <a:avLst/>
          </a:prstGeom>
          <a:noFill/>
          <a:ln>
            <a:solidFill>
              <a:srgbClr val="C98E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90600" y="2375238"/>
            <a:ext cx="84836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98E9F"/>
                </a:solidFill>
                <a:sym typeface="Wingdings"/>
              </a:rPr>
              <a:t></a:t>
            </a:r>
            <a:r>
              <a:rPr lang="ru-RU" dirty="0" smtClean="0">
                <a:sym typeface="Wingdings"/>
              </a:rPr>
              <a:t> </a:t>
            </a:r>
            <a:r>
              <a:rPr lang="ru-RU" dirty="0" smtClean="0"/>
              <a:t>Транспортные средства, оборудование, </a:t>
            </a:r>
            <a:r>
              <a:rPr lang="ru-RU" dirty="0" smtClean="0"/>
              <a:t>недвижимость, </a:t>
            </a:r>
            <a:r>
              <a:rPr lang="ru-RU" dirty="0" smtClean="0"/>
              <a:t>товары в обороте, вновь приобретаемое имущество</a:t>
            </a:r>
          </a:p>
          <a:p>
            <a:endParaRPr lang="ru-RU" sz="800" dirty="0" smtClean="0"/>
          </a:p>
          <a:p>
            <a:r>
              <a:rPr lang="ru-RU" dirty="0" smtClean="0">
                <a:solidFill>
                  <a:srgbClr val="C98E9F"/>
                </a:solidFill>
                <a:sym typeface="Wingdings"/>
              </a:rPr>
              <a:t> </a:t>
            </a:r>
            <a:r>
              <a:rPr lang="ru-RU" dirty="0" smtClean="0"/>
              <a:t>Залог должен находиться  на территории Ярославской области</a:t>
            </a:r>
          </a:p>
          <a:p>
            <a:endParaRPr lang="ru-RU" sz="800" dirty="0" smtClean="0"/>
          </a:p>
          <a:p>
            <a:r>
              <a:rPr lang="ru-RU" dirty="0" smtClean="0">
                <a:solidFill>
                  <a:srgbClr val="C98E9F"/>
                </a:solidFill>
                <a:sym typeface="Wingdings"/>
              </a:rPr>
              <a:t> </a:t>
            </a:r>
            <a:r>
              <a:rPr lang="ru-RU" dirty="0" smtClean="0"/>
              <a:t>В качестве залогодателей могут выступать третьи физические и юридические лица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7440" y="4568568"/>
            <a:ext cx="343996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800" b="1" dirty="0" smtClean="0">
                <a:solidFill>
                  <a:srgbClr val="C98E9F"/>
                </a:solidFill>
              </a:rPr>
              <a:t>ПОРУЧИТЕЛЬСТВО</a:t>
            </a:r>
            <a:endParaRPr lang="ru-RU" sz="2800" b="1" dirty="0">
              <a:solidFill>
                <a:srgbClr val="C98E9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90600" y="4470400"/>
            <a:ext cx="3708400" cy="685800"/>
          </a:xfrm>
          <a:prstGeom prst="rect">
            <a:avLst/>
          </a:prstGeom>
          <a:noFill/>
          <a:ln>
            <a:solidFill>
              <a:srgbClr val="C98E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90600" y="5283538"/>
            <a:ext cx="8483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98E9F"/>
                </a:solidFill>
                <a:sym typeface="Wingdings"/>
              </a:rPr>
              <a:t></a:t>
            </a:r>
            <a:r>
              <a:rPr lang="ru-RU" dirty="0" smtClean="0">
                <a:sym typeface="Wingdings"/>
              </a:rPr>
              <a:t> </a:t>
            </a:r>
            <a:r>
              <a:rPr lang="ru-RU" dirty="0" smtClean="0"/>
              <a:t>Юридические лица, индивидуальные предприниматели</a:t>
            </a:r>
          </a:p>
          <a:p>
            <a:endParaRPr lang="ru-RU" sz="800" dirty="0" smtClean="0">
              <a:solidFill>
                <a:srgbClr val="C98E9F"/>
              </a:solidFill>
              <a:sym typeface="Wingdings"/>
            </a:endParaRPr>
          </a:p>
          <a:p>
            <a:r>
              <a:rPr lang="ru-RU" dirty="0" smtClean="0">
                <a:solidFill>
                  <a:srgbClr val="C98E9F"/>
                </a:solidFill>
                <a:sym typeface="Wingdings"/>
              </a:rPr>
              <a:t> </a:t>
            </a:r>
            <a:r>
              <a:rPr lang="ru-RU" dirty="0" smtClean="0"/>
              <a:t>Физические лица в возрасте от 21 года до пенсионного возраста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lum brigh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1"/>
          <a:stretch>
            <a:fillRect/>
          </a:stretch>
        </p:blipFill>
        <p:spPr>
          <a:xfrm>
            <a:off x="10328650" y="559987"/>
            <a:ext cx="1456950" cy="61569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8"/>
          <a:stretch>
            <a:fillRect/>
          </a:stretch>
        </p:blipFill>
        <p:spPr>
          <a:xfrm>
            <a:off x="10375900" y="1118787"/>
            <a:ext cx="1358900" cy="615697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1302706" y="6178034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98E9F"/>
                </a:solidFill>
              </a:rPr>
              <a:t>4</a:t>
            </a:r>
            <a:endParaRPr lang="ru-RU" sz="2800" dirty="0">
              <a:solidFill>
                <a:srgbClr val="C98E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35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corpmsp.ru/local/dist/images/desc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3753" y="5802379"/>
            <a:ext cx="1840546" cy="63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3555" y="564634"/>
            <a:ext cx="6061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ПОРУЧИТЕЛЬСТВА ФОНДА ПО КРЕДИТАМ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93422" y="1757232"/>
            <a:ext cx="912429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ru-RU" sz="5400" dirty="0" smtClean="0">
                <a:solidFill>
                  <a:srgbClr val="C98E9F"/>
                </a:solidFill>
              </a:rPr>
              <a:t>25</a:t>
            </a:r>
            <a:endParaRPr lang="ru-RU" sz="5400" dirty="0">
              <a:solidFill>
                <a:srgbClr val="C98E9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51240" y="1847334"/>
            <a:ext cx="7983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err="1" smtClean="0">
                <a:solidFill>
                  <a:srgbClr val="C98E9F"/>
                </a:solidFill>
              </a:rPr>
              <a:t>млн</a:t>
            </a:r>
            <a:endParaRPr lang="ru-RU" sz="2000" b="1" dirty="0" smtClean="0">
              <a:solidFill>
                <a:srgbClr val="C98E9F"/>
              </a:solidFill>
            </a:endParaRPr>
          </a:p>
          <a:p>
            <a:r>
              <a:rPr lang="ru-RU" sz="2000" b="1" dirty="0" smtClean="0">
                <a:solidFill>
                  <a:srgbClr val="C98E9F"/>
                </a:solidFill>
              </a:rPr>
              <a:t>руб.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09839" y="1872734"/>
            <a:ext cx="18082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 одному договору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187700" y="1841500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681241" y="1753055"/>
            <a:ext cx="1895071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ru-RU" sz="5400" dirty="0" smtClean="0">
                <a:solidFill>
                  <a:srgbClr val="C98E9F"/>
                </a:solidFill>
              </a:rPr>
              <a:t>49,25</a:t>
            </a:r>
            <a:endParaRPr lang="ru-RU" sz="5400" dirty="0">
              <a:solidFill>
                <a:srgbClr val="C98E9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21701" y="1843157"/>
            <a:ext cx="8872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err="1" smtClean="0">
                <a:solidFill>
                  <a:srgbClr val="C98E9F"/>
                </a:solidFill>
              </a:rPr>
              <a:t>млн</a:t>
            </a:r>
            <a:endParaRPr lang="ru-RU" sz="2000" b="1" dirty="0" smtClean="0">
              <a:solidFill>
                <a:srgbClr val="C98E9F"/>
              </a:solidFill>
            </a:endParaRPr>
          </a:p>
          <a:p>
            <a:r>
              <a:rPr lang="ru-RU" sz="2000" b="1" dirty="0" smtClean="0">
                <a:solidFill>
                  <a:srgbClr val="C98E9F"/>
                </a:solidFill>
              </a:rPr>
              <a:t>руб.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480300" y="1868557"/>
            <a:ext cx="18082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 одному субъекту МСП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358161" y="1837323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899365" y="1307639"/>
            <a:ext cx="4666662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2000" dirty="0" smtClean="0">
                <a:solidFill>
                  <a:srgbClr val="C98E9F"/>
                </a:solidFill>
              </a:rPr>
              <a:t>Максимальная сумма поручительства</a:t>
            </a:r>
            <a:endParaRPr lang="ru-RU" sz="2000" dirty="0">
              <a:solidFill>
                <a:srgbClr val="C98E9F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265571" y="3318301"/>
            <a:ext cx="24106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860026"/>
                </a:solidFill>
              </a:rPr>
              <a:t>14 </a:t>
            </a:r>
            <a:r>
              <a:rPr lang="ru-RU" sz="1600" dirty="0" smtClean="0">
                <a:solidFill>
                  <a:srgbClr val="860026"/>
                </a:solidFill>
              </a:rPr>
              <a:t>крупнейших</a:t>
            </a:r>
          </a:p>
          <a:p>
            <a:pPr algn="ctr"/>
            <a:r>
              <a:rPr lang="ru-RU" sz="1600" dirty="0" smtClean="0">
                <a:solidFill>
                  <a:srgbClr val="860026"/>
                </a:solidFill>
              </a:rPr>
              <a:t>банков региона </a:t>
            </a:r>
            <a:r>
              <a:rPr lang="ru-RU" sz="1600" dirty="0" smtClean="0"/>
              <a:t>– партнеры фонда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442200" y="3200400"/>
            <a:ext cx="2057400" cy="10668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615670" y="2659390"/>
            <a:ext cx="4161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но не более </a:t>
            </a:r>
            <a:r>
              <a:rPr lang="ru-RU" sz="2800" dirty="0" smtClean="0">
                <a:solidFill>
                  <a:srgbClr val="C98E9F"/>
                </a:solidFill>
              </a:rPr>
              <a:t>70%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от суммы кредита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90053" y="5525700"/>
            <a:ext cx="628698" cy="110799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6600" dirty="0" smtClean="0">
                <a:solidFill>
                  <a:srgbClr val="C98E9F"/>
                </a:solidFill>
              </a:rPr>
              <a:t>1</a:t>
            </a:r>
            <a:endParaRPr lang="ru-RU" sz="6600" dirty="0">
              <a:solidFill>
                <a:srgbClr val="C98E9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13340" y="5746234"/>
            <a:ext cx="91266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000" b="1" dirty="0" err="1" smtClean="0">
                <a:solidFill>
                  <a:srgbClr val="C98E9F"/>
                </a:solidFill>
              </a:rPr>
              <a:t>млрд</a:t>
            </a:r>
            <a:endParaRPr lang="ru-RU" sz="2000" b="1" dirty="0" smtClean="0">
              <a:solidFill>
                <a:srgbClr val="C98E9F"/>
              </a:solidFill>
            </a:endParaRPr>
          </a:p>
          <a:p>
            <a:r>
              <a:rPr lang="ru-RU" sz="2000" b="1" dirty="0" smtClean="0">
                <a:solidFill>
                  <a:srgbClr val="C98E9F"/>
                </a:solidFill>
              </a:rPr>
              <a:t>руб.</a:t>
            </a:r>
            <a:endParaRPr lang="ru-RU" sz="2000" b="1" dirty="0">
              <a:solidFill>
                <a:srgbClr val="C98E9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11639" y="5771634"/>
            <a:ext cx="30909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Возможность </a:t>
            </a:r>
            <a:r>
              <a:rPr lang="ru-RU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согарантии</a:t>
            </a:r>
            <a:endParaRPr lang="ru-R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Корпорацией МСП России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889500" y="5740400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186104" y="6076950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98E9F"/>
                </a:solidFill>
              </a:rPr>
              <a:t>до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172945" y="3947753"/>
            <a:ext cx="1220206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ru-RU" sz="4000" dirty="0" smtClean="0">
                <a:solidFill>
                  <a:srgbClr val="C98E9F"/>
                </a:solidFill>
              </a:rPr>
              <a:t>0,5%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62139" y="4006334"/>
            <a:ext cx="2290861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годовых от суммы поручительства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540000" y="3975100"/>
            <a:ext cx="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899365" y="3530139"/>
            <a:ext cx="3060453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2000" dirty="0" smtClean="0">
                <a:solidFill>
                  <a:srgbClr val="C98E9F"/>
                </a:solidFill>
              </a:rPr>
              <a:t>Размер вознаграждения</a:t>
            </a:r>
            <a:endParaRPr lang="ru-RU" sz="2000" dirty="0">
              <a:solidFill>
                <a:srgbClr val="C98E9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386980" y="3947753"/>
            <a:ext cx="162897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ru-RU" sz="4000" dirty="0" smtClean="0">
                <a:solidFill>
                  <a:srgbClr val="C98E9F"/>
                </a:solidFill>
              </a:rPr>
              <a:t>60 </a:t>
            </a:r>
            <a:r>
              <a:rPr lang="ru-RU" sz="2800" dirty="0" smtClean="0">
                <a:solidFill>
                  <a:srgbClr val="C98E9F"/>
                </a:solidFill>
              </a:rPr>
              <a:t>мес.</a:t>
            </a:r>
            <a:endParaRPr lang="ru-RU" sz="2800" dirty="0">
              <a:solidFill>
                <a:srgbClr val="C98E9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052265" y="3530139"/>
            <a:ext cx="748923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2000" dirty="0" smtClean="0">
                <a:solidFill>
                  <a:srgbClr val="C98E9F"/>
                </a:solidFill>
              </a:rPr>
              <a:t>Срок</a:t>
            </a:r>
            <a:endParaRPr lang="ru-RU" sz="2000" dirty="0">
              <a:solidFill>
                <a:srgbClr val="C98E9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116504" y="4235450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98E9F"/>
                </a:solidFill>
              </a:rPr>
              <a:t>до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947812" y="4940385"/>
            <a:ext cx="536877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Срок рассмотрения заявки </a:t>
            </a:r>
            <a:r>
              <a:rPr lang="en-US" dirty="0" smtClean="0"/>
              <a:t>– </a:t>
            </a:r>
            <a:r>
              <a:rPr lang="ru-RU" b="1" dirty="0" smtClean="0">
                <a:solidFill>
                  <a:srgbClr val="860026"/>
                </a:solidFill>
              </a:rPr>
              <a:t>3-5 рабочих дней</a:t>
            </a:r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lum brigh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1"/>
          <a:stretch>
            <a:fillRect/>
          </a:stretch>
        </p:blipFill>
        <p:spPr>
          <a:xfrm>
            <a:off x="10328650" y="559987"/>
            <a:ext cx="1456950" cy="615697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8"/>
          <a:stretch>
            <a:fillRect/>
          </a:stretch>
        </p:blipFill>
        <p:spPr>
          <a:xfrm>
            <a:off x="10375900" y="1118787"/>
            <a:ext cx="1358900" cy="615697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11302706" y="6178034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98E9F"/>
                </a:solidFill>
              </a:rPr>
              <a:t>5</a:t>
            </a:r>
            <a:endParaRPr lang="ru-RU" sz="2800" dirty="0">
              <a:solidFill>
                <a:srgbClr val="C98E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63555" y="564634"/>
            <a:ext cx="4437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РЕЗУЛЬТАТЫ РАБОТЫ ФОНДА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11940" y="535345"/>
            <a:ext cx="280496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dirty="0" smtClean="0">
                <a:solidFill>
                  <a:srgbClr val="C98E9F"/>
                </a:solidFill>
              </a:rPr>
              <a:t>с декабря </a:t>
            </a:r>
            <a:r>
              <a:rPr lang="ru-RU" sz="2400" dirty="0" smtClean="0">
                <a:solidFill>
                  <a:srgbClr val="C98E9F"/>
                </a:solidFill>
              </a:rPr>
              <a:t>2010</a:t>
            </a:r>
            <a:r>
              <a:rPr lang="ru-RU" dirty="0" smtClean="0">
                <a:solidFill>
                  <a:srgbClr val="C98E9F"/>
                </a:solidFill>
              </a:rPr>
              <a:t> года</a:t>
            </a:r>
            <a:endParaRPr lang="ru-RU" sz="2400" dirty="0">
              <a:solidFill>
                <a:srgbClr val="C98E9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84800" y="495300"/>
            <a:ext cx="2844800" cy="558800"/>
          </a:xfrm>
          <a:prstGeom prst="rect">
            <a:avLst/>
          </a:prstGeom>
          <a:noFill/>
          <a:ln>
            <a:solidFill>
              <a:srgbClr val="C98E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03647" y="1513671"/>
            <a:ext cx="35878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4000" b="1" dirty="0" smtClean="0">
                <a:solidFill>
                  <a:srgbClr val="C98E9F"/>
                </a:solidFill>
              </a:rPr>
              <a:t>1 513 </a:t>
            </a:r>
            <a:r>
              <a:rPr lang="ru-RU" sz="2400" dirty="0" smtClean="0">
                <a:solidFill>
                  <a:srgbClr val="C98E9F"/>
                </a:solidFill>
              </a:rPr>
              <a:t>микрозаймов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81677" y="1483953"/>
            <a:ext cx="3728906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65000"/>
                  </a:schemeClr>
                </a:solidFill>
              </a:rPr>
              <a:t>на сумму </a:t>
            </a:r>
            <a:r>
              <a:rPr lang="ru-RU" sz="4000" b="1" dirty="0" smtClean="0">
                <a:solidFill>
                  <a:srgbClr val="C98E9F"/>
                </a:solidFill>
              </a:rPr>
              <a:t>1 987,04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33620" y="1599849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7695" y="2474553"/>
            <a:ext cx="2446504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4000" b="1" dirty="0" smtClean="0">
                <a:solidFill>
                  <a:srgbClr val="C98E9F"/>
                </a:solidFill>
              </a:rPr>
              <a:t>61</a:t>
            </a:r>
            <a:r>
              <a:rPr lang="ru-RU" sz="2400" dirty="0" smtClean="0">
                <a:solidFill>
                  <a:srgbClr val="C98E9F"/>
                </a:solidFill>
              </a:rPr>
              <a:t> </a:t>
            </a:r>
            <a:r>
              <a:rPr lang="ru-RU" sz="2400" dirty="0" err="1" smtClean="0">
                <a:solidFill>
                  <a:srgbClr val="C98E9F"/>
                </a:solidFill>
              </a:rPr>
              <a:t>микрозайм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33425" y="2474553"/>
            <a:ext cx="3707157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65000"/>
                  </a:schemeClr>
                </a:solidFill>
              </a:rPr>
              <a:t>на сумму      </a:t>
            </a:r>
            <a:r>
              <a:rPr lang="ru-RU" sz="4000" b="1" dirty="0" smtClean="0">
                <a:solidFill>
                  <a:srgbClr val="C98E9F"/>
                </a:solidFill>
              </a:rPr>
              <a:t>134,25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34440" y="2560730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7695" y="3708400"/>
            <a:ext cx="332655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4000" b="1" dirty="0" smtClean="0">
                <a:solidFill>
                  <a:srgbClr val="C98E9F"/>
                </a:solidFill>
              </a:rPr>
              <a:t>376 </a:t>
            </a:r>
            <a:r>
              <a:rPr lang="ru-RU" sz="2400" dirty="0" smtClean="0">
                <a:solidFill>
                  <a:srgbClr val="C98E9F"/>
                </a:solidFill>
              </a:rPr>
              <a:t>поручительств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337600" y="3708400"/>
            <a:ext cx="4360923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65000"/>
                  </a:schemeClr>
                </a:solidFill>
              </a:rPr>
              <a:t>на сумму   </a:t>
            </a:r>
            <a:r>
              <a:rPr lang="ru-RU" sz="4000" b="1" dirty="0" smtClean="0">
                <a:solidFill>
                  <a:srgbClr val="C98E9F"/>
                </a:solidFill>
              </a:rPr>
              <a:t>1 753,62 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15555" y="3859369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66800" y="4881721"/>
            <a:ext cx="2685351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2400" dirty="0" smtClean="0">
                <a:solidFill>
                  <a:srgbClr val="C98E9F"/>
                </a:solidFill>
              </a:rPr>
              <a:t>15</a:t>
            </a:r>
            <a:r>
              <a:rPr lang="ru-RU" sz="2400" dirty="0" smtClean="0">
                <a:solidFill>
                  <a:srgbClr val="C98E9F"/>
                </a:solidFill>
              </a:rPr>
              <a:t> </a:t>
            </a:r>
            <a:r>
              <a:rPr lang="ru-RU" sz="2400" dirty="0" smtClean="0">
                <a:solidFill>
                  <a:srgbClr val="C98E9F"/>
                </a:solidFill>
              </a:rPr>
              <a:t>поручительств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80339" y="4660900"/>
            <a:ext cx="3643726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65000"/>
                  </a:schemeClr>
                </a:solidFill>
              </a:rPr>
              <a:t>на сумму     </a:t>
            </a:r>
            <a:r>
              <a:rPr lang="ru-RU" sz="4000" b="1" dirty="0" smtClean="0">
                <a:solidFill>
                  <a:srgbClr val="C98E9F"/>
                </a:solidFill>
              </a:rPr>
              <a:t>123,93</a:t>
            </a:r>
            <a:endParaRPr lang="ru-RU" sz="4000" b="1" dirty="0">
              <a:solidFill>
                <a:srgbClr val="C98E9F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506352" y="4768584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066800" y="2405880"/>
            <a:ext cx="7366000" cy="2836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303113" y="2241034"/>
            <a:ext cx="229582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400" dirty="0" smtClean="0"/>
              <a:t>в том числе в </a:t>
            </a:r>
            <a:r>
              <a:rPr lang="ru-RU" sz="1400" dirty="0" smtClean="0"/>
              <a:t>2021 </a:t>
            </a:r>
            <a:r>
              <a:rPr lang="ru-RU" sz="1400" dirty="0" smtClean="0"/>
              <a:t>году</a:t>
            </a:r>
            <a:r>
              <a:rPr lang="en-US" sz="1400" dirty="0" smtClean="0"/>
              <a:t>: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066800" y="4615680"/>
            <a:ext cx="7366000" cy="2836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1303113" y="4450834"/>
            <a:ext cx="229582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400" dirty="0" smtClean="0"/>
              <a:t>в том числе в </a:t>
            </a:r>
            <a:r>
              <a:rPr lang="ru-RU" sz="1400" dirty="0" smtClean="0"/>
              <a:t>2021 </a:t>
            </a:r>
            <a:r>
              <a:rPr lang="ru-RU" sz="1400" dirty="0" smtClean="0"/>
              <a:t>году</a:t>
            </a:r>
            <a:r>
              <a:rPr lang="en-US" sz="1400" dirty="0" smtClean="0"/>
              <a:t>: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1066800" y="5384885"/>
            <a:ext cx="6838732" cy="456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что позволило привлечь субъектам МСП</a:t>
            </a:r>
            <a:r>
              <a:rPr lang="en-US" dirty="0" smtClean="0"/>
              <a:t> </a:t>
            </a:r>
            <a:r>
              <a:rPr lang="ru-RU" dirty="0" smtClean="0"/>
              <a:t>кредитные средства</a:t>
            </a:r>
            <a:r>
              <a:rPr lang="en-US" dirty="0" smtClean="0"/>
              <a:t>:</a:t>
            </a:r>
            <a:endParaRPr lang="ru-RU" b="1" dirty="0" smtClean="0">
              <a:solidFill>
                <a:srgbClr val="860026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03647" y="5791200"/>
            <a:ext cx="2335896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ru-RU" sz="4000" b="1" dirty="0" smtClean="0">
                <a:solidFill>
                  <a:srgbClr val="C98E9F"/>
                </a:solidFill>
              </a:rPr>
              <a:t>4 040,95</a:t>
            </a:r>
            <a:endParaRPr lang="ru-RU" sz="4000" dirty="0">
              <a:solidFill>
                <a:srgbClr val="C98E9F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235065" y="5872458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117679" y="5873234"/>
            <a:ext cx="122902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1400" dirty="0" smtClean="0"/>
              <a:t>в том числе в </a:t>
            </a:r>
            <a:r>
              <a:rPr lang="ru-RU" sz="1400" dirty="0" smtClean="0"/>
              <a:t>2021 </a:t>
            </a:r>
            <a:r>
              <a:rPr lang="ru-RU" sz="1400" dirty="0" smtClean="0"/>
              <a:t>году</a:t>
            </a:r>
            <a:r>
              <a:rPr lang="en-US" sz="1400" dirty="0" smtClean="0"/>
              <a:t>: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263662" y="5824091"/>
            <a:ext cx="1971598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ru-RU" sz="4000" b="1" dirty="0" smtClean="0">
                <a:solidFill>
                  <a:srgbClr val="C98E9F"/>
                </a:solidFill>
              </a:rPr>
              <a:t>307,7</a:t>
            </a:r>
            <a:endParaRPr lang="ru-RU" sz="4000" b="1" dirty="0">
              <a:solidFill>
                <a:srgbClr val="C98E9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235260" y="5877377"/>
            <a:ext cx="798360" cy="5355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 err="1" smtClean="0">
                <a:solidFill>
                  <a:srgbClr val="C98E9F"/>
                </a:solidFill>
              </a:rPr>
              <a:t>млн</a:t>
            </a:r>
            <a:endParaRPr lang="ru-RU" sz="1600" b="1" dirty="0" smtClean="0">
              <a:solidFill>
                <a:srgbClr val="C98E9F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C98E9F"/>
                </a:solidFill>
              </a:rPr>
              <a:t>руб.</a:t>
            </a:r>
            <a:endParaRPr lang="ru-RU" sz="1600" b="1" dirty="0">
              <a:solidFill>
                <a:srgbClr val="C98E9F"/>
              </a:solidFill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>
            <a:lum brigh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1"/>
          <a:stretch>
            <a:fillRect/>
          </a:stretch>
        </p:blipFill>
        <p:spPr>
          <a:xfrm>
            <a:off x="10328650" y="559987"/>
            <a:ext cx="1456950" cy="615697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2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8"/>
          <a:stretch>
            <a:fillRect/>
          </a:stretch>
        </p:blipFill>
        <p:spPr>
          <a:xfrm>
            <a:off x="10375900" y="1118787"/>
            <a:ext cx="1358900" cy="615697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11302706" y="6178034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98E9F"/>
                </a:solidFill>
              </a:rPr>
              <a:t>6</a:t>
            </a:r>
            <a:endParaRPr lang="ru-RU" sz="2800" dirty="0">
              <a:solidFill>
                <a:srgbClr val="C98E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80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434" y="1866901"/>
            <a:ext cx="3475794" cy="75658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63555" y="564634"/>
            <a:ext cx="3708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860026"/>
                </a:solidFill>
              </a:rPr>
              <a:t>СПАСИБО ЗА ВНИМАНИЕ!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082800" y="2832100"/>
            <a:ext cx="571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070100" y="3197135"/>
            <a:ext cx="58039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150000, г. Ярославль, ул. Свердлова 25Д</a:t>
            </a:r>
          </a:p>
          <a:p>
            <a:endParaRPr lang="ru-RU" sz="1600" dirty="0" smtClean="0"/>
          </a:p>
          <a:p>
            <a:r>
              <a:rPr lang="ru-RU" sz="1600" dirty="0" smtClean="0"/>
              <a:t>Тел: +7 (4852) 58-80-84, 58-94-75, 78-91-45</a:t>
            </a:r>
          </a:p>
          <a:p>
            <a:endParaRPr lang="ru-RU" sz="1600" dirty="0" smtClean="0"/>
          </a:p>
          <a:p>
            <a:r>
              <a:rPr lang="ru-RU" sz="1600" dirty="0" err="1" smtClean="0"/>
              <a:t>E-mail</a:t>
            </a:r>
            <a:r>
              <a:rPr lang="ru-RU" sz="1600" dirty="0" smtClean="0"/>
              <a:t>: mail@fond76.ru </a:t>
            </a:r>
            <a:endParaRPr lang="ru-RU" sz="16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08200" y="4914900"/>
            <a:ext cx="574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060993" y="5035034"/>
            <a:ext cx="4801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rgbClr val="C98E9F"/>
                </a:solidFill>
              </a:rPr>
              <a:t>Будем рады видеть Вас у нас в Фонде!</a:t>
            </a:r>
            <a:endParaRPr lang="ru-RU" sz="2000" dirty="0">
              <a:solidFill>
                <a:srgbClr val="C98E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16155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860026"/>
      </a:accent1>
      <a:accent2>
        <a:srgbClr val="860026"/>
      </a:accent2>
      <a:accent3>
        <a:srgbClr val="860026"/>
      </a:accent3>
      <a:accent4>
        <a:srgbClr val="860026"/>
      </a:accent4>
      <a:accent5>
        <a:srgbClr val="860026"/>
      </a:accent5>
      <a:accent6>
        <a:srgbClr val="860026"/>
      </a:accent6>
      <a:hlink>
        <a:srgbClr val="860026"/>
      </a:hlink>
      <a:folHlink>
        <a:srgbClr val="860026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713D9E36D41F04AA0C2B0D8754FAC7A" ma:contentTypeVersion="0" ma:contentTypeDescription="Создание документа." ma:contentTypeScope="" ma:versionID="9aded74bc8aea33e5daae4b08693ce2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6CCB61-ED00-4F78-8C64-C825369008CB}"/>
</file>

<file path=customXml/itemProps2.xml><?xml version="1.0" encoding="utf-8"?>
<ds:datastoreItem xmlns:ds="http://schemas.openxmlformats.org/officeDocument/2006/customXml" ds:itemID="{9393E59F-9EAE-4975-95CF-E6AAC8F66552}"/>
</file>

<file path=customXml/itemProps3.xml><?xml version="1.0" encoding="utf-8"?>
<ds:datastoreItem xmlns:ds="http://schemas.openxmlformats.org/officeDocument/2006/customXml" ds:itemID="{D626BBF8-D278-481A-9945-915FF1543AE2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2426</TotalTime>
  <Words>387</Words>
  <Application>Microsoft Office PowerPoint</Application>
  <PresentationFormat>Произвольный</PresentationFormat>
  <Paragraphs>112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Илья</dc:creator>
  <cp:lastModifiedBy>Дарья Журавлева</cp:lastModifiedBy>
  <cp:revision>236</cp:revision>
  <cp:lastPrinted>2021-04-29T10:58:57Z</cp:lastPrinted>
  <dcterms:created xsi:type="dcterms:W3CDTF">2014-04-29T11:56:41Z</dcterms:created>
  <dcterms:modified xsi:type="dcterms:W3CDTF">2021-04-29T14:10:30Z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0x010100B713D9E36D41F04AA0C2B0D8754FAC7A</vt:lpwstr>
  </property>
</Properties>
</file>