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8" r:id="rId3"/>
    <p:sldId id="270" r:id="rId4"/>
    <p:sldId id="272" r:id="rId5"/>
    <p:sldId id="271" r:id="rId6"/>
    <p:sldId id="257" r:id="rId7"/>
    <p:sldId id="269" r:id="rId8"/>
    <p:sldId id="262" r:id="rId9"/>
    <p:sldId id="263" r:id="rId10"/>
    <p:sldId id="259" r:id="rId11"/>
    <p:sldId id="261" r:id="rId12"/>
    <p:sldId id="264" r:id="rId13"/>
    <p:sldId id="265" r:id="rId14"/>
    <p:sldId id="273" r:id="rId15"/>
    <p:sldId id="266" r:id="rId16"/>
    <p:sldId id="267" r:id="rId17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FC9A"/>
    <a:srgbClr val="DDDDDD"/>
    <a:srgbClr val="C0C0C0"/>
    <a:srgbClr val="F1F10F"/>
    <a:srgbClr val="0086EA"/>
    <a:srgbClr val="FFFF99"/>
    <a:srgbClr val="FF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15" autoAdjust="0"/>
    <p:restoredTop sz="94718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ECF674-7EC6-4032-98F7-F360943B7C54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5036D85-C257-4241-8F6D-5FFEDE924A6C}">
      <dgm:prSet phldrT="[Текст]" phldr="1"/>
      <dgm:spPr/>
      <dgm:t>
        <a:bodyPr/>
        <a:lstStyle/>
        <a:p>
          <a:endParaRPr lang="ru-RU" dirty="0"/>
        </a:p>
      </dgm:t>
    </dgm:pt>
    <dgm:pt modelId="{409DD5B4-6C4D-47F1-8D58-2DF52C286597}" type="parTrans" cxnId="{5092A909-C54C-4D1D-A54A-5FF9B7DFC4A4}">
      <dgm:prSet/>
      <dgm:spPr/>
      <dgm:t>
        <a:bodyPr/>
        <a:lstStyle/>
        <a:p>
          <a:endParaRPr lang="ru-RU"/>
        </a:p>
      </dgm:t>
    </dgm:pt>
    <dgm:pt modelId="{8CB8081A-C8D8-4A25-A64F-E65089E0D3E6}" type="sibTrans" cxnId="{5092A909-C54C-4D1D-A54A-5FF9B7DFC4A4}">
      <dgm:prSet/>
      <dgm:spPr/>
      <dgm:t>
        <a:bodyPr/>
        <a:lstStyle/>
        <a:p>
          <a:endParaRPr lang="ru-RU"/>
        </a:p>
      </dgm:t>
    </dgm:pt>
    <dgm:pt modelId="{426A9A95-C1D3-4C1E-9417-5A40E6E85956}">
      <dgm:prSet phldrT="[Текст]"/>
      <dgm:spPr/>
      <dgm:t>
        <a:bodyPr/>
        <a:lstStyle/>
        <a:p>
          <a:r>
            <a:rPr lang="ru-RU" b="1" dirty="0" smtClean="0"/>
            <a:t>Дороги первой категории имеют самое интенсивное движение, по ним передвигается общественный </a:t>
          </a:r>
          <a:r>
            <a:rPr lang="ru-RU" b="1" dirty="0" err="1" smtClean="0"/>
            <a:t>транспор</a:t>
          </a:r>
          <a:endParaRPr lang="ru-RU" dirty="0"/>
        </a:p>
      </dgm:t>
    </dgm:pt>
    <dgm:pt modelId="{08CE801B-54B4-48F2-89B6-FA47D1733BA7}" type="parTrans" cxnId="{1A8470F2-C9BA-4FE2-AF5C-5F3105086DEE}">
      <dgm:prSet/>
      <dgm:spPr/>
      <dgm:t>
        <a:bodyPr/>
        <a:lstStyle/>
        <a:p>
          <a:endParaRPr lang="ru-RU"/>
        </a:p>
      </dgm:t>
    </dgm:pt>
    <dgm:pt modelId="{0087FA20-4F4D-49AB-8257-E97D731893F3}" type="sibTrans" cxnId="{1A8470F2-C9BA-4FE2-AF5C-5F3105086DEE}">
      <dgm:prSet/>
      <dgm:spPr/>
      <dgm:t>
        <a:bodyPr/>
        <a:lstStyle/>
        <a:p>
          <a:endParaRPr lang="ru-RU"/>
        </a:p>
      </dgm:t>
    </dgm:pt>
    <dgm:pt modelId="{F4D31A87-7F7F-4A85-8FF5-49BF8CE243CC}">
      <dgm:prSet phldrT="[Текст]" phldr="1"/>
      <dgm:spPr/>
      <dgm:t>
        <a:bodyPr/>
        <a:lstStyle/>
        <a:p>
          <a:endParaRPr lang="ru-RU" dirty="0"/>
        </a:p>
      </dgm:t>
    </dgm:pt>
    <dgm:pt modelId="{1E3849D5-8816-48DC-BF1A-51C8DBE73EE4}" type="parTrans" cxnId="{22B9AE41-550F-4D3E-B1DE-4E91780B4959}">
      <dgm:prSet/>
      <dgm:spPr/>
      <dgm:t>
        <a:bodyPr/>
        <a:lstStyle/>
        <a:p>
          <a:endParaRPr lang="ru-RU"/>
        </a:p>
      </dgm:t>
    </dgm:pt>
    <dgm:pt modelId="{BBA4BEB3-34C2-476F-AEA8-3EA358FB47F5}" type="sibTrans" cxnId="{22B9AE41-550F-4D3E-B1DE-4E91780B4959}">
      <dgm:prSet/>
      <dgm:spPr/>
      <dgm:t>
        <a:bodyPr/>
        <a:lstStyle/>
        <a:p>
          <a:endParaRPr lang="ru-RU"/>
        </a:p>
      </dgm:t>
    </dgm:pt>
    <dgm:pt modelId="{4AC2353D-712C-4B29-9984-CFB00AB3FE38}">
      <dgm:prSet phldrT="[Текст]"/>
      <dgm:spPr/>
      <dgm:t>
        <a:bodyPr/>
        <a:lstStyle/>
        <a:p>
          <a:r>
            <a:rPr lang="ru-RU" b="1" dirty="0" smtClean="0"/>
            <a:t>Дороги второй категории имеют менее интенсивное движение - второстепенные улицы межквартальные проезды</a:t>
          </a:r>
          <a:endParaRPr lang="ru-RU" dirty="0"/>
        </a:p>
      </dgm:t>
    </dgm:pt>
    <dgm:pt modelId="{A792876B-5EA6-426D-BF2F-220ADE966291}" type="parTrans" cxnId="{4B1BD767-F97C-4C46-8EA7-0ECAC72EFC41}">
      <dgm:prSet/>
      <dgm:spPr/>
      <dgm:t>
        <a:bodyPr/>
        <a:lstStyle/>
        <a:p>
          <a:endParaRPr lang="ru-RU"/>
        </a:p>
      </dgm:t>
    </dgm:pt>
    <dgm:pt modelId="{1D67C050-A1FE-417C-8A2B-FDAFC5175F44}" type="sibTrans" cxnId="{4B1BD767-F97C-4C46-8EA7-0ECAC72EFC41}">
      <dgm:prSet/>
      <dgm:spPr/>
      <dgm:t>
        <a:bodyPr/>
        <a:lstStyle/>
        <a:p>
          <a:endParaRPr lang="ru-RU"/>
        </a:p>
      </dgm:t>
    </dgm:pt>
    <dgm:pt modelId="{E6B7BFDA-4FBA-4037-A4AF-DE8FE911FC46}">
      <dgm:prSet phldrT="[Текст]" phldr="1"/>
      <dgm:spPr/>
      <dgm:t>
        <a:bodyPr/>
        <a:lstStyle/>
        <a:p>
          <a:endParaRPr lang="ru-RU" dirty="0"/>
        </a:p>
      </dgm:t>
    </dgm:pt>
    <dgm:pt modelId="{D720EADE-04D6-42D2-9046-4A4A85B286B9}" type="parTrans" cxnId="{F0A144B7-F89A-47FC-9BC7-313D95465F42}">
      <dgm:prSet/>
      <dgm:spPr/>
      <dgm:t>
        <a:bodyPr/>
        <a:lstStyle/>
        <a:p>
          <a:endParaRPr lang="ru-RU"/>
        </a:p>
      </dgm:t>
    </dgm:pt>
    <dgm:pt modelId="{74EC2F4B-4989-4743-995E-D3642980FF40}" type="sibTrans" cxnId="{F0A144B7-F89A-47FC-9BC7-313D95465F42}">
      <dgm:prSet/>
      <dgm:spPr/>
      <dgm:t>
        <a:bodyPr/>
        <a:lstStyle/>
        <a:p>
          <a:endParaRPr lang="ru-RU"/>
        </a:p>
      </dgm:t>
    </dgm:pt>
    <dgm:pt modelId="{8EA4A01C-9F15-4F47-8E40-9E91B88FBC77}">
      <dgm:prSet/>
      <dgm:spPr/>
      <dgm:t>
        <a:bodyPr/>
        <a:lstStyle/>
        <a:p>
          <a:endParaRPr lang="ru-RU" dirty="0"/>
        </a:p>
      </dgm:t>
    </dgm:pt>
    <dgm:pt modelId="{77FE4300-9D49-4575-808C-CE8F53C68155}" type="sibTrans" cxnId="{E900E204-96A5-4916-BA44-5DA7DFF8AE16}">
      <dgm:prSet/>
      <dgm:spPr/>
    </dgm:pt>
    <dgm:pt modelId="{576A8782-1923-445B-942F-E99B7C138756}" type="parTrans" cxnId="{E900E204-96A5-4916-BA44-5DA7DFF8AE16}">
      <dgm:prSet/>
      <dgm:spPr/>
    </dgm:pt>
    <dgm:pt modelId="{3A71FAC3-E406-44E3-B5F3-05B515B42D14}">
      <dgm:prSet/>
      <dgm:spPr/>
      <dgm:t>
        <a:bodyPr/>
        <a:lstStyle/>
        <a:p>
          <a:r>
            <a:rPr lang="ru-RU" b="1" dirty="0" smtClean="0"/>
            <a:t>Дороги третьей категории (в основном, дороги частного сектора) – имеют ограничения для движения автотранспорта, в первую очередь это касается большегрузных машин. </a:t>
          </a:r>
          <a:endParaRPr lang="ru-RU" dirty="0"/>
        </a:p>
      </dgm:t>
    </dgm:pt>
    <dgm:pt modelId="{277CE878-41CD-422B-A332-7B10C1F4B0ED}" type="parTrans" cxnId="{27DE9230-C226-4E45-83AA-71803FBCA06D}">
      <dgm:prSet/>
      <dgm:spPr/>
      <dgm:t>
        <a:bodyPr/>
        <a:lstStyle/>
        <a:p>
          <a:endParaRPr lang="ru-RU"/>
        </a:p>
      </dgm:t>
    </dgm:pt>
    <dgm:pt modelId="{25CB23B0-D7B1-4210-A8AA-EF18FC21C3A0}" type="sibTrans" cxnId="{27DE9230-C226-4E45-83AA-71803FBCA06D}">
      <dgm:prSet/>
      <dgm:spPr/>
      <dgm:t>
        <a:bodyPr/>
        <a:lstStyle/>
        <a:p>
          <a:endParaRPr lang="ru-RU"/>
        </a:p>
      </dgm:t>
    </dgm:pt>
    <dgm:pt modelId="{DB48A21F-A41C-4763-B2E2-F897B6ED2F5C}" type="pres">
      <dgm:prSet presAssocID="{56ECF674-7EC6-4032-98F7-F360943B7C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817EC9-6C72-4A81-BAD0-01E494F4512F}" type="pres">
      <dgm:prSet presAssocID="{15036D85-C257-4241-8F6D-5FFEDE924A6C}" presName="composite" presStyleCnt="0"/>
      <dgm:spPr/>
    </dgm:pt>
    <dgm:pt modelId="{24F723C4-54BD-4B56-B022-16C846B4E3E0}" type="pres">
      <dgm:prSet presAssocID="{15036D85-C257-4241-8F6D-5FFEDE924A6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B97D7-0153-4B03-A6A2-54569181631B}" type="pres">
      <dgm:prSet presAssocID="{15036D85-C257-4241-8F6D-5FFEDE924A6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D3814-0BFD-409E-9FF3-762E1BB0E4A6}" type="pres">
      <dgm:prSet presAssocID="{8CB8081A-C8D8-4A25-A64F-E65089E0D3E6}" presName="sp" presStyleCnt="0"/>
      <dgm:spPr/>
    </dgm:pt>
    <dgm:pt modelId="{F5A37D7C-08FB-48E8-AC7B-05F1635CEAF2}" type="pres">
      <dgm:prSet presAssocID="{F4D31A87-7F7F-4A85-8FF5-49BF8CE243CC}" presName="composite" presStyleCnt="0"/>
      <dgm:spPr/>
    </dgm:pt>
    <dgm:pt modelId="{A338C68D-4BAE-47A9-AF58-004159CF5988}" type="pres">
      <dgm:prSet presAssocID="{F4D31A87-7F7F-4A85-8FF5-49BF8CE243C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78DFC-8668-47F6-9E8B-4C9D6C53791E}" type="pres">
      <dgm:prSet presAssocID="{F4D31A87-7F7F-4A85-8FF5-49BF8CE243CC}" presName="descendantText" presStyleLbl="alignAcc1" presStyleIdx="1" presStyleCnt="3" custLinFactNeighborX="1585" custLinFactNeighborY="2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25EF3-8999-4141-95CB-54203BD04034}" type="pres">
      <dgm:prSet presAssocID="{BBA4BEB3-34C2-476F-AEA8-3EA358FB47F5}" presName="sp" presStyleCnt="0"/>
      <dgm:spPr/>
    </dgm:pt>
    <dgm:pt modelId="{902AFE4F-A875-4DB4-9E62-2D359AB6DCFD}" type="pres">
      <dgm:prSet presAssocID="{E6B7BFDA-4FBA-4037-A4AF-DE8FE911FC46}" presName="composite" presStyleCnt="0"/>
      <dgm:spPr/>
    </dgm:pt>
    <dgm:pt modelId="{54F4ADCE-EC1B-491F-85D0-7F41D0BEF414}" type="pres">
      <dgm:prSet presAssocID="{E6B7BFDA-4FBA-4037-A4AF-DE8FE911FC4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0468D-503E-4A30-B59F-07A4871B08D0}" type="pres">
      <dgm:prSet presAssocID="{E6B7BFDA-4FBA-4037-A4AF-DE8FE911FC46}" presName="descendantText" presStyleLbl="alignAcc1" presStyleIdx="2" presStyleCnt="3" custScaleY="183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1BD767-F97C-4C46-8EA7-0ECAC72EFC41}" srcId="{F4D31A87-7F7F-4A85-8FF5-49BF8CE243CC}" destId="{4AC2353D-712C-4B29-9984-CFB00AB3FE38}" srcOrd="0" destOrd="0" parTransId="{A792876B-5EA6-426D-BF2F-220ADE966291}" sibTransId="{1D67C050-A1FE-417C-8A2B-FDAFC5175F44}"/>
    <dgm:cxn modelId="{5092A909-C54C-4D1D-A54A-5FF9B7DFC4A4}" srcId="{56ECF674-7EC6-4032-98F7-F360943B7C54}" destId="{15036D85-C257-4241-8F6D-5FFEDE924A6C}" srcOrd="0" destOrd="0" parTransId="{409DD5B4-6C4D-47F1-8D58-2DF52C286597}" sibTransId="{8CB8081A-C8D8-4A25-A64F-E65089E0D3E6}"/>
    <dgm:cxn modelId="{44B41FC5-08F6-4300-A7F0-A408BE010965}" type="presOf" srcId="{8EA4A01C-9F15-4F47-8E40-9E91B88FBC77}" destId="{F0F0468D-503E-4A30-B59F-07A4871B08D0}" srcOrd="0" destOrd="0" presId="urn:microsoft.com/office/officeart/2005/8/layout/chevron2"/>
    <dgm:cxn modelId="{496F5998-73A0-413D-B28E-F545F6B6534A}" type="presOf" srcId="{4AC2353D-712C-4B29-9984-CFB00AB3FE38}" destId="{2AA78DFC-8668-47F6-9E8B-4C9D6C53791E}" srcOrd="0" destOrd="0" presId="urn:microsoft.com/office/officeart/2005/8/layout/chevron2"/>
    <dgm:cxn modelId="{48865FA0-71E3-44C7-834E-817222D0846B}" type="presOf" srcId="{E6B7BFDA-4FBA-4037-A4AF-DE8FE911FC46}" destId="{54F4ADCE-EC1B-491F-85D0-7F41D0BEF414}" srcOrd="0" destOrd="0" presId="urn:microsoft.com/office/officeart/2005/8/layout/chevron2"/>
    <dgm:cxn modelId="{D4C4BE03-38C8-4EA8-9BA2-94D249DE10A3}" type="presOf" srcId="{426A9A95-C1D3-4C1E-9417-5A40E6E85956}" destId="{0D9B97D7-0153-4B03-A6A2-54569181631B}" srcOrd="0" destOrd="0" presId="urn:microsoft.com/office/officeart/2005/8/layout/chevron2"/>
    <dgm:cxn modelId="{0DB22450-D3B5-4868-8602-CB85B8909579}" type="presOf" srcId="{56ECF674-7EC6-4032-98F7-F360943B7C54}" destId="{DB48A21F-A41C-4763-B2E2-F897B6ED2F5C}" srcOrd="0" destOrd="0" presId="urn:microsoft.com/office/officeart/2005/8/layout/chevron2"/>
    <dgm:cxn modelId="{1A8470F2-C9BA-4FE2-AF5C-5F3105086DEE}" srcId="{15036D85-C257-4241-8F6D-5FFEDE924A6C}" destId="{426A9A95-C1D3-4C1E-9417-5A40E6E85956}" srcOrd="0" destOrd="0" parTransId="{08CE801B-54B4-48F2-89B6-FA47D1733BA7}" sibTransId="{0087FA20-4F4D-49AB-8257-E97D731893F3}"/>
    <dgm:cxn modelId="{2D08A68E-8B5E-4F14-A0B6-4C5FBB21AE65}" type="presOf" srcId="{15036D85-C257-4241-8F6D-5FFEDE924A6C}" destId="{24F723C4-54BD-4B56-B022-16C846B4E3E0}" srcOrd="0" destOrd="0" presId="urn:microsoft.com/office/officeart/2005/8/layout/chevron2"/>
    <dgm:cxn modelId="{22B9AE41-550F-4D3E-B1DE-4E91780B4959}" srcId="{56ECF674-7EC6-4032-98F7-F360943B7C54}" destId="{F4D31A87-7F7F-4A85-8FF5-49BF8CE243CC}" srcOrd="1" destOrd="0" parTransId="{1E3849D5-8816-48DC-BF1A-51C8DBE73EE4}" sibTransId="{BBA4BEB3-34C2-476F-AEA8-3EA358FB47F5}"/>
    <dgm:cxn modelId="{F0A144B7-F89A-47FC-9BC7-313D95465F42}" srcId="{56ECF674-7EC6-4032-98F7-F360943B7C54}" destId="{E6B7BFDA-4FBA-4037-A4AF-DE8FE911FC46}" srcOrd="2" destOrd="0" parTransId="{D720EADE-04D6-42D2-9046-4A4A85B286B9}" sibTransId="{74EC2F4B-4989-4743-995E-D3642980FF40}"/>
    <dgm:cxn modelId="{E900E204-96A5-4916-BA44-5DA7DFF8AE16}" srcId="{E6B7BFDA-4FBA-4037-A4AF-DE8FE911FC46}" destId="{8EA4A01C-9F15-4F47-8E40-9E91B88FBC77}" srcOrd="0" destOrd="0" parTransId="{576A8782-1923-445B-942F-E99B7C138756}" sibTransId="{77FE4300-9D49-4575-808C-CE8F53C68155}"/>
    <dgm:cxn modelId="{E0C3632A-A6D8-4DB4-B6C2-ED5647EDBF20}" type="presOf" srcId="{3A71FAC3-E406-44E3-B5F3-05B515B42D14}" destId="{F0F0468D-503E-4A30-B59F-07A4871B08D0}" srcOrd="0" destOrd="1" presId="urn:microsoft.com/office/officeart/2005/8/layout/chevron2"/>
    <dgm:cxn modelId="{C6DBFAA7-E94F-48C3-8262-52EAA1C2EC1C}" type="presOf" srcId="{F4D31A87-7F7F-4A85-8FF5-49BF8CE243CC}" destId="{A338C68D-4BAE-47A9-AF58-004159CF5988}" srcOrd="0" destOrd="0" presId="urn:microsoft.com/office/officeart/2005/8/layout/chevron2"/>
    <dgm:cxn modelId="{27DE9230-C226-4E45-83AA-71803FBCA06D}" srcId="{E6B7BFDA-4FBA-4037-A4AF-DE8FE911FC46}" destId="{3A71FAC3-E406-44E3-B5F3-05B515B42D14}" srcOrd="1" destOrd="0" parTransId="{277CE878-41CD-422B-A332-7B10C1F4B0ED}" sibTransId="{25CB23B0-D7B1-4210-A8AA-EF18FC21C3A0}"/>
    <dgm:cxn modelId="{4715967C-9C24-40AD-BE55-40A086C74F01}" type="presParOf" srcId="{DB48A21F-A41C-4763-B2E2-F897B6ED2F5C}" destId="{91817EC9-6C72-4A81-BAD0-01E494F4512F}" srcOrd="0" destOrd="0" presId="urn:microsoft.com/office/officeart/2005/8/layout/chevron2"/>
    <dgm:cxn modelId="{9DA40833-B0E2-4801-9B42-BA737D14A0EF}" type="presParOf" srcId="{91817EC9-6C72-4A81-BAD0-01E494F4512F}" destId="{24F723C4-54BD-4B56-B022-16C846B4E3E0}" srcOrd="0" destOrd="0" presId="urn:microsoft.com/office/officeart/2005/8/layout/chevron2"/>
    <dgm:cxn modelId="{DAE485E1-4538-4C19-A351-199177EC7419}" type="presParOf" srcId="{91817EC9-6C72-4A81-BAD0-01E494F4512F}" destId="{0D9B97D7-0153-4B03-A6A2-54569181631B}" srcOrd="1" destOrd="0" presId="urn:microsoft.com/office/officeart/2005/8/layout/chevron2"/>
    <dgm:cxn modelId="{83B1B7DB-230E-4F67-AE85-B0CBE2B2759B}" type="presParOf" srcId="{DB48A21F-A41C-4763-B2E2-F897B6ED2F5C}" destId="{86CD3814-0BFD-409E-9FF3-762E1BB0E4A6}" srcOrd="1" destOrd="0" presId="urn:microsoft.com/office/officeart/2005/8/layout/chevron2"/>
    <dgm:cxn modelId="{ED6B742E-3555-4169-9E68-8F89E90CC437}" type="presParOf" srcId="{DB48A21F-A41C-4763-B2E2-F897B6ED2F5C}" destId="{F5A37D7C-08FB-48E8-AC7B-05F1635CEAF2}" srcOrd="2" destOrd="0" presId="urn:microsoft.com/office/officeart/2005/8/layout/chevron2"/>
    <dgm:cxn modelId="{8AE6DB9A-2756-4769-9A19-23D60C7FF063}" type="presParOf" srcId="{F5A37D7C-08FB-48E8-AC7B-05F1635CEAF2}" destId="{A338C68D-4BAE-47A9-AF58-004159CF5988}" srcOrd="0" destOrd="0" presId="urn:microsoft.com/office/officeart/2005/8/layout/chevron2"/>
    <dgm:cxn modelId="{8DBEE5ED-DFAF-4A40-93FE-501D53902C22}" type="presParOf" srcId="{F5A37D7C-08FB-48E8-AC7B-05F1635CEAF2}" destId="{2AA78DFC-8668-47F6-9E8B-4C9D6C53791E}" srcOrd="1" destOrd="0" presId="urn:microsoft.com/office/officeart/2005/8/layout/chevron2"/>
    <dgm:cxn modelId="{886FF2D1-DF42-40FF-B937-DFD91A77F0D3}" type="presParOf" srcId="{DB48A21F-A41C-4763-B2E2-F897B6ED2F5C}" destId="{CB925EF3-8999-4141-95CB-54203BD04034}" srcOrd="3" destOrd="0" presId="urn:microsoft.com/office/officeart/2005/8/layout/chevron2"/>
    <dgm:cxn modelId="{9E8CCCB9-612E-41A7-A369-DF4F4EF7C1AB}" type="presParOf" srcId="{DB48A21F-A41C-4763-B2E2-F897B6ED2F5C}" destId="{902AFE4F-A875-4DB4-9E62-2D359AB6DCFD}" srcOrd="4" destOrd="0" presId="urn:microsoft.com/office/officeart/2005/8/layout/chevron2"/>
    <dgm:cxn modelId="{407CF31A-6751-4BA0-9310-D864C8DC2C6A}" type="presParOf" srcId="{902AFE4F-A875-4DB4-9E62-2D359AB6DCFD}" destId="{54F4ADCE-EC1B-491F-85D0-7F41D0BEF414}" srcOrd="0" destOrd="0" presId="urn:microsoft.com/office/officeart/2005/8/layout/chevron2"/>
    <dgm:cxn modelId="{644CD151-6F9E-45A5-80B6-5B554EB1AB1D}" type="presParOf" srcId="{902AFE4F-A875-4DB4-9E62-2D359AB6DCFD}" destId="{F0F0468D-503E-4A30-B59F-07A4871B08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723C4-54BD-4B56-B022-16C846B4E3E0}">
      <dsp:nvSpPr>
        <dsp:cNvPr id="0" name=""/>
        <dsp:cNvSpPr/>
      </dsp:nvSpPr>
      <dsp:spPr>
        <a:xfrm rot="5400000">
          <a:off x="-269090" y="325526"/>
          <a:ext cx="1793937" cy="125575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-5400000">
        <a:off x="1" y="684313"/>
        <a:ext cx="1255756" cy="538181"/>
      </dsp:txXfrm>
    </dsp:sp>
    <dsp:sp modelId="{0D9B97D7-0153-4B03-A6A2-54569181631B}">
      <dsp:nvSpPr>
        <dsp:cNvPr id="0" name=""/>
        <dsp:cNvSpPr/>
      </dsp:nvSpPr>
      <dsp:spPr>
        <a:xfrm rot="5400000">
          <a:off x="3938219" y="-2626027"/>
          <a:ext cx="1166059" cy="65309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Дороги первой категории имеют самое интенсивное движение, по ним передвигается общественный </a:t>
          </a:r>
          <a:r>
            <a:rPr lang="ru-RU" sz="2200" b="1" kern="1200" dirty="0" err="1" smtClean="0"/>
            <a:t>транспор</a:t>
          </a:r>
          <a:endParaRPr lang="ru-RU" sz="2200" kern="1200" dirty="0"/>
        </a:p>
      </dsp:txBody>
      <dsp:txXfrm rot="-5400000">
        <a:off x="1255756" y="113358"/>
        <a:ext cx="6474063" cy="1052215"/>
      </dsp:txXfrm>
    </dsp:sp>
    <dsp:sp modelId="{A338C68D-4BAE-47A9-AF58-004159CF5988}">
      <dsp:nvSpPr>
        <dsp:cNvPr id="0" name=""/>
        <dsp:cNvSpPr/>
      </dsp:nvSpPr>
      <dsp:spPr>
        <a:xfrm rot="5400000">
          <a:off x="-269090" y="1949187"/>
          <a:ext cx="1793937" cy="1255756"/>
        </a:xfrm>
        <a:prstGeom prst="chevron">
          <a:avLst/>
        </a:prstGeom>
        <a:solidFill>
          <a:schemeClr val="accent3">
            <a:hueOff val="5717212"/>
            <a:satOff val="1242"/>
            <a:lumOff val="-1765"/>
            <a:alphaOff val="0"/>
          </a:schemeClr>
        </a:solidFill>
        <a:ln w="25400" cap="flat" cmpd="sng" algn="ctr">
          <a:solidFill>
            <a:schemeClr val="accent3">
              <a:hueOff val="5717212"/>
              <a:satOff val="1242"/>
              <a:lumOff val="-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-5400000">
        <a:off x="1" y="2307974"/>
        <a:ext cx="1255756" cy="538181"/>
      </dsp:txXfrm>
    </dsp:sp>
    <dsp:sp modelId="{2AA78DFC-8668-47F6-9E8B-4C9D6C53791E}">
      <dsp:nvSpPr>
        <dsp:cNvPr id="0" name=""/>
        <dsp:cNvSpPr/>
      </dsp:nvSpPr>
      <dsp:spPr>
        <a:xfrm rot="5400000">
          <a:off x="3938219" y="-968795"/>
          <a:ext cx="1166059" cy="65309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717212"/>
              <a:satOff val="1242"/>
              <a:lumOff val="-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Дороги второй категории имеют менее интенсивное движение - второстепенные улицы межквартальные проезды</a:t>
          </a:r>
          <a:endParaRPr lang="ru-RU" sz="2200" kern="1200" dirty="0"/>
        </a:p>
      </dsp:txBody>
      <dsp:txXfrm rot="-5400000">
        <a:off x="1255756" y="1770590"/>
        <a:ext cx="6474063" cy="1052215"/>
      </dsp:txXfrm>
    </dsp:sp>
    <dsp:sp modelId="{54F4ADCE-EC1B-491F-85D0-7F41D0BEF414}">
      <dsp:nvSpPr>
        <dsp:cNvPr id="0" name=""/>
        <dsp:cNvSpPr/>
      </dsp:nvSpPr>
      <dsp:spPr>
        <a:xfrm rot="5400000">
          <a:off x="-269090" y="4062318"/>
          <a:ext cx="1793937" cy="1255756"/>
        </a:xfrm>
        <a:prstGeom prst="chevron">
          <a:avLst/>
        </a:prstGeom>
        <a:solidFill>
          <a:schemeClr val="accent3">
            <a:hueOff val="11434424"/>
            <a:satOff val="2484"/>
            <a:lumOff val="-3530"/>
            <a:alphaOff val="0"/>
          </a:schemeClr>
        </a:solidFill>
        <a:ln w="25400" cap="flat" cmpd="sng" algn="ctr">
          <a:solidFill>
            <a:schemeClr val="accent3">
              <a:hueOff val="11434424"/>
              <a:satOff val="2484"/>
              <a:lumOff val="-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-5400000">
        <a:off x="1" y="4421105"/>
        <a:ext cx="1255756" cy="538181"/>
      </dsp:txXfrm>
    </dsp:sp>
    <dsp:sp modelId="{F0F0468D-503E-4A30-B59F-07A4871B08D0}">
      <dsp:nvSpPr>
        <dsp:cNvPr id="0" name=""/>
        <dsp:cNvSpPr/>
      </dsp:nvSpPr>
      <dsp:spPr>
        <a:xfrm rot="5400000">
          <a:off x="3448748" y="1110765"/>
          <a:ext cx="2145001" cy="653098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434424"/>
              <a:satOff val="2484"/>
              <a:lumOff val="-35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Дороги третьей категории (в основном, дороги частного сектора) – имеют ограничения для движения автотранспорта, в первую очередь это касается большегрузных машин. </a:t>
          </a:r>
          <a:endParaRPr lang="ru-RU" sz="2200" kern="1200" dirty="0"/>
        </a:p>
      </dsp:txBody>
      <dsp:txXfrm rot="-5400000">
        <a:off x="1255756" y="3408467"/>
        <a:ext cx="6426275" cy="1935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4D67201-33C3-4E3F-8966-C4C5E79051B4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03199AF-30E7-4B1E-9DCD-761353F2A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85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A9B1B12-D033-439B-B88D-FFACCA27EE44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F5DE2C9-9971-446A-A589-33328BDBD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1157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CF4AB-AA63-4A63-A71D-B60280C22507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FC528-F61C-4BD2-9AAD-239E94C56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DCC05-D5B0-46F0-AE38-6CC616F44A0F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C26E7-E40A-430F-8082-066DD335C4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112B3-A457-4EAC-9617-36F65BD70E08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35718-F645-4E28-AF62-45CB5EDFB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DB14294-2680-45FE-A2DB-35D2A46454EF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1CFB22-238F-4BB4-9826-9D66667E45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E7003-17EF-4A2C-AF23-2049E457E1DB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98D79-C045-4CBA-AF63-0EC274F6A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5B3D994-B678-4CAA-9D5E-3DBA8DAEA704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10FACC0-B9AF-42E6-BE79-FF16D6530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A49A7CA-77E3-4FEE-873B-08984CB57EED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09B56D-7D53-470A-88FA-2DE2A61166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6770D-BEE6-4901-B05D-92A52BE80738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558A5-0865-4B10-95DE-599B4775C6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BB997-6E21-4B6E-B18E-10774AC14992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5E4D5-34A4-4FFB-902D-C53D313BA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alphaModFix amt="25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C908CB-5A04-40E5-969D-23F65CFB8096}" type="datetimeFigureOut">
              <a:rPr lang="ru-RU"/>
              <a:pPr>
                <a:defRPr/>
              </a:pPr>
              <a:t>02.02.2024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364277-6988-490C-9F22-BA96521BA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4" r:id="rId1"/>
    <p:sldLayoutId id="2147484883" r:id="rId2"/>
    <p:sldLayoutId id="2147484882" r:id="rId3"/>
    <p:sldLayoutId id="2147484885" r:id="rId4"/>
    <p:sldLayoutId id="2147484881" r:id="rId5"/>
    <p:sldLayoutId id="2147484886" r:id="rId6"/>
    <p:sldLayoutId id="2147484887" r:id="rId7"/>
    <p:sldLayoutId id="2147484880" r:id="rId8"/>
    <p:sldLayoutId id="2147484879" r:id="rId9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818E86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C8CECA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D3C6B8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Заголовок 178"/>
          <p:cNvSpPr>
            <a:spLocks noGrp="1"/>
          </p:cNvSpPr>
          <p:nvPr>
            <p:ph type="ctrTitle"/>
          </p:nvPr>
        </p:nvSpPr>
        <p:spPr>
          <a:xfrm>
            <a:off x="0" y="1000108"/>
            <a:ext cx="9144000" cy="5643562"/>
          </a:xfrm>
        </p:spPr>
        <p:txBody>
          <a:bodyPr anchor="t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PMingLiU-ExtB" pitchFamily="18" charset="-120"/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PMingLiU-ExtB" pitchFamily="18" charset="-12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PMingLiU-ExtB" pitchFamily="18" charset="-120"/>
              </a:rPr>
              <a:t>Содержание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PMingLiU-ExtB" pitchFamily="18" charset="-12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PMingLiU-ExtB" pitchFamily="18" charset="-120"/>
              </a:rPr>
              <a:t>улично-дорожной 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PMingLiU-ExtB" pitchFamily="18" charset="-12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PMingLiU-ExtB" pitchFamily="18" charset="-120"/>
              </a:rPr>
              <a:t>сети ТМР 2023-2024 г.</a:t>
            </a:r>
            <a: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PMingLiU-ExtB" pitchFamily="18" charset="-120"/>
              </a:rPr>
              <a:t/>
            </a:r>
            <a:b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PMingLiU-ExtB" pitchFamily="18" charset="-120"/>
              </a:rPr>
            </a:br>
            <a: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                                     </a:t>
            </a:r>
            <a:br>
              <a:rPr lang="ru-RU" sz="27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7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+mn-lt"/>
              </a:rPr>
            </a:br>
            <a:r>
              <a:rPr lang="ru-RU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+mn-lt"/>
              </a:rPr>
            </a:br>
            <a:r>
              <a:rPr lang="ru-RU" sz="2200" dirty="0" smtClean="0">
                <a:solidFill>
                  <a:schemeClr val="tx1"/>
                </a:solidFill>
                <a:latin typeface="+mn-lt"/>
              </a:rPr>
              <a:t>г. Тутаев</a:t>
            </a:r>
            <a:endParaRPr lang="ru-RU" sz="2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0" name="Подзаголовок 179"/>
          <p:cNvSpPr>
            <a:spLocks noGrp="1"/>
          </p:cNvSpPr>
          <p:nvPr>
            <p:ph type="subTitle" idx="1"/>
          </p:nvPr>
        </p:nvSpPr>
        <p:spPr>
          <a:xfrm>
            <a:off x="357158" y="142852"/>
            <a:ext cx="8640960" cy="949569"/>
          </a:xfrm>
          <a:noFill/>
          <a:ln/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    Администрация Тутаевского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 муниципального района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</a:rPr>
              <a:t>                                  </a:t>
            </a:r>
          </a:p>
        </p:txBody>
      </p:sp>
      <p:pic>
        <p:nvPicPr>
          <p:cNvPr id="15365" name="Рисунок 180" descr="герб тутаева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719138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endParaRPr lang="ru-RU" dirty="0" smtClean="0"/>
          </a:p>
        </p:txBody>
      </p:sp>
      <p:sp>
        <p:nvSpPr>
          <p:cNvPr id="22531" name="Содержимое 2"/>
          <p:cNvSpPr txBox="1">
            <a:spLocks/>
          </p:cNvSpPr>
          <p:nvPr/>
        </p:nvSpPr>
        <p:spPr bwMode="auto">
          <a:xfrm>
            <a:off x="179388" y="2492375"/>
            <a:ext cx="87487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ru-RU" sz="2400">
              <a:latin typeface="Century Schoolbook" pitchFamily="18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ru-RU" sz="2400">
              <a:latin typeface="Century Schoolbook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000100" y="785794"/>
            <a:ext cx="7072362" cy="4929222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000" b="1" dirty="0"/>
              <a:t>В границах правобережной части </a:t>
            </a:r>
            <a:r>
              <a:rPr lang="ru-RU" sz="2000" b="1" dirty="0" err="1"/>
              <a:t>Тутаевского</a:t>
            </a:r>
            <a:r>
              <a:rPr lang="ru-RU" sz="2000" b="1" dirty="0"/>
              <a:t> муниципального района зимнее содержание автомобильных дорог местного значения вне границ населенных пунктов осуществляется в рамках действующего контракта № 39/2023 от 20.11.2023, заключенного между МКУ «Управление комплексного содержания территории ТМР» и  ИП Скосырев А.Е. Цена контракта 5 000 000,00 руб.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 descr="C:\Users\User\Downloads\WhatsApp Image 2024-02-01 at 13.18.23.jpeg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/>
          <a:stretch>
            <a:fillRect/>
          </a:stretch>
        </p:blipFill>
        <p:spPr bwMode="auto">
          <a:xfrm>
            <a:off x="642910" y="142853"/>
            <a:ext cx="3744912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2" descr="C:\Users\User\Downloads\WhatsApp Image 2024-02-01 at 14.56.35.jpeg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/>
          <a:stretch>
            <a:fillRect/>
          </a:stretch>
        </p:blipFill>
        <p:spPr bwMode="auto">
          <a:xfrm>
            <a:off x="4786314" y="1428736"/>
            <a:ext cx="4083365" cy="5284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ятиугольник 2"/>
          <p:cNvSpPr/>
          <p:nvPr/>
        </p:nvSpPr>
        <p:spPr>
          <a:xfrm>
            <a:off x="642910" y="714356"/>
            <a:ext cx="7929618" cy="2428892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Зимнее содержание автомобильных дорог общего пользования местного значения, относящихся к собственности городского поселения Тутаев, в левобережной части городского поселения Тутаев осуществляется в рамках действующего контракт  № 45/2023 от 08.12.2023,  заключенного между МКУ «Управление комплексного содержания территории ТМР» и  ООО УК «Левобережье. Цена контракта 7 000 000,00 руб.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642910" y="3500438"/>
            <a:ext cx="7858180" cy="2428892"/>
          </a:xfrm>
          <a:prstGeom prst="homePlat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/>
              <a:t>Выполнение работ по зимнему содержанию автомобильных дорог местного значения вне границ населенных пунктов в границах левобережной части </a:t>
            </a:r>
            <a:r>
              <a:rPr lang="ru-RU" b="1" dirty="0" err="1" smtClean="0"/>
              <a:t>Тутаевского</a:t>
            </a:r>
            <a:r>
              <a:rPr lang="ru-RU" b="1" dirty="0" smtClean="0"/>
              <a:t> муниципального района осуществляется в рамках действующего контракта № 47/2023 от 26.12.2023, заключенного между МКУ «Управление комплексного содержания территории ТМР и   ООО  УК «Левобережье» Цена контракта 11 000 000, 00 руб.</a:t>
            </a:r>
            <a:r>
              <a:rPr lang="ru-RU" sz="1600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WhatsApp Image 2024-02-02 at 12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4429124" y="142852"/>
            <a:ext cx="4159250" cy="55451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 descr="WhatsApp Image 2024-02-02 at 12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285720" y="1428736"/>
            <a:ext cx="3943350" cy="525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142976" y="1000108"/>
            <a:ext cx="6929486" cy="4429156"/>
          </a:xfrm>
          <a:prstGeom prst="round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None/>
            </a:pPr>
            <a:r>
              <a:rPr lang="ru-RU" sz="2000" b="1" dirty="0" smtClean="0"/>
              <a:t>Информация о метеорологической обстановке на территории </a:t>
            </a:r>
            <a:r>
              <a:rPr lang="ru-RU" sz="2000" b="1" dirty="0" err="1" smtClean="0"/>
              <a:t>Тутаевского</a:t>
            </a:r>
            <a:r>
              <a:rPr lang="ru-RU" sz="2000" b="1" dirty="0" smtClean="0"/>
              <a:t> муниципального района публикуется в официальных источниках Администрации </a:t>
            </a:r>
            <a:r>
              <a:rPr lang="ru-RU" sz="2000" b="1" dirty="0" err="1" smtClean="0"/>
              <a:t>Тутаевского</a:t>
            </a:r>
            <a:r>
              <a:rPr lang="ru-RU" sz="2000" b="1" dirty="0" smtClean="0"/>
              <a:t> муниципального района, размещенных в информационно – телекоммуникационной сети Интернет. </a:t>
            </a:r>
          </a:p>
          <a:p>
            <a:pPr algn="just">
              <a:buFont typeface="Wingdings" pitchFamily="2" charset="2"/>
              <a:buNone/>
            </a:pPr>
            <a:endParaRPr lang="ru-RU" sz="2000" b="1" dirty="0"/>
          </a:p>
          <a:p>
            <a:pPr algn="just">
              <a:buFont typeface="Wingdings" pitchFamily="2" charset="2"/>
              <a:buNone/>
            </a:pPr>
            <a:endParaRPr lang="ru-RU" sz="2000" b="1" dirty="0" smtClean="0"/>
          </a:p>
          <a:p>
            <a:pPr algn="just">
              <a:buFont typeface="Wingdings" pitchFamily="2" charset="2"/>
              <a:buNone/>
            </a:pPr>
            <a:r>
              <a:rPr lang="ru-RU" sz="2000" b="1" dirty="0" smtClean="0"/>
              <a:t>По предварительным данным ГИСМЕТЕО в текущем сезоне выпадение снежных осадков практически в 2 раза больше чем в АППГ.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Диаграмма" r:id="rId3" imgW="6096090" imgH="4067280" progId="MSGraph.Chart.8">
                  <p:embed followColorScheme="full"/>
                </p:oleObj>
              </mc:Choice>
              <mc:Fallback>
                <p:oleObj name="Диаграмма" r:id="rId3" imgW="6096090" imgH="4067280" progId="MSGraph.Chart.8">
                  <p:embed followColorScheme="full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2060848"/>
            <a:ext cx="6336704" cy="92697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200" dirty="0" smtClean="0">
                <a:solidFill>
                  <a:schemeClr val="tx1"/>
                </a:solidFill>
              </a:rPr>
              <a:t>Спасибо за внимание!</a:t>
            </a:r>
            <a:endParaRPr lang="ru-RU" sz="4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1071538" y="1142984"/>
            <a:ext cx="7000924" cy="4500594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buFont typeface="Wingdings" pitchFamily="2" charset="2"/>
              <a:buNone/>
            </a:pPr>
            <a:r>
              <a:rPr lang="ru-RU" sz="2400" b="1" dirty="0" smtClean="0"/>
              <a:t>Общая протяженность  автомобильных дорог общего пользования в границах </a:t>
            </a:r>
            <a:r>
              <a:rPr lang="ru-RU" sz="2400" b="1" dirty="0" err="1" smtClean="0"/>
              <a:t>Тутаевского</a:t>
            </a:r>
            <a:r>
              <a:rPr lang="ru-RU" sz="2400" b="1" dirty="0" smtClean="0"/>
              <a:t> муниципального района составляет 563,9 км, в том числе с твердым асфальтобетонным покрытием 216,1 </a:t>
            </a:r>
            <a:r>
              <a:rPr lang="ru-RU" sz="2400" b="1" dirty="0" smtClean="0"/>
              <a:t>км (что составляет 38,3%) </a:t>
            </a:r>
            <a:endParaRPr lang="ru-RU" sz="2400" b="1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42910" y="428604"/>
          <a:ext cx="7786742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C:\Users\User\Desktop\Downloads\WhatsApp Image 2023-02-02 at 10.09.3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88913"/>
            <a:ext cx="5627688" cy="364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Picture 5" descr="C:\Users\User\Desktop\Downloads\WhatsApp Image 2023-02-02 at 10.09.3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214686"/>
            <a:ext cx="5832475" cy="3281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WhatsApp Image 2024-02-02 at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85728"/>
            <a:ext cx="5834062" cy="3281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9" name="Picture 7" descr="WhatsApp Image 2024-02-02 at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565400"/>
            <a:ext cx="5292725" cy="3981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/>
          <p:cNvSpPr txBox="1">
            <a:spLocks/>
          </p:cNvSpPr>
          <p:nvPr/>
        </p:nvSpPr>
        <p:spPr bwMode="auto">
          <a:xfrm>
            <a:off x="179388" y="4437063"/>
            <a:ext cx="87487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</a:pPr>
            <a:endParaRPr lang="ru-RU" sz="2000" b="1">
              <a:latin typeface="Century Schoolbook" pitchFamily="18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ru-RU" sz="2400">
              <a:latin typeface="Century Schoolbook" pitchFamily="18" charset="0"/>
            </a:endParaRPr>
          </a:p>
          <a:p>
            <a:pPr marL="273050" indent="-2730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ru-RU" sz="2400">
              <a:latin typeface="Century Schoolbook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928662" y="857232"/>
            <a:ext cx="7358114" cy="4786346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smtClean="0"/>
              <a:t>В границах правобережной части городского поселения Тутаев текущее содержание автомобильных дорог общего пользования местного значения относящихся к собственности городского поселения Тутаев, улично-дорожной сети и тротуарной сети осуществляется силами МКУ «Управление комплексного содержания территории ТМР».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6" descr="C:\Users\User\Downloads\WhatsApp Image 2024-01-30 at 14.53.5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4429125" cy="46339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5" descr="C:\Users\User\Downloads\WhatsApp Image 2024-01-30 at 14.08.3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214554"/>
            <a:ext cx="4564063" cy="43926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85786" y="785794"/>
            <a:ext cx="7500990" cy="5000660"/>
          </a:xfrm>
          <a:prstGeom prst="round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 smtClean="0"/>
              <a:t>Виду передачи полномочий по содержанию автомобильных дорог местного значения в границах населенных пунктов в правобережной части ТМР, заключен муниципальный контракт № 49 от 26.12.2023 с ООО «ДСУ </a:t>
            </a:r>
            <a:r>
              <a:rPr lang="ru-RU" sz="2000" b="1" dirty="0" err="1" smtClean="0"/>
              <a:t>Благострой</a:t>
            </a:r>
            <a:r>
              <a:rPr lang="ru-RU" sz="2000" b="1" dirty="0" smtClean="0"/>
              <a:t>» - на выполнение работ по содержанию автомобильных дорог местного значения в границах населенных пунктов в границах правобережной части ТМР ЯО с 01.01.2024 по 30.06.2024 на сумму 3 000 000,00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C:\Users\User\Downloads\WhatsApp Image 2024-01-30 at 14.32.56.jpe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5143504" y="805716"/>
            <a:ext cx="3692527" cy="581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2" descr="C:\Users\User\Downloads\WhatsApp Image 2024-02-01 at 12.39.59.jpeg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571472" y="285728"/>
            <a:ext cx="4000528" cy="5736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3931</TotalTime>
  <Words>386</Words>
  <Application>Microsoft Office PowerPoint</Application>
  <PresentationFormat>Экран (4:3)</PresentationFormat>
  <Paragraphs>19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Эркер</vt:lpstr>
      <vt:lpstr>Диаграмма</vt:lpstr>
      <vt:lpstr> Содержание  улично-дорожной  сети ТМР 2023-2024 г.                                                                                      г. Тутаев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nachorg</dc:creator>
  <cp:lastModifiedBy>Новикова</cp:lastModifiedBy>
  <cp:revision>399</cp:revision>
  <cp:lastPrinted>2020-12-10T10:36:17Z</cp:lastPrinted>
  <dcterms:created xsi:type="dcterms:W3CDTF">2019-08-15T11:16:33Z</dcterms:created>
  <dcterms:modified xsi:type="dcterms:W3CDTF">2024-02-02T10:31:54Z</dcterms:modified>
</cp:coreProperties>
</file>