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7" r:id="rId7"/>
    <p:sldId id="262" r:id="rId8"/>
    <p:sldId id="265" r:id="rId9"/>
    <p:sldId id="263" r:id="rId10"/>
    <p:sldId id="288" r:id="rId11"/>
    <p:sldId id="289" r:id="rId12"/>
    <p:sldId id="266" r:id="rId13"/>
    <p:sldId id="285" r:id="rId14"/>
    <p:sldId id="278" r:id="rId15"/>
    <p:sldId id="286" r:id="rId16"/>
    <p:sldId id="280" r:id="rId17"/>
    <p:sldId id="282" r:id="rId18"/>
    <p:sldId id="283" r:id="rId19"/>
    <p:sldId id="290" r:id="rId20"/>
    <p:sldId id="291" r:id="rId21"/>
    <p:sldId id="276" r:id="rId22"/>
    <p:sldId id="274" r:id="rId2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/>
  </p:normalViewPr>
  <p:slideViewPr>
    <p:cSldViewPr snapToGrid="0">
      <p:cViewPr>
        <p:scale>
          <a:sx n="110" d="100"/>
          <a:sy n="110" d="100"/>
        </p:scale>
        <p:origin x="-1332" y="-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60442" y="365125"/>
            <a:ext cx="173484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3344" y="365125"/>
            <a:ext cx="508327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3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5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43" y="1825625"/>
            <a:ext cx="340905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6226" y="1825625"/>
            <a:ext cx="340905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1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8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3CAF-8CFF-493C-AE88-8FAC5F35B0E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906000" cy="7003101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343" y="1677880"/>
            <a:ext cx="8424936" cy="13227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Отчетный доклад 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работе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Общественной палаты Тутаевского муниципального района пятого созыва  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2024 год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dobe Arabic" pitchFamily="18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EB795A-9056-164A-83F5-FEA1E59FE471}"/>
              </a:ext>
            </a:extLst>
          </p:cNvPr>
          <p:cNvSpPr txBox="1"/>
          <p:nvPr/>
        </p:nvSpPr>
        <p:spPr>
          <a:xfrm>
            <a:off x="337351" y="4780181"/>
            <a:ext cx="537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Докладчик:</a:t>
            </a:r>
            <a:r>
              <a:rPr lang="ru-RU" b="1" dirty="0" smtClean="0"/>
              <a:t> </a:t>
            </a:r>
            <a:r>
              <a:rPr lang="ru-RU" i="1" dirty="0" smtClean="0"/>
              <a:t>Председатель </a:t>
            </a:r>
            <a:r>
              <a:rPr lang="ru-RU" i="1" dirty="0"/>
              <a:t>общественной палаты</a:t>
            </a:r>
          </a:p>
          <a:p>
            <a:r>
              <a:rPr lang="ru-RU" i="1" dirty="0"/>
              <a:t>Анатолий Игоревич Упадышев</a:t>
            </a:r>
          </a:p>
        </p:txBody>
      </p:sp>
    </p:spTree>
    <p:extLst>
      <p:ext uri="{BB962C8B-B14F-4D97-AF65-F5344CB8AC3E}">
        <p14:creationId xmlns:p14="http://schemas.microsoft.com/office/powerpoint/2010/main" val="29015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479522"/>
            <a:ext cx="6162685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139726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ru-RU" sz="7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ГРАЖДАНСКИЙ ФОРУМ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 smtClean="0"/>
              <a:t>«Традиции и ценности семьи»</a:t>
            </a:r>
            <a:endParaRPr lang="ru-RU" sz="7400" dirty="0"/>
          </a:p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D94AB68-6617-DC6F-AC4C-1A7F6ED4A50C}"/>
              </a:ext>
            </a:extLst>
          </p:cNvPr>
          <p:cNvSpPr txBox="1"/>
          <p:nvPr/>
        </p:nvSpPr>
        <p:spPr>
          <a:xfrm>
            <a:off x="247403" y="514336"/>
            <a:ext cx="46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ГРАЖДАНСКИЙ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ФОРУМ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3" descr="C:\Users\samoylenko\Desktop\МОИ ДОКУМЕНТЫ\ГРАЖДАНСКИЙ ФОРУМ 2022-2023\ГФ 2024\VoA9fs0mH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41" y="4659050"/>
            <a:ext cx="2316358" cy="17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amoylenko\Desktop\МОИ ДОКУМЕНТЫ\ГРАЖДАНСКИЙ ФОРУМ 2022-2023\ГФ 2024\mxQR_TgWf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046"/>
            <a:ext cx="2316358" cy="17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23645" y="2566882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dirty="0" smtClean="0">
                <a:cs typeface="Times New Roman" panose="02020603050405020304" pitchFamily="18" charset="0"/>
              </a:rPr>
              <a:t>Площадка №1 – Традиции и ценности семьи</a:t>
            </a:r>
          </a:p>
          <a:p>
            <a:pPr marL="0" indent="0">
              <a:buNone/>
            </a:pPr>
            <a:r>
              <a:rPr lang="ru-RU" sz="8000" dirty="0" smtClean="0">
                <a:cs typeface="Times New Roman" panose="02020603050405020304" pitchFamily="18" charset="0"/>
              </a:rPr>
              <a:t>Площадка №2 – Тренинг по социальному проектированию для лидеров ТОС, СОНКО,                  		гражданских активистов</a:t>
            </a:r>
          </a:p>
          <a:p>
            <a:pPr marL="0" indent="0">
              <a:buNone/>
            </a:pPr>
            <a:r>
              <a:rPr lang="ru-RU" sz="8000" dirty="0" smtClean="0">
                <a:cs typeface="Times New Roman" panose="02020603050405020304" pitchFamily="18" charset="0"/>
              </a:rPr>
              <a:t>Площадка №3 – Духовно-нравственные ценности, роль семьи в их сохранении и  		               укреплении </a:t>
            </a:r>
          </a:p>
          <a:p>
            <a:pPr marL="0" indent="0">
              <a:buNone/>
            </a:pPr>
            <a:r>
              <a:rPr lang="ru-RU" sz="8000" dirty="0" smtClean="0">
                <a:cs typeface="Times New Roman" panose="02020603050405020304" pitchFamily="18" charset="0"/>
              </a:rPr>
              <a:t>Площадка №4 – Выездное совещание общественного совета при Министерстве                                                       	               регионального развития Ярославской области</a:t>
            </a:r>
            <a:endParaRPr lang="ru-RU" sz="8000" dirty="0"/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r="5016" b="11801"/>
          <a:stretch/>
        </p:blipFill>
        <p:spPr>
          <a:xfrm>
            <a:off x="4210510" y="4659047"/>
            <a:ext cx="3241083" cy="1737269"/>
          </a:xfrm>
          <a:prstGeom prst="rect">
            <a:avLst/>
          </a:prstGeom>
        </p:spPr>
      </p:pic>
      <p:pic>
        <p:nvPicPr>
          <p:cNvPr id="12" name="Picture 6" descr="C:\Users\samoylenko\Desktop\МОИ ДОКУМЕНТЫ\ГРАЖДАНСКИЙ ФОРУМ 2022-2023\ГФ 2024\9dSyZDspZY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"/>
          <a:stretch/>
        </p:blipFill>
        <p:spPr bwMode="auto">
          <a:xfrm>
            <a:off x="7361729" y="4659051"/>
            <a:ext cx="2544271" cy="17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479522"/>
            <a:ext cx="6162685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139726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D94AB68-6617-DC6F-AC4C-1A7F6ED4A50C}"/>
              </a:ext>
            </a:extLst>
          </p:cNvPr>
          <p:cNvSpPr txBox="1"/>
          <p:nvPr/>
        </p:nvSpPr>
        <p:spPr>
          <a:xfrm>
            <a:off x="247403" y="514336"/>
            <a:ext cx="46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 ТОС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Рисунок 14" descr="Изображение выглядит как одежда, человек, костюм, обувь&#10;&#10;Автоматически созданное описание">
            <a:extLst>
              <a:ext uri="{FF2B5EF4-FFF2-40B4-BE49-F238E27FC236}">
                <a16:creationId xmlns="" xmlns:a16="http://schemas.microsoft.com/office/drawing/2014/main" id="{842E56F6-A7EA-A824-E4E3-4DB76504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00" r="-4" b="2255"/>
          <a:stretch/>
        </p:blipFill>
        <p:spPr>
          <a:xfrm>
            <a:off x="6293119" y="1544127"/>
            <a:ext cx="3489236" cy="2256877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</p:pic>
      <p:pic>
        <p:nvPicPr>
          <p:cNvPr id="16" name="Рисунок 15" descr="Изображение выглядит как одежда, человек, обувь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1F20228-1202-865B-DF5B-0CA85EC9E2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21" r="-2" b="1715"/>
          <a:stretch/>
        </p:blipFill>
        <p:spPr>
          <a:xfrm>
            <a:off x="6293119" y="4015616"/>
            <a:ext cx="3489236" cy="2490333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0" y="1305584"/>
            <a:ext cx="9432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400" dirty="0" smtClean="0"/>
              <a:t>  В </a:t>
            </a:r>
            <a:r>
              <a:rPr lang="ru-RU" altLang="ru-RU" sz="2400" dirty="0"/>
              <a:t>2023 году – создано 15 ТОС </a:t>
            </a:r>
            <a:r>
              <a:rPr lang="ru-RU" altLang="ru-RU" sz="2400" dirty="0" smtClean="0"/>
              <a:t>на</a:t>
            </a:r>
          </a:p>
          <a:p>
            <a:r>
              <a:rPr lang="ru-RU" altLang="ru-RU" sz="2400" dirty="0" smtClean="0"/>
              <a:t>  территории </a:t>
            </a:r>
            <a:r>
              <a:rPr lang="ru-RU" altLang="ru-RU" sz="2400" dirty="0"/>
              <a:t>города Тутаева  </a:t>
            </a:r>
            <a:r>
              <a:rPr lang="ru-RU" altLang="ru-RU" sz="2000" dirty="0"/>
              <a:t>(27 домов)</a:t>
            </a:r>
          </a:p>
          <a:p>
            <a:r>
              <a:rPr lang="ru-RU" altLang="ru-RU" sz="2400" dirty="0" smtClean="0"/>
              <a:t>  В </a:t>
            </a:r>
            <a:r>
              <a:rPr lang="ru-RU" altLang="ru-RU" sz="2400" dirty="0"/>
              <a:t>2024 году – создано еще 2 ТОС </a:t>
            </a:r>
            <a:r>
              <a:rPr lang="ru-RU" altLang="ru-RU" sz="2000" dirty="0"/>
              <a:t>(5 домов)</a:t>
            </a:r>
          </a:p>
          <a:p>
            <a:r>
              <a:rPr lang="ru-RU" altLang="ru-RU" sz="2400" dirty="0" smtClean="0"/>
              <a:t>  ____________________</a:t>
            </a:r>
            <a:endParaRPr lang="ru-RU" altLang="ru-RU" sz="2400" dirty="0"/>
          </a:p>
          <a:p>
            <a:r>
              <a:rPr lang="ru-RU" altLang="ru-RU" sz="2400" dirty="0" smtClean="0"/>
              <a:t>  Итого</a:t>
            </a:r>
            <a:r>
              <a:rPr lang="ru-RU" altLang="ru-RU" sz="2400" dirty="0"/>
              <a:t>: 17 ТОС – 32 дома </a:t>
            </a:r>
          </a:p>
        </p:txBody>
      </p:sp>
      <p:pic>
        <p:nvPicPr>
          <p:cNvPr id="18" name="Рисунок 4" descr="Изображение выглядит как логотип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53" y="3723368"/>
            <a:ext cx="3823583" cy="26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1" t="10954" r="5238" b="55711"/>
          <a:stretch>
            <a:fillRect/>
          </a:stretch>
        </p:blipFill>
        <p:spPr bwMode="auto">
          <a:xfrm>
            <a:off x="8177936" y="3417130"/>
            <a:ext cx="1604419" cy="10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936" y="2363821"/>
            <a:ext cx="9587275" cy="294251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/>
              <a:t>Усилить контроль по уборке улично-дорожной сети подрядными организациями, особое внимание обратить  на оперативную и своевременную уборку дорог города и района;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уборку остановочных комплексов, пешеходных переходов, тротуаров и подходов к социальным объектам;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Усилить контроль за проведением работ по обработке дорог Рыбинской горы противогололедными смесями;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Ускорить работу по передаче объекта Проспект 50-летия Победы из муниципальной в региональную собственность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другие рекомендации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Управляющим компаниям ТМР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0" y="1071853"/>
            <a:ext cx="906717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на пленарном заседании Общественной палаты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«Содержание улично-дорожной сети и придомовых территорий ТМР»                          были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даны рекомендации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 (МКУ «УКСТ»)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5558638"/>
            <a:ext cx="9730596" cy="1102567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/>
              <a:t>Усилить работы по оперативной расчистке придомовых территорий, подъездных путей, парковок, проездов и тротуаров в зоне ответственности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Обратить особое внимание на своевременную уборку наледи и сосулек с крыш многоквартирных домов </a:t>
            </a:r>
          </a:p>
        </p:txBody>
      </p:sp>
    </p:spTree>
    <p:extLst>
      <p:ext uri="{BB962C8B-B14F-4D97-AF65-F5344CB8AC3E}">
        <p14:creationId xmlns:p14="http://schemas.microsoft.com/office/powerpoint/2010/main" val="36724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938" y="1846327"/>
            <a:ext cx="7215010" cy="4264140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Правительству Ярославской области: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/>
              <a:t>Проработать вопрос по увеличению субсидии на капитальный ремонт и приведение в нормативное состояние сельских дорог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Привести в нормативное состояние региональные дороги – Кузьминское – Осташево – Столбищи – Рождественное – 25 км, - Тамарово-Чебаково – 1,5 км,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Пестрецово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-Верещагино-Веригино  - 15,2 км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Включить в программу капитального ремонта мост через р.Печегда п.Константиновский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Привести в нормативное состояние мост через реку Рыкуша, в том числе пешеходную часть на региональной трассе Ярославль-Рыбинск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534" y="1107663"/>
            <a:ext cx="9543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«Ремонт и перспективы развития улично-дорожной сети Тутаевского муниципального района» были даны рекомендации: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5" y="1815549"/>
            <a:ext cx="2493033" cy="18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3532" y="1071853"/>
            <a:ext cx="9508051" cy="3338430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 организации детского отдыха в ТМР» были даны рекомендации: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 (управление образования и спорта):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Обеспечить соблюдение требований комплексной безопасности в организациях отдыха детей и их оздоровления, в том числе по пожарной безопасности и антитеррористической защищенности;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Усилить работу с детьми в школьных лагерях по вопросам профориентации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532" y="3420374"/>
            <a:ext cx="9266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Правительству Ярославской области: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531" y="3857851"/>
            <a:ext cx="86454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 увеличить финансирование на трудоустройство подростков;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 проработать вопрос о возобновлении работы детского лагеря «Русь» по оздоровлению и отдыху детей на постоянной основе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70" y="4604347"/>
            <a:ext cx="2823713" cy="21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09" y="1147313"/>
            <a:ext cx="9568434" cy="6288664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«Об организации муниципальных округов в Ярославской области» даны рекомендации: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проработать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вопрос с Федеральным центром о возможности применения льготных режимов налогообложения, предусмотренных для территории опережающего социально-экономического развития город Тутаев на всю территорию округа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проработать вопрос о сохранении сельских льгот категориям граждан, пользующихся ими на данном этапе, после образования округа;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 проработать вопрос о восстановлении после образования округа городскому поселению город Тутаев статуса города;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- о сохранении суммы субсидий, субвенций и иных поступлений в общий бюджет округа не менее суммы поступлений в бюджеты поселений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>
          <a:xfrm>
            <a:off x="3303642" y="4681446"/>
            <a:ext cx="3674854" cy="19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1058" y="1259449"/>
            <a:ext cx="9558068" cy="5581298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школьного и дошкольного питания в учреждениях Тутаевского муниципального района» рекомендовано: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Правительству Ярославской области: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Усилить работу по привлечению федеральных средств на развитие и модернизацию пищеблоков и т.д.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ТМР: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практику приготовления пищи для детей школьных и дошкольных учреждений на собственных пищеблоках; </a:t>
            </a:r>
          </a:p>
          <a:p>
            <a:pPr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привлекать общественность к проведению родительского контроля за качеством предоставления услуг питания в школах и дошкольных учреждениях и т.д. 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amoylenko\Downloads\WhatsApp Image 2025-01-13 at 14.46.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49" y="5051635"/>
            <a:ext cx="2966395" cy="16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moylenko\Downloads\WhatsApp Image 2025-01-13 at 14.46.31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00" y="5051634"/>
            <a:ext cx="2966395" cy="16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2528" y="1254081"/>
            <a:ext cx="9549441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«Состояние, проблемы и перспективы развития гражданской обороны в Тутаевском муниципальном районе» рекомендовано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Правительству ЯО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целях приведения защитных сооружений в нормативное состояние разработать региональную программу по ремонту и укреплению материально-технической базы на условиях софинансирования;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ровести работу с УК по обустройству подвальных помещений МКД для укрытия населения в экстренных ситуациях;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екомендовать усилить разъяснительную работу среди жителей ТМР, особенно школьников, о действиях в экстренных ситуациях и местах расположения защитных сооружений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amoylenko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r="16991"/>
          <a:stretch/>
        </p:blipFill>
        <p:spPr bwMode="auto">
          <a:xfrm>
            <a:off x="8788604" y="5819631"/>
            <a:ext cx="1117396" cy="10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07" y="1176443"/>
            <a:ext cx="9611568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доступности и качества оказания медицинской помощи ГБУЗ ЯО «Тутаевская ЦРБ», а также результатах анкетирования по изучению удовлетворенности качеством предоставления медицинской помощи ГБУЗ ЯО «Тутаевская ЦРБ» рекомендовано: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Министерству здравоохранения Ярославской области: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целях укрепления материально технической базы стационарной медицинской помощи проработать вопрос о возможности включения в федеральный  национальный проект по «Здравоохранению» федеральной программы «Модернизация стационарной медицинской помощи», по подобию эффективной работы программы «Модернизация первичной медико-санитарной помощи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работу по доукомплектованию молодыми специалистами, выпускниками, обучающими по целевому набору на вакантные  штатные  единицы врачами, фельдшерами и медицинскими сестрами подразделений  Тутаевской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ЦРБ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41" y="5922032"/>
            <a:ext cx="902459" cy="8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07" y="1176443"/>
            <a:ext cx="6506059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ГБУЗ ЯО «Тутаевская ЦРБ»: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усилить работу по повышению качества оказания всесторонней плановой медицинской помощи;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усилить работу по ремонту объектов Тутаевской ЦРБ, благоустройству территорий (дороги, тротуары, установка лавочек, освещение и видеонаблюдение и т.д.)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другие рекомендации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дминистрации Тутаевского муниципального района</a:t>
            </a:r>
            <a:endParaRPr lang="ru-RU" sz="20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усилить взаимодействие совместно с администрацией ЦРБ в плане оперативного реагирования на обращения граждан;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силить работу по проведению плановой диспансеризации на территории Тутаевского района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другие рекомендации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58" y="5239690"/>
            <a:ext cx="3172608" cy="1480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65" y="1176443"/>
            <a:ext cx="3216945" cy="1480288"/>
          </a:xfrm>
          <a:prstGeom prst="rect">
            <a:avLst/>
          </a:prstGeom>
        </p:spPr>
      </p:pic>
      <p:pic>
        <p:nvPicPr>
          <p:cNvPr id="5122" name="Picture 2" descr="C:\Users\samoylenko\Downloads\WhatsApp Image 2025-01-13 at 14.21.26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9" y="2688959"/>
            <a:ext cx="3256952" cy="24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0"/>
            <a:ext cx="9906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272" y="517622"/>
            <a:ext cx="6568128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Calibri" panose="020F0502020204030204" pitchFamily="34" charset="0"/>
              </a:rPr>
              <a:t>ГЛАВНЫЕ ЗАДАЧИ ОБЩЕСТВЕННОЙ ПАЛАТЫ:</a:t>
            </a:r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1458" y="1657159"/>
            <a:ext cx="9703083" cy="229418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4A7BA-0E7A-F68E-F44A-2F0D1E499CEC}"/>
              </a:ext>
            </a:extLst>
          </p:cNvPr>
          <p:cNvSpPr txBox="1"/>
          <p:nvPr/>
        </p:nvSpPr>
        <p:spPr>
          <a:xfrm>
            <a:off x="263553" y="1358458"/>
            <a:ext cx="4689445" cy="492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допустить  перерыва общественного диалога с властью по ключевым проблемам развития территории и качества жизни нашего населения;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осуществлять общественный контроль за реализацией национальных и региональных  проектов во взаимодействии с органами местного самоуправления;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оперативно реагировать на все острые социально-значимые проблемные ситуации, возникающие в нашем городе и районе.</a:t>
            </a:r>
          </a:p>
        </p:txBody>
      </p:sp>
      <p:pic>
        <p:nvPicPr>
          <p:cNvPr id="3074" name="Picture 2" descr="C:\Users\samoylenko\Downloads\WhatsApp Image 2025-01-13 at 14.20.1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34" y="2121303"/>
            <a:ext cx="4473416" cy="33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" y="-1131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07" y="1176443"/>
            <a:ext cx="9611568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«Об итогах работы территориального общественного самоуправление (ТОС) за 2023 и 2024 годы» отмечено, что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Администрацией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ТМР, ОО «Институт развития города» проделана большая организационная, экономическая и финансовая работа по созданию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ТОСов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Рекомендовано продолжить работу по созданию </a:t>
            </a:r>
            <a:r>
              <a:rPr lang="ru-RU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ТОСов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Левобережной части города Тутаев и в сельских населенных пунктах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91" y="3190520"/>
            <a:ext cx="4652254" cy="348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b="27090"/>
          <a:stretch>
            <a:fillRect/>
          </a:stretch>
        </p:blipFill>
        <p:spPr bwMode="auto">
          <a:xfrm>
            <a:off x="268976" y="3101181"/>
            <a:ext cx="2612246" cy="36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" y="0"/>
            <a:ext cx="9906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7794" y="1540668"/>
            <a:ext cx="9240869" cy="4515076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Анализируя деятельность  Общественной палаты ТМР за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подводя итоги,  хотелось бы отметить, что прошедший год был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знаковым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отношениях</a:t>
            </a:r>
            <a:endParaRPr lang="ru-RU" sz="21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1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dirty="0"/>
              <a:t>            Администрацией реализовано </a:t>
            </a:r>
            <a:r>
              <a:rPr lang="ru-RU" sz="2100" dirty="0" smtClean="0"/>
              <a:t>около </a:t>
            </a:r>
            <a:r>
              <a:rPr lang="ru-RU" sz="2100" dirty="0"/>
              <a:t>100 проектов. Трудно не заметить положительные изменения во всех отраслях. Город меняется в лучшую сторону, благодаря реализации национальных проектов. Общественная палата работала активно,  рассмотрела жизненно-важные вопросы</a:t>
            </a:r>
            <a:r>
              <a:rPr lang="ru-RU" sz="2100" dirty="0" smtClean="0"/>
              <a:t>, в пределах своих полномочий,  </a:t>
            </a:r>
            <a:r>
              <a:rPr lang="ru-RU" sz="2100" dirty="0"/>
              <a:t>стремилась  найти взвешенные и эффективные решения, выступала площадкой для формирования конструктивного диалога между заинтересованными сторонами, выстраивали продуктивный диалог власти и </a:t>
            </a:r>
            <a:r>
              <a:rPr lang="ru-RU" sz="2100" dirty="0" smtClean="0"/>
              <a:t>общества</a:t>
            </a:r>
            <a:endParaRPr lang="ru-RU" sz="21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B0B27C-2621-1BE5-B827-6D8B161D13E7}"/>
              </a:ext>
            </a:extLst>
          </p:cNvPr>
          <p:cNvSpPr txBox="1"/>
          <p:nvPr/>
        </p:nvSpPr>
        <p:spPr>
          <a:xfrm>
            <a:off x="461394" y="411061"/>
            <a:ext cx="463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ИТОГИ: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70" y="5351585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1"/>
            <a:ext cx="9906000" cy="700310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BB86C25D-7226-2A47-B0AA-715ED83E8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23" y="2326966"/>
            <a:ext cx="8424936" cy="711994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1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608918"/>
            <a:ext cx="6162685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b="1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7481" y="1248873"/>
            <a:ext cx="9568995" cy="148876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Общественная палата пятого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созыва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организовала и провела 5 пленарных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заседаний – это одна из основных форм работы, 3 Совета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палаты, активно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рабочие группы и комиссии, принимали участие в мероприятиях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общественного контроля</a:t>
            </a:r>
            <a:endParaRPr lang="ru-RU" sz="24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582451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ФОРМЫ РАБОТЫ: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4" y="3735236"/>
            <a:ext cx="4008939" cy="3010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07" y="3735236"/>
            <a:ext cx="4014159" cy="30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6023" y="377362"/>
            <a:ext cx="5936182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ВАЖНЫЕ 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НАИБОЛЕЕ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ЗНАЧИМЫЕ ВОПРОСЫ:</a:t>
            </a:r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7640" y="1181818"/>
            <a:ext cx="9738360" cy="5830018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 работы Общественной палаты в соответствии с планами рассматривались жизненно важные и наиболее значимые вопросы: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Отчетный доклад о работе Общественной палаты Тутаевского муниципального района пятого созыва за 2023 год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и утверждение плана работы Общественной палаты ТМР на 2024 год;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улично-дорожной сети и придомовых территорий ТМР; 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и перспективы развития улично-дорожной сети Тутаевского муниципального района;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организации детского отдыха в ТМР. Проблемы и пути их решения;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организации муниципальных округов в Ярославской области;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школьного и дошкольного питания в учреждениях Тутаевского муниципального района;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Состояние, проблемы и перспективы развития гражданской обороны в Тутаевском муниципальном районе;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и качества оказания медицинской помощи ГБУЗ ЯО «Тутаевская ЦРБ»;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работы территориального общественного самоуправления (ТОС) за 2023 и 2024 годы.</a:t>
            </a:r>
            <a:endParaRPr lang="en-US" sz="2000" dirty="0">
              <a:solidFill>
                <a:srgbClr val="606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5"/>
            <a:ext cx="10182045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0332" y="248610"/>
            <a:ext cx="9425628" cy="757988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АДРЕС ГУБЕРНАТОРА ОБЛАСТИ НАПРАВЛЕНЫ ПИСЬМА ПО СЛЕДУЮЩИМ ПРОБЛЕМНЫМ ВОПРОСАМ: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0828" y="1524219"/>
            <a:ext cx="4804802" cy="3039004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467" b="1" dirty="0">
              <a:solidFill>
                <a:srgbClr val="606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711" y="1244469"/>
            <a:ext cx="6842674" cy="5257581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о необходимости ремонта 3-х областных дорог «Рождественно-Столбищи-</a:t>
            </a:r>
            <a:r>
              <a:rPr lang="ru-RU" sz="2400" dirty="0" err="1" smtClean="0"/>
              <a:t>Шопша</a:t>
            </a:r>
            <a:r>
              <a:rPr lang="ru-RU" sz="2400" dirty="0" smtClean="0"/>
              <a:t>» </a:t>
            </a:r>
            <a:r>
              <a:rPr lang="ru-RU" sz="1600" dirty="0" smtClean="0"/>
              <a:t>(25км.), </a:t>
            </a:r>
            <a:r>
              <a:rPr lang="ru-RU" sz="2400" dirty="0" smtClean="0"/>
              <a:t>«Петрецово-Верещагино-Веригино</a:t>
            </a:r>
            <a:r>
              <a:rPr lang="ru-RU" sz="1600" dirty="0" smtClean="0"/>
              <a:t>» (15,2км), </a:t>
            </a:r>
            <a:r>
              <a:rPr lang="ru-RU" sz="2400" dirty="0" smtClean="0"/>
              <a:t>Тамарово-станция Чебаково </a:t>
            </a:r>
            <a:r>
              <a:rPr lang="ru-RU" sz="1600" dirty="0" smtClean="0"/>
              <a:t>(где проходят маршруты школьного и рейсового автобусов)</a:t>
            </a:r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endParaRPr lang="ru-RU" sz="12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о возможности восстановления большого зала ДК им.Малова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defTabSz="900000">
              <a:spcBef>
                <a:spcPts val="10"/>
              </a:spcBef>
              <a:spcAft>
                <a:spcPts val="10"/>
              </a:spcAft>
              <a:buNone/>
            </a:pPr>
            <a:endParaRPr lang="ru-RU" sz="12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с просьбой увеличения финансирования на трудоустройство несовершеннолетних</a:t>
            </a:r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endParaRPr lang="ru-RU" sz="12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/>
              <a:t>о</a:t>
            </a:r>
            <a:r>
              <a:rPr lang="ru-RU" sz="2400" dirty="0" smtClean="0"/>
              <a:t>б оказании помощи в решении существующей проблемы – строительство напорного коллектора и дюкеры через р.Волга в Левобережной части города</a:t>
            </a:r>
            <a:endParaRPr lang="ru-RU" sz="2400" dirty="0"/>
          </a:p>
        </p:txBody>
      </p:sp>
      <p:pic>
        <p:nvPicPr>
          <p:cNvPr id="4099" name="Picture 3" descr="C:\Users\Пользователь\Desktop\общ палата\HiKNApG3QJ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87" y="3933494"/>
            <a:ext cx="2921478" cy="201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moylenko\Downloads\WhatsApp Image 2025-01-13 at 14.22.3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26557" b="14200"/>
          <a:stretch/>
        </p:blipFill>
        <p:spPr bwMode="auto">
          <a:xfrm>
            <a:off x="6844087" y="1524219"/>
            <a:ext cx="3061913" cy="19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8625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0332" y="248610"/>
            <a:ext cx="9425628" cy="757988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АДРЕС ГУБЕРНАТОРА ОБЛАСТИ НАПРАВЛЕНЫ ПИСЬМА ПО СЛЕДУЮЩИМ ПРОБЛЕМНЫМ ВОПРОСАМ: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0828" y="1524219"/>
            <a:ext cx="4804802" cy="3039004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467" b="1" dirty="0">
              <a:solidFill>
                <a:srgbClr val="606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710" y="1611309"/>
            <a:ext cx="5695361" cy="5257581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с просьбой оказать помощь в решении вопроса о включении в региональную программу строительство межпоселкового газопровода от п. Никульское до п. Чебаково</a:t>
            </a:r>
            <a:endParaRPr lang="ru-RU" sz="16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endParaRPr lang="ru-RU" sz="12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о включении в план капитального </a:t>
            </a:r>
            <a:r>
              <a:rPr lang="ru-RU" sz="2400" smtClean="0"/>
              <a:t>ремонта (</a:t>
            </a:r>
            <a:r>
              <a:rPr lang="ru-RU" sz="2400" dirty="0" smtClean="0"/>
              <a:t>3 км) на 2025 год дороги и мероприятий по газификации ДОЦ «Чайка»</a:t>
            </a:r>
          </a:p>
          <a:p>
            <a:pPr marL="0" indent="0" defTabSz="900000">
              <a:spcBef>
                <a:spcPts val="10"/>
              </a:spcBef>
              <a:spcAft>
                <a:spcPts val="10"/>
              </a:spcAft>
              <a:buNone/>
            </a:pPr>
            <a:endParaRPr lang="ru-RU" sz="1200" dirty="0" smtClean="0"/>
          </a:p>
        </p:txBody>
      </p:sp>
      <p:pic>
        <p:nvPicPr>
          <p:cNvPr id="11" name="Picture 3" descr="C:\Users\samoylenko\Downloads\WhatsApp Image 2025-01-13 at 15.34.5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76" y="1244469"/>
            <a:ext cx="2434721" cy="54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1249960"/>
            <a:ext cx="9373407" cy="136740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ВЗАИМООТНОШЕНИЯ НАСЕЛЕНИЯ И ВЛАСТИ В НАШЕМ ГОРОДЕ И РАЙОНЕ ОСУЩЕСТВЛЯЕТСЯ НЕ ТОЛЬКО ЧЕРЕЗ ОБЩЕСТВЕННУЮ ПАЛАТУ, НО И ОБЩЕСТВЕННЫЕ </a:t>
            </a:r>
            <a:r>
              <a:rPr lang="ru-RU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960854" y="2380891"/>
            <a:ext cx="4163392" cy="4295351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совет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благоустройству и озеленению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совет МО МВД России «Тутаевский»;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управляющий Совет в системе образования;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 «Институт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ТОСы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Правобережной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 города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ТОСов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A8A354-0329-36E6-2C85-2334D6A55A53}"/>
              </a:ext>
            </a:extLst>
          </p:cNvPr>
          <p:cNvSpPr txBox="1"/>
          <p:nvPr/>
        </p:nvSpPr>
        <p:spPr>
          <a:xfrm>
            <a:off x="160332" y="517741"/>
            <a:ext cx="726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ОБЩЕСТВЕННЫЕ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СОВЕТЫ: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Пользователь\Desktop\общ палата\qZRE8vOLT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2" y="2514873"/>
            <a:ext cx="2762060" cy="207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одежда, человек, костюм, обувь&#10;&#10;Автоматически созданное описание">
            <a:extLst>
              <a:ext uri="{FF2B5EF4-FFF2-40B4-BE49-F238E27FC236}">
                <a16:creationId xmlns="" xmlns:a16="http://schemas.microsoft.com/office/drawing/2014/main" id="{842E56F6-A7EA-A824-E4E3-4DB76504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00" r="-4" b="2255"/>
          <a:stretch/>
        </p:blipFill>
        <p:spPr>
          <a:xfrm>
            <a:off x="927821" y="4662248"/>
            <a:ext cx="3296062" cy="213193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</p:pic>
      <p:pic>
        <p:nvPicPr>
          <p:cNvPr id="5124" name="Picture 4" descr="C:\Users\Пользователь\Desktop\общ палата\iNEczgQHl_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92" y="2936877"/>
            <a:ext cx="2729692" cy="179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8237" y="198120"/>
            <a:ext cx="9569526" cy="789157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НАШЕЙ ОБЩЕСТВЕННОЙ ПАЛАТЫ ВОШЛИ В ОБЩЕСТВЕННЫЕ СОВЕТЫ НА УРОВНЕ ОБЛАСТИ И ФЕДЕРАЦИИ: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88734"/>
              </p:ext>
            </p:extLst>
          </p:nvPr>
        </p:nvGraphicFramePr>
        <p:xfrm>
          <a:off x="715371" y="1253331"/>
          <a:ext cx="8566652" cy="524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371"/>
                <a:gridCol w="4663281"/>
              </a:tblGrid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Название</a:t>
                      </a:r>
                      <a:r>
                        <a:rPr lang="ru-RU" sz="1400" baseline="0" dirty="0" smtClean="0">
                          <a:effectLst/>
                        </a:rPr>
                        <a:t> совета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</a:tr>
              <a:tr h="435134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1. Пилюгин Илья Станиславович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Общественный совет при Министерстве образования Ярославской области и является на уровне области членом Совета отцов.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</a:tr>
              <a:tr h="435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Пахомов Александр Федорович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Общественный Совет при Министерстве дорожного хозяйства Ярославской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</a:tr>
              <a:tr h="580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 Архиповская </a:t>
                      </a:r>
                      <a:r>
                        <a:rPr lang="ru-RU" sz="1400" dirty="0">
                          <a:effectLst/>
                        </a:rPr>
                        <a:t>Анастасия                     Александровна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Общественный Совет при Министерстве социальных коммуникаций и развития некоммерческих организаций по Ярославской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</a:tr>
              <a:tr h="435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4. </a:t>
                      </a:r>
                      <a:r>
                        <a:rPr lang="ru-RU" sz="1400" dirty="0">
                          <a:effectLst/>
                        </a:rPr>
                        <a:t>Кмицикевич Елена Александровна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Общественный  Совет при  Министерстве регионального развития по Ярославской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</a:tr>
              <a:tr h="203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5. </a:t>
                      </a:r>
                      <a:r>
                        <a:rPr lang="ru-RU" sz="1400" dirty="0">
                          <a:effectLst/>
                        </a:rPr>
                        <a:t>Упадышев Анатолий Игоревич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Председатель </a:t>
                      </a:r>
                      <a:r>
                        <a:rPr lang="ru-RU" sz="1400" dirty="0">
                          <a:effectLst/>
                        </a:rPr>
                        <a:t>Общественного Совета при Министерстве ЖКХ, председатель при Министерстве тарифного регулирования энергетики и регулирования тарифов по Ярославской области, председатель Общественного Совета при межрегиональном управлении  ФАС России по Ярославской  и Костромской областям, председатель комиссии по взаимодействию с региональными Общественными палатами Общественного Совета при Министерстве экономического развития </a:t>
                      </a:r>
                      <a:r>
                        <a:rPr lang="ru-RU" sz="1400" dirty="0" smtClean="0">
                          <a:effectLst/>
                        </a:rPr>
                        <a:t>РФ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40" marR="405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5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479522"/>
            <a:ext cx="6162685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217364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инициативе</a:t>
            </a:r>
            <a:r>
              <a:rPr lang="en-US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Общественной палаты ТМР, Администрации района, </a:t>
            </a:r>
            <a:r>
              <a:rPr lang="en-US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ОО «Институт развития города»                    </a:t>
            </a:r>
          </a:p>
          <a:p>
            <a:pPr marL="0" indent="0" algn="ctr">
              <a:buNone/>
            </a:pPr>
            <a:r>
              <a:rPr lang="ru-RU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16 мая 2024 года успешно  прошел шестой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ГРАЖДАНСКИЙ ФОРУМ </a:t>
            </a:r>
          </a:p>
          <a:p>
            <a:pPr marL="0" indent="0" algn="ctr">
              <a:buNone/>
            </a:pPr>
            <a:r>
              <a:rPr lang="ru-RU" sz="8000" dirty="0" smtClean="0"/>
              <a:t>«Традиции и ценности семьи»</a:t>
            </a:r>
            <a:endParaRPr lang="ru-RU" sz="8000" dirty="0"/>
          </a:p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D94AB68-6617-DC6F-AC4C-1A7F6ED4A50C}"/>
              </a:ext>
            </a:extLst>
          </p:cNvPr>
          <p:cNvSpPr txBox="1"/>
          <p:nvPr/>
        </p:nvSpPr>
        <p:spPr>
          <a:xfrm>
            <a:off x="247403" y="514336"/>
            <a:ext cx="46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ГРАЖДАНСКИЙ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ФОРУМ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7401" y="5745192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Участники форума отмечают положительные результаты совместной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деятельности власти, бизнеса и некоммерческого сектора по развитию гражданского общества в Тутаевском муниципальном районе</a:t>
            </a:r>
            <a:endParaRPr lang="ru-RU" sz="2000" dirty="0"/>
          </a:p>
          <a:p>
            <a:pPr marL="0" indent="0" algn="ctr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3" name="Picture 5" descr="C:\Users\samoylenko\Desktop\МОИ ДОКУМЕНТЫ\ГРАЖДАНСКИЙ ФОРУМ 2022-2023\ГФ 2024\kHcP_A7ZT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50" y="2405554"/>
            <a:ext cx="5009459" cy="33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1443</TotalTime>
  <Words>1446</Words>
  <Application>Microsoft Office PowerPoint</Application>
  <PresentationFormat>Лист A4 (210x297 мм)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PG3L</dc:creator>
  <cp:lastModifiedBy>Новикова</cp:lastModifiedBy>
  <cp:revision>98</cp:revision>
  <dcterms:created xsi:type="dcterms:W3CDTF">2020-02-04T11:07:54Z</dcterms:created>
  <dcterms:modified xsi:type="dcterms:W3CDTF">2025-01-14T07:37:16Z</dcterms:modified>
</cp:coreProperties>
</file>