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9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F5700F-6D34-1724-0E76-161FC8C2EF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F88A43D-1D39-7811-BCA2-2EAD0CD838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18221B-4ACD-6FBF-DD4D-BF10F073B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0BE88-FD6B-4F47-B356-55CAA493AAB6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A377A8-9B8A-5E70-D14E-C9803BE65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0107ECC-699B-38AD-296C-A3E2CDF76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C5BC0-6ABF-4E2C-A2E8-D3805AECEF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4017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D6CBF9-659D-6088-826C-44C9CC118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7E45E8-4565-CC0E-76B3-8AB9EC4A98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54EAFA-A2A2-D303-86EC-B970BBF98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0BE88-FD6B-4F47-B356-55CAA493AAB6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572CD5-BD57-C599-6678-FF8DC17B9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74ED84-765D-CF5A-2D48-01A9C30FC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C5BC0-6ABF-4E2C-A2E8-D3805AECEF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0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861947-68D2-3884-D709-B952EB5E4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9829BE8-B981-31F1-2C6C-0D63670FAC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50B44D-F7AF-F7FA-CEC4-6AE6F6892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0BE88-FD6B-4F47-B356-55CAA493AAB6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9BCB259-8A4D-B00A-6A3B-F77516E0C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224C5B-8050-1FC6-87E3-0D915D6F9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C5BC0-6ABF-4E2C-A2E8-D3805AECEF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1232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2EBE13-E4F2-7E38-3645-EEDF2EFA7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2E6A82-6C3F-E2E4-34B0-AB28071BB4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2BEBAA9-3989-76B7-4271-A50A3C1EED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3C42EAF-88D4-5F4E-75D3-869006993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0BE88-FD6B-4F47-B356-55CAA493AAB6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D76C172-A4BA-0513-5384-215225FEE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10F0C90-51C9-2D3D-3210-5A673DE18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C5BC0-6ABF-4E2C-A2E8-D3805AECEF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9475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A76E0D-CB21-64BC-0FBD-313B493D4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9F87F28-5A59-C489-033C-11042DADB9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78B9304-8E97-2940-7CE7-112E708A39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DFC739F-F04A-DE62-BC1D-D6A357D00E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4A470AA-9721-E113-D720-199835C3B8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4E4268C-8FD2-921C-74CC-79E4D1B61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0BE88-FD6B-4F47-B356-55CAA493AAB6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88C35AC-540F-67E1-92D8-91E2C27E1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CE95EF0-7182-718A-5510-94BCCBC6C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C5BC0-6ABF-4E2C-A2E8-D3805AECEF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978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397496-7FE6-2826-0297-D9DF448A1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7BE01E1-24C4-6C73-930A-C619D16DA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0BE88-FD6B-4F47-B356-55CAA493AAB6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EEF8881-DB3A-4C1C-A6EE-926111E57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C90A7EC-3457-BB43-F0AF-DFFF8CB64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C5BC0-6ABF-4E2C-A2E8-D3805AECEF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009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ADF67D3-EA92-0F6C-1553-4FA393217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0BE88-FD6B-4F47-B356-55CAA493AAB6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7A33F60-2DF4-7AB0-90DF-4ABDC5616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2B072A6-8401-95CB-F6E1-F380F51A9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C5BC0-6ABF-4E2C-A2E8-D3805AECEF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85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1CAC17-ECC4-A623-35C8-B476D3EF2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998485-1AB5-C107-E189-9DE23AD45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99DCD3A-0D70-B4C4-119E-320D455EE3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53A2AE9-9649-9856-5413-A26F19352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0BE88-FD6B-4F47-B356-55CAA493AAB6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BB6DE7-644E-4FE3-9536-EFC1B82F0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9EEAC50-A9B7-0018-CFD0-8DEB5F292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C5BC0-6ABF-4E2C-A2E8-D3805AECEF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3593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339050-46C4-BF0C-757E-CD24B66AA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072287C-73A8-4148-A859-5B1D104281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3F6436A-8F58-D55E-9BE4-CC67524F25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D4B1944-1726-E9CF-F6D6-5BE060E38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0BE88-FD6B-4F47-B356-55CAA493AAB6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97FAF5A-869C-EE38-80EB-5F80B7ED2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02F446B-7B75-A7B2-8742-F3578611F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C5BC0-6ABF-4E2C-A2E8-D3805AECEF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0507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1DBABB-E23E-08A2-B718-D269EA562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70715F5-2EC2-C130-9FDD-EB04D60F73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5F4ECC-0DCA-6DDF-C32F-AD5D1B5E9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0BE88-FD6B-4F47-B356-55CAA493AAB6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465E6F-D8C3-2106-B516-1D5C757F7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9609AE-14A6-9A0E-36E3-B3AB7AEF2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C5BC0-6ABF-4E2C-A2E8-D3805AECEF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7265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ECB7272-84F8-8F78-FB72-BE69FC906C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4947E3A-51BB-D3A3-DCF8-DC71FE5D79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FD29A4-6433-E5E2-D46B-CF273C3F2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0BE88-FD6B-4F47-B356-55CAA493AAB6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AA28F7-CE01-F140-8F77-01976B144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8424D7-6094-FF08-4133-718500897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C5BC0-6ABF-4E2C-A2E8-D3805AECEF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8518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FDCAB9-E37F-A25E-B91F-89D0D8EBD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04D721-75F5-4344-BB1A-78BA91BEC0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A8D0AA-7B55-CD43-89B9-1CAB5FF670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0BE88-FD6B-4F47-B356-55CAA493AAB6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90304BE-BD5D-AF29-AB4A-3B1593D96D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7D001C-D085-7917-D233-07CB6B71CE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C5BC0-6ABF-4E2C-A2E8-D3805AECEF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939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63DC78-2C27-50FD-E480-06D26E6133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723" y="540980"/>
            <a:ext cx="10798878" cy="919228"/>
          </a:xfrm>
        </p:spPr>
        <p:txBody>
          <a:bodyPr>
            <a:noAutofit/>
          </a:bodyPr>
          <a:lstStyle/>
          <a:p>
            <a:pPr algn="just"/>
            <a:r>
              <a:rPr lang="ru-RU" sz="1700" dirty="0">
                <a:latin typeface="Bahnschrift" panose="020B0502040204020203" pitchFamily="34" charset="0"/>
              </a:rPr>
              <a:t>Тутаевский муниципальный округ – монопрофильное муниципальное образование в границах, которого создана территория опережающего развития. ТОР «Тутаев» существует с 2017 года. Преференциальный режим для инвесторов действует до 2029 года. </a:t>
            </a:r>
          </a:p>
        </p:txBody>
      </p:sp>
      <p:sp>
        <p:nvSpPr>
          <p:cNvPr id="5" name="Google Shape;130;p2">
            <a:extLst>
              <a:ext uri="{FF2B5EF4-FFF2-40B4-BE49-F238E27FC236}">
                <a16:creationId xmlns:a16="http://schemas.microsoft.com/office/drawing/2014/main" id="{73F5FC69-8C92-4AC3-D58F-AFACDCC14CF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0" y="1910821"/>
            <a:ext cx="9144000" cy="2739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0" u="none" strike="noStrike" cap="none" dirty="0">
                <a:solidFill>
                  <a:schemeClr val="tx1"/>
                </a:solidFill>
                <a:latin typeface="Montserrat Bold" pitchFamily="2" charset="-52"/>
                <a:sym typeface="Arial"/>
              </a:rPr>
              <a:t>Меры государственной поддержки для резидентов ТОР «Тутаев»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ru-RU" sz="2400" b="1" i="0" u="none" strike="noStrike" cap="none" dirty="0">
              <a:solidFill>
                <a:schemeClr val="tx1"/>
              </a:solidFill>
              <a:latin typeface="Montserrat Bold" pitchFamily="2" charset="-52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2400" b="1" i="0" u="none" strike="noStrike" cap="none" dirty="0">
              <a:solidFill>
                <a:schemeClr val="tx1"/>
              </a:solidFill>
              <a:latin typeface="Montserrat Bold" pitchFamily="2" charset="-52"/>
              <a:sym typeface="Arial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A4BB590-2A68-F11F-47BE-CAD186A279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7703" y="2911815"/>
            <a:ext cx="2403739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/>
          <a:p>
            <a:r>
              <a:rPr lang="ru-RU" sz="1300" b="1" dirty="0">
                <a:solidFill>
                  <a:schemeClr val="accent2"/>
                </a:solidFill>
                <a:latin typeface="Montserrat SemiBold" pitchFamily="2" charset="-52"/>
                <a:cs typeface="Segoe UI Light" panose="020B0502040204020203" pitchFamily="34" charset="0"/>
              </a:rPr>
              <a:t>НАЛОГ НА ПРИБЫЛЬ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6C03AEF1-6154-7E30-C8E9-BFF490C4A0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9996286"/>
              </p:ext>
            </p:extLst>
          </p:nvPr>
        </p:nvGraphicFramePr>
        <p:xfrm>
          <a:off x="1524000" y="4066695"/>
          <a:ext cx="2457349" cy="701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56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17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4731">
                <a:tc>
                  <a:txBody>
                    <a:bodyPr/>
                    <a:lstStyle/>
                    <a:p>
                      <a:pPr marR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500" b="1" i="0" u="none" strike="noStrike" cap="none" dirty="0">
                          <a:solidFill>
                            <a:schemeClr val="tx1"/>
                          </a:solidFill>
                          <a:latin typeface="Montserrat SemiBold" pitchFamily="2" charset="-52"/>
                          <a:ea typeface="+mn-ea"/>
                          <a:cs typeface="Segoe UI Light" panose="020B0502040204020203" pitchFamily="34" charset="0"/>
                          <a:sym typeface="Arial"/>
                        </a:rPr>
                        <a:t>0%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0" dirty="0">
                          <a:solidFill>
                            <a:schemeClr val="tx1"/>
                          </a:solidFill>
                          <a:latin typeface="+mn-lt"/>
                          <a:cs typeface="Segoe UI Light" panose="020B0502040204020203" pitchFamily="34" charset="0"/>
                        </a:rPr>
                        <a:t>первые 5 лет</a:t>
                      </a:r>
                    </a:p>
                  </a:txBody>
                  <a:tcPr marL="36000" marR="3600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731">
                <a:tc>
                  <a:txBody>
                    <a:bodyPr/>
                    <a:lstStyle/>
                    <a:p>
                      <a:pPr marR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500" b="1" i="0" u="none" strike="noStrike" cap="none" dirty="0">
                          <a:solidFill>
                            <a:schemeClr val="tx1"/>
                          </a:solidFill>
                          <a:latin typeface="Montserrat SemiBold" pitchFamily="2" charset="-52"/>
                          <a:ea typeface="+mn-ea"/>
                          <a:cs typeface="Segoe UI Light" panose="020B0502040204020203" pitchFamily="34" charset="0"/>
                          <a:sym typeface="Arial"/>
                        </a:rPr>
                        <a:t>18%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0" dirty="0">
                          <a:solidFill>
                            <a:schemeClr val="tx1"/>
                          </a:solidFill>
                          <a:latin typeface="+mn-lt"/>
                          <a:cs typeface="Segoe UI Light" panose="020B0502040204020203" pitchFamily="34" charset="0"/>
                        </a:rPr>
                        <a:t>последующие 5 лет</a:t>
                      </a:r>
                    </a:p>
                  </a:txBody>
                  <a:tcPr marL="36000" marR="3600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Прямоугольник 32">
            <a:extLst>
              <a:ext uri="{FF2B5EF4-FFF2-40B4-BE49-F238E27FC236}">
                <a16:creationId xmlns:a16="http://schemas.microsoft.com/office/drawing/2014/main" id="{01139327-F201-8F01-936D-55538982A0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3984" y="2911815"/>
            <a:ext cx="2600969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/>
          <a:p>
            <a:r>
              <a:rPr lang="ru-RU" sz="1300" b="1" dirty="0">
                <a:solidFill>
                  <a:schemeClr val="accent2"/>
                </a:solidFill>
                <a:latin typeface="Montserrat SemiBold" pitchFamily="2" charset="-52"/>
                <a:cs typeface="Segoe UI Light" panose="020B0502040204020203" pitchFamily="34" charset="0"/>
              </a:rPr>
              <a:t>НАЛОГ</a:t>
            </a:r>
            <a:r>
              <a:rPr lang="ru-RU" sz="1300" b="1" dirty="0">
                <a:solidFill>
                  <a:schemeClr val="bg2"/>
                </a:solidFill>
                <a:latin typeface="Montserrat SemiBold" pitchFamily="2" charset="-52"/>
                <a:cs typeface="Segoe UI Light" panose="020B0502040204020203" pitchFamily="34" charset="0"/>
              </a:rPr>
              <a:t> </a:t>
            </a:r>
            <a:r>
              <a:rPr lang="ru-RU" sz="1300" b="1" dirty="0">
                <a:solidFill>
                  <a:schemeClr val="accent2"/>
                </a:solidFill>
                <a:latin typeface="Montserrat SemiBold" pitchFamily="2" charset="-52"/>
                <a:cs typeface="Segoe UI Light" panose="020B0502040204020203" pitchFamily="34" charset="0"/>
              </a:rPr>
              <a:t>НА</a:t>
            </a:r>
            <a:r>
              <a:rPr lang="ru-RU" sz="1300" b="1" dirty="0">
                <a:solidFill>
                  <a:schemeClr val="bg2"/>
                </a:solidFill>
                <a:latin typeface="Montserrat SemiBold" pitchFamily="2" charset="-52"/>
                <a:cs typeface="Segoe UI Light" panose="020B0502040204020203" pitchFamily="34" charset="0"/>
              </a:rPr>
              <a:t> </a:t>
            </a:r>
            <a:r>
              <a:rPr lang="ru-RU" sz="1300" b="1" dirty="0">
                <a:solidFill>
                  <a:schemeClr val="accent2"/>
                </a:solidFill>
                <a:latin typeface="Montserrat SemiBold" pitchFamily="2" charset="-52"/>
                <a:cs typeface="Segoe UI Light" panose="020B0502040204020203" pitchFamily="34" charset="0"/>
              </a:rPr>
              <a:t>ИМУЩЕСТВО</a:t>
            </a:r>
          </a:p>
        </p:txBody>
      </p:sp>
      <p:graphicFrame>
        <p:nvGraphicFramePr>
          <p:cNvPr id="17" name="Таблица 16">
            <a:extLst>
              <a:ext uri="{FF2B5EF4-FFF2-40B4-BE49-F238E27FC236}">
                <a16:creationId xmlns:a16="http://schemas.microsoft.com/office/drawing/2014/main" id="{4223BF03-8EAA-63AE-3225-C8164462C2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3936567"/>
              </p:ext>
            </p:extLst>
          </p:nvPr>
        </p:nvGraphicFramePr>
        <p:xfrm>
          <a:off x="3981349" y="4051107"/>
          <a:ext cx="2475833" cy="701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36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1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4731">
                <a:tc>
                  <a:txBody>
                    <a:bodyPr/>
                    <a:lstStyle/>
                    <a:p>
                      <a:pPr algn="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Montserrat SemiBold" pitchFamily="2" charset="-52"/>
                          <a:cs typeface="Segoe UI Light" panose="020B0502040204020203" pitchFamily="34" charset="0"/>
                        </a:rPr>
                        <a:t>0</a:t>
                      </a:r>
                      <a:r>
                        <a:rPr lang="ru-RU" sz="1500" b="0" dirty="0">
                          <a:solidFill>
                            <a:schemeClr val="tx1"/>
                          </a:solidFill>
                          <a:latin typeface="Montserrat SemiBold" pitchFamily="2" charset="-52"/>
                          <a:cs typeface="Segoe UI Light" panose="020B0502040204020203" pitchFamily="34" charset="0"/>
                        </a:rPr>
                        <a:t>%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5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egoe UI Light" panose="020B0502040204020203" pitchFamily="34" charset="0"/>
                          <a:sym typeface="Arial"/>
                        </a:rPr>
                        <a:t>первые 5 лет</a:t>
                      </a:r>
                    </a:p>
                  </a:txBody>
                  <a:tcPr marL="36000" marR="3600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731">
                <a:tc>
                  <a:txBody>
                    <a:bodyPr/>
                    <a:lstStyle/>
                    <a:p>
                      <a:pPr marL="0" indent="0" algn="r"/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Montserrat SemiBold" pitchFamily="2" charset="-52"/>
                          <a:cs typeface="Segoe UI Light" panose="020B0502040204020203" pitchFamily="34" charset="0"/>
                        </a:rPr>
                        <a:t>1,1</a:t>
                      </a:r>
                      <a:r>
                        <a:rPr lang="ru-RU" sz="1500" b="0" dirty="0">
                          <a:solidFill>
                            <a:schemeClr val="tx1"/>
                          </a:solidFill>
                          <a:latin typeface="Montserrat SemiBold" pitchFamily="2" charset="-52"/>
                          <a:cs typeface="Segoe UI Light" panose="020B0502040204020203" pitchFamily="34" charset="0"/>
                        </a:rPr>
                        <a:t>%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5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egoe UI Light" panose="020B0502040204020203" pitchFamily="34" charset="0"/>
                          <a:sym typeface="Arial"/>
                        </a:rPr>
                        <a:t>последующие 5 лет</a:t>
                      </a:r>
                    </a:p>
                  </a:txBody>
                  <a:tcPr marL="36000" marR="3600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C87F384-FD80-BFDB-C11A-AE97BF4BD7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7723" y="2925292"/>
            <a:ext cx="240161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/>
          <a:p>
            <a:r>
              <a:rPr lang="ru-RU" sz="1300" b="1" dirty="0">
                <a:solidFill>
                  <a:schemeClr val="accent2"/>
                </a:solidFill>
                <a:latin typeface="Montserrat SemiBold" pitchFamily="2" charset="-52"/>
                <a:cs typeface="Segoe UI Light" panose="020B0502040204020203" pitchFamily="34" charset="0"/>
              </a:rPr>
              <a:t>ЗЕМЕЛЬНЫЙ НАЛОГ</a:t>
            </a:r>
          </a:p>
        </p:txBody>
      </p:sp>
      <p:graphicFrame>
        <p:nvGraphicFramePr>
          <p:cNvPr id="21" name="Таблица 20">
            <a:extLst>
              <a:ext uri="{FF2B5EF4-FFF2-40B4-BE49-F238E27FC236}">
                <a16:creationId xmlns:a16="http://schemas.microsoft.com/office/drawing/2014/main" id="{340C70F2-F593-9F0D-E995-51C01092FA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240496"/>
              </p:ext>
            </p:extLst>
          </p:nvPr>
        </p:nvGraphicFramePr>
        <p:xfrm>
          <a:off x="6457182" y="4204193"/>
          <a:ext cx="2194091" cy="365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56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7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R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500" b="1" i="0" u="none" strike="noStrike" cap="none" dirty="0">
                          <a:solidFill>
                            <a:schemeClr val="tx1"/>
                          </a:solidFill>
                          <a:latin typeface="Montserrat SemiBold" pitchFamily="2" charset="-52"/>
                          <a:ea typeface="+mn-ea"/>
                          <a:cs typeface="Segoe UI Light" panose="020B0502040204020203" pitchFamily="34" charset="0"/>
                          <a:sym typeface="Arial"/>
                        </a:rPr>
                        <a:t>0%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5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egoe UI Light" panose="020B0502040204020203" pitchFamily="34" charset="0"/>
                          <a:sym typeface="Arial"/>
                        </a:rPr>
                        <a:t>первые 3 года</a:t>
                      </a:r>
                    </a:p>
                  </a:txBody>
                  <a:tcPr marL="36000" marR="3600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1CD67EEA-C892-4A15-AF59-0623A6441A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0735" y="3179185"/>
            <a:ext cx="3081866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noAutofit/>
          </a:bodyPr>
          <a:lstStyle/>
          <a:p>
            <a:r>
              <a:rPr lang="ru-RU" sz="1300" b="1" dirty="0">
                <a:solidFill>
                  <a:schemeClr val="accent2"/>
                </a:solidFill>
                <a:latin typeface="Montserrat SemiBold" pitchFamily="2" charset="-52"/>
                <a:cs typeface="Segoe UI Light" panose="020B0502040204020203" pitchFamily="34" charset="0"/>
              </a:rPr>
              <a:t>НАЛОГ НА ДОБЫЧУ ПОЛЕЗНЫХ ИСКОПАЕМЫХ</a:t>
            </a:r>
          </a:p>
          <a:p>
            <a:r>
              <a:rPr lang="ru-RU" sz="1300" dirty="0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rPr>
              <a:t>(коэффициент, характеризующий территорию добычи</a:t>
            </a:r>
            <a:endParaRPr lang="en-US" sz="1300" dirty="0">
              <a:solidFill>
                <a:schemeClr val="accent2"/>
              </a:solidFill>
              <a:latin typeface="+mn-lt"/>
              <a:cs typeface="Segoe UI Light" panose="020B0502040204020203" pitchFamily="34" charset="0"/>
            </a:endParaRPr>
          </a:p>
          <a:p>
            <a:r>
              <a:rPr lang="ru-RU" sz="1300" dirty="0">
                <a:solidFill>
                  <a:schemeClr val="accent2"/>
                </a:solidFill>
                <a:latin typeface="+mn-lt"/>
                <a:cs typeface="Segoe UI Light" panose="020B0502040204020203" pitchFamily="34" charset="0"/>
              </a:rPr>
              <a:t> полезного ископаемого)</a:t>
            </a:r>
          </a:p>
        </p:txBody>
      </p:sp>
      <p:graphicFrame>
        <p:nvGraphicFramePr>
          <p:cNvPr id="25" name="Таблица 24">
            <a:extLst>
              <a:ext uri="{FF2B5EF4-FFF2-40B4-BE49-F238E27FC236}">
                <a16:creationId xmlns:a16="http://schemas.microsoft.com/office/drawing/2014/main" id="{124DC740-D78E-8CB4-C53E-D96BBD1981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4417285"/>
              </p:ext>
            </p:extLst>
          </p:nvPr>
        </p:nvGraphicFramePr>
        <p:xfrm>
          <a:off x="8346770" y="4036553"/>
          <a:ext cx="2625734" cy="701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6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88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4390">
                <a:tc>
                  <a:txBody>
                    <a:bodyPr/>
                    <a:lstStyle/>
                    <a:p>
                      <a:pPr marR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500" b="1" i="0" u="none" strike="noStrike" cap="none" dirty="0">
                          <a:solidFill>
                            <a:schemeClr val="tx1"/>
                          </a:solidFill>
                          <a:latin typeface="Montserrat SemiBold" pitchFamily="2" charset="-52"/>
                          <a:ea typeface="+mn-ea"/>
                          <a:cs typeface="Segoe UI Light" panose="020B0502040204020203" pitchFamily="34" charset="0"/>
                          <a:sym typeface="Arial"/>
                        </a:rPr>
                        <a:t>от 0</a:t>
                      </a:r>
                    </a:p>
                  </a:txBody>
                  <a:tcPr marL="72000" marR="7200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altLang="ru-RU" sz="15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egoe UI Light" panose="020B0502040204020203" pitchFamily="34" charset="0"/>
                          <a:sym typeface="Arial"/>
                        </a:rPr>
                        <a:t>в течение 24 месяцев</a:t>
                      </a:r>
                      <a:endParaRPr lang="ru-RU" sz="15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Segoe UI Light" panose="020B0502040204020203" pitchFamily="34" charset="0"/>
                        <a:sym typeface="Arial"/>
                      </a:endParaRPr>
                    </a:p>
                  </a:txBody>
                  <a:tcPr marL="36000" marR="3600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390">
                <a:tc>
                  <a:txBody>
                    <a:bodyPr/>
                    <a:lstStyle/>
                    <a:p>
                      <a:pPr marR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500" b="1" i="0" u="none" strike="noStrike" cap="none" dirty="0">
                          <a:solidFill>
                            <a:schemeClr val="tx1"/>
                          </a:solidFill>
                          <a:latin typeface="Montserrat SemiBold" pitchFamily="2" charset="-52"/>
                          <a:ea typeface="+mn-ea"/>
                          <a:cs typeface="Segoe UI Light" panose="020B0502040204020203" pitchFamily="34" charset="0"/>
                          <a:sym typeface="Arial"/>
                        </a:rPr>
                        <a:t>до 1</a:t>
                      </a:r>
                    </a:p>
                  </a:txBody>
                  <a:tcPr marL="72000" marR="7200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altLang="ru-RU" sz="15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Segoe UI Light" panose="020B0502040204020203" pitchFamily="34" charset="0"/>
                          <a:sym typeface="Arial"/>
                        </a:rPr>
                        <a:t>после 120-го месяца</a:t>
                      </a:r>
                      <a:endParaRPr lang="ru-RU" sz="1500" b="0" i="0" u="none" strike="noStrike" cap="none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Segoe UI Light" panose="020B0502040204020203" pitchFamily="34" charset="0"/>
                        <a:sym typeface="Arial"/>
                      </a:endParaRPr>
                    </a:p>
                  </a:txBody>
                  <a:tcPr marL="36000" marR="3600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13F125C3-5146-5E23-CBD1-2B06FB37E832}"/>
              </a:ext>
            </a:extLst>
          </p:cNvPr>
          <p:cNvSpPr/>
          <p:nvPr/>
        </p:nvSpPr>
        <p:spPr>
          <a:xfrm>
            <a:off x="0" y="0"/>
            <a:ext cx="309489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61FC1817-F82C-20CE-D87D-A029A69302B9}"/>
              </a:ext>
            </a:extLst>
          </p:cNvPr>
          <p:cNvSpPr txBox="1">
            <a:spLocks/>
          </p:cNvSpPr>
          <p:nvPr/>
        </p:nvSpPr>
        <p:spPr>
          <a:xfrm>
            <a:off x="773723" y="4752147"/>
            <a:ext cx="10798878" cy="198823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1700" dirty="0">
                <a:latin typeface="Bahnschrift" panose="020B0502040204020203" pitchFamily="34" charset="0"/>
              </a:rPr>
              <a:t>Уполномоченным органом является министерство инвестиций и промышленности Ярославской области</a:t>
            </a:r>
          </a:p>
          <a:p>
            <a:pPr algn="just"/>
            <a:r>
              <a:rPr lang="ru-RU" sz="1700" dirty="0">
                <a:latin typeface="Bahnschrift" panose="020B0502040204020203" pitchFamily="34" charset="0"/>
              </a:rPr>
              <a:t>Отдел инвестиционной политики: Шутова Екатерина Евгеньевна Телефон: (4852) 400-136</a:t>
            </a:r>
          </a:p>
          <a:p>
            <a:pPr algn="just"/>
            <a:r>
              <a:rPr lang="ru-RU" sz="1700" dirty="0">
                <a:latin typeface="Bahnschrift" panose="020B0502040204020203" pitchFamily="34" charset="0"/>
              </a:rPr>
              <a:t>E-mail: shutovaee@yarregion.ru</a:t>
            </a:r>
          </a:p>
          <a:p>
            <a:pPr algn="just"/>
            <a:r>
              <a:rPr lang="ru-RU" sz="1700" dirty="0">
                <a:latin typeface="Bahnschrift" panose="020B0502040204020203" pitchFamily="34" charset="0"/>
              </a:rPr>
              <a:t>Комплексное сопровождение инвесторов осуществляет АО «Корпорация развития Ярославской области»</a:t>
            </a:r>
          </a:p>
          <a:p>
            <a:pPr algn="just"/>
            <a:r>
              <a:rPr lang="ru-RU" sz="1700" dirty="0">
                <a:latin typeface="Bahnschrift" panose="020B0502040204020203" pitchFamily="34" charset="0"/>
              </a:rPr>
              <a:t>Генеральный директор: Бойко Юрий Александрович</a:t>
            </a:r>
          </a:p>
          <a:p>
            <a:pPr algn="just"/>
            <a:r>
              <a:rPr lang="ru-RU" sz="1700" dirty="0">
                <a:latin typeface="Bahnschrift" panose="020B0502040204020203" pitchFamily="34" charset="0"/>
              </a:rPr>
              <a:t>Телефон: +7 4852 230-230</a:t>
            </a:r>
          </a:p>
          <a:p>
            <a:pPr algn="just"/>
            <a:r>
              <a:rPr lang="ru-RU" sz="1700" dirty="0" err="1">
                <a:latin typeface="Bahnschrift" panose="020B0502040204020203" pitchFamily="34" charset="0"/>
              </a:rPr>
              <a:t>Email</a:t>
            </a:r>
            <a:r>
              <a:rPr lang="ru-RU" sz="1700" dirty="0">
                <a:latin typeface="Bahnschrift" panose="020B0502040204020203" pitchFamily="34" charset="0"/>
              </a:rPr>
              <a:t>: corporation@invest76.ru</a:t>
            </a:r>
            <a:r>
              <a:rPr lang="ru-RU" sz="1400" dirty="0">
                <a:latin typeface="Bahnschrift" panose="020B0502040204020203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093004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161</Words>
  <Application>Microsoft Office PowerPoint</Application>
  <PresentationFormat>Широкоэкранный</PresentationFormat>
  <Paragraphs>29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8" baseType="lpstr">
      <vt:lpstr>Arial</vt:lpstr>
      <vt:lpstr>Bahnschrift</vt:lpstr>
      <vt:lpstr>Calibri</vt:lpstr>
      <vt:lpstr>Calibri Light</vt:lpstr>
      <vt:lpstr>Montserrat Bold</vt:lpstr>
      <vt:lpstr>Montserrat SemiBold</vt:lpstr>
      <vt:lpstr>Тема Office</vt:lpstr>
      <vt:lpstr>Тутаевский муниципальный округ – монопрофильное муниципальное образование в границах, которого создана территория опережающего развития. ТОР «Тутаев» существует с 2017 года. Преференциальный режим для инвесторов действует до 2029 года.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Пользователь</dc:creator>
  <cp:lastModifiedBy>Пользователь</cp:lastModifiedBy>
  <cp:revision>10</cp:revision>
  <dcterms:created xsi:type="dcterms:W3CDTF">2026-08-27T10:43:17Z</dcterms:created>
  <dcterms:modified xsi:type="dcterms:W3CDTF">2026-08-27T11:58:57Z</dcterms:modified>
</cp:coreProperties>
</file>