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84" r:id="rId2"/>
    <p:sldMasterId id="2147483700" r:id="rId3"/>
    <p:sldMasterId id="2147483712" r:id="rId4"/>
    <p:sldMasterId id="2147483724" r:id="rId5"/>
    <p:sldMasterId id="2147483736" r:id="rId6"/>
    <p:sldMasterId id="2147483748" r:id="rId7"/>
  </p:sldMasterIdLst>
  <p:notesMasterIdLst>
    <p:notesMasterId r:id="rId24"/>
  </p:notesMasterIdLst>
  <p:handoutMasterIdLst>
    <p:handoutMasterId r:id="rId25"/>
  </p:handoutMasterIdLst>
  <p:sldIdLst>
    <p:sldId id="256" r:id="rId8"/>
    <p:sldId id="459" r:id="rId9"/>
    <p:sldId id="470" r:id="rId10"/>
    <p:sldId id="472" r:id="rId11"/>
    <p:sldId id="471" r:id="rId12"/>
    <p:sldId id="473" r:id="rId13"/>
    <p:sldId id="475" r:id="rId14"/>
    <p:sldId id="476" r:id="rId15"/>
    <p:sldId id="477" r:id="rId16"/>
    <p:sldId id="478" r:id="rId17"/>
    <p:sldId id="481" r:id="rId18"/>
    <p:sldId id="485" r:id="rId19"/>
    <p:sldId id="483" r:id="rId20"/>
    <p:sldId id="482" r:id="rId21"/>
    <p:sldId id="484" r:id="rId22"/>
    <p:sldId id="480" r:id="rId23"/>
  </p:sldIdLst>
  <p:sldSz cx="9144000" cy="5143500" type="screen16x9"/>
  <p:notesSz cx="6761163" cy="9942513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Arial Narrow" panose="020B0606020202030204" pitchFamily="34" charset="0"/>
      <p:regular r:id="rId30"/>
      <p:bold r:id="rId31"/>
      <p:italic r:id="rId32"/>
      <p:boldItalic r:id="rId33"/>
    </p:embeddedFont>
    <p:embeddedFont>
      <p:font typeface="Browallia New" panose="020B0604020202020204" pitchFamily="34" charset="-34"/>
      <p:regular r:id="rId34"/>
      <p:bold r:id="rId35"/>
      <p:italic r:id="rId36"/>
      <p:boldItalic r:id="rId3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B76D1B3-0675-496B-AC7F-B81CE3FF665C}">
          <p14:sldIdLst>
            <p14:sldId id="256"/>
            <p14:sldId id="459"/>
            <p14:sldId id="470"/>
            <p14:sldId id="472"/>
            <p14:sldId id="471"/>
            <p14:sldId id="473"/>
            <p14:sldId id="475"/>
            <p14:sldId id="476"/>
            <p14:sldId id="477"/>
            <p14:sldId id="478"/>
            <p14:sldId id="481"/>
            <p14:sldId id="485"/>
            <p14:sldId id="483"/>
            <p14:sldId id="482"/>
            <p14:sldId id="484"/>
            <p14:sldId id="480"/>
          </p14:sldIdLst>
        </p14:section>
      </p14:sectionLst>
    </p:ext>
    <p:ext uri="{EFAFB233-063F-42B5-8137-9DF3F51BA10A}">
      <p15:sldGuideLst xmlns="" xmlns:p15="http://schemas.microsoft.com/office/powerpoint/2012/main">
        <p15:guide id="2" pos="2880">
          <p15:clr>
            <a:srgbClr val="A4A3A4"/>
          </p15:clr>
        </p15:guide>
        <p15:guide id="3" pos="5511" userDrawn="1">
          <p15:clr>
            <a:srgbClr val="A4A3A4"/>
          </p15:clr>
        </p15:guide>
        <p15:guide id="4" pos="229" userDrawn="1">
          <p15:clr>
            <a:srgbClr val="A4A3A4"/>
          </p15:clr>
        </p15:guide>
        <p15:guide id="5" pos="295" userDrawn="1">
          <p15:clr>
            <a:srgbClr val="A4A3A4"/>
          </p15:clr>
        </p15:guide>
        <p15:guide id="7" orient="horz" pos="3016" userDrawn="1">
          <p15:clr>
            <a:srgbClr val="A4A3A4"/>
          </p15:clr>
        </p15:guide>
        <p15:guide id="10" orient="horz" pos="350" userDrawn="1">
          <p15:clr>
            <a:srgbClr val="A4A3A4"/>
          </p15:clr>
        </p15:guide>
        <p15:guide id="11" pos="5454" userDrawn="1">
          <p15:clr>
            <a:srgbClr val="A4A3A4"/>
          </p15:clr>
        </p15:guide>
        <p15:guide id="12" orient="horz" pos="884" userDrawn="1">
          <p15:clr>
            <a:srgbClr val="A4A3A4"/>
          </p15:clr>
        </p15:guide>
        <p15:guide id="13" pos="3073" userDrawn="1">
          <p15:clr>
            <a:srgbClr val="A4A3A4"/>
          </p15:clr>
        </p15:guide>
        <p15:guide id="14" pos="431" userDrawn="1">
          <p15:clr>
            <a:srgbClr val="A4A3A4"/>
          </p15:clr>
        </p15:guide>
        <p15:guide id="15" pos="607" userDrawn="1">
          <p15:clr>
            <a:srgbClr val="A4A3A4"/>
          </p15:clr>
        </p15:guide>
        <p15:guide id="16" orient="horz" pos="22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2">
          <p15:clr>
            <a:srgbClr val="A4A3A4"/>
          </p15:clr>
        </p15:guide>
        <p15:guide id="4" pos="2130">
          <p15:clr>
            <a:srgbClr val="A4A3A4"/>
          </p15:clr>
        </p15:guide>
        <p15:guide id="5" orient="horz" pos="2881">
          <p15:clr>
            <a:srgbClr val="A4A3A4"/>
          </p15:clr>
        </p15:guide>
        <p15:guide id="6" orient="horz" pos="3134">
          <p15:clr>
            <a:srgbClr val="A4A3A4"/>
          </p15:clr>
        </p15:guide>
        <p15:guide id="7" pos="2191">
          <p15:clr>
            <a:srgbClr val="A4A3A4"/>
          </p15:clr>
        </p15:guide>
        <p15:guide id="8" pos="2161">
          <p15:clr>
            <a:srgbClr val="A4A3A4"/>
          </p15:clr>
        </p15:guide>
        <p15:guide id="9" orient="horz" pos="2879">
          <p15:clr>
            <a:srgbClr val="A4A3A4"/>
          </p15:clr>
        </p15:guide>
        <p15:guide id="10" orient="horz" pos="3131">
          <p15:clr>
            <a:srgbClr val="A4A3A4"/>
          </p15:clr>
        </p15:guide>
        <p15:guide id="11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1F09"/>
    <a:srgbClr val="7F7F7F"/>
    <a:srgbClr val="9C674E"/>
    <a:srgbClr val="359039"/>
    <a:srgbClr val="7030A0"/>
    <a:srgbClr val="BFBFBF"/>
    <a:srgbClr val="BB8C77"/>
    <a:srgbClr val="DFC9BF"/>
    <a:srgbClr val="D1B1A3"/>
    <a:srgbClr val="B127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3" autoAdjust="0"/>
    <p:restoredTop sz="97440" autoAdjust="0"/>
  </p:normalViewPr>
  <p:slideViewPr>
    <p:cSldViewPr>
      <p:cViewPr varScale="1">
        <p:scale>
          <a:sx n="151" d="100"/>
          <a:sy n="151" d="100"/>
        </p:scale>
        <p:origin x="-612" y="-90"/>
      </p:cViewPr>
      <p:guideLst>
        <p:guide orient="horz" pos="3016"/>
        <p:guide orient="horz" pos="350"/>
        <p:guide orient="horz" pos="884"/>
        <p:guide orient="horz" pos="2260"/>
        <p:guide pos="2880"/>
        <p:guide pos="5511"/>
        <p:guide pos="229"/>
        <p:guide pos="295"/>
        <p:guide pos="5454"/>
        <p:guide pos="3073"/>
        <p:guide pos="431"/>
        <p:guide pos="6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-2022" y="-102"/>
      </p:cViewPr>
      <p:guideLst>
        <p:guide orient="horz" pos="2880"/>
        <p:guide orient="horz" pos="3132"/>
        <p:guide orient="horz" pos="2881"/>
        <p:guide orient="horz" pos="3134"/>
        <p:guide orient="horz" pos="2879"/>
        <p:guide orient="horz" pos="3131"/>
        <p:guide pos="2160"/>
        <p:guide pos="2130"/>
        <p:guide pos="2191"/>
        <p:guide pos="2161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font" Target="fonts/font9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99521885482509E-2"/>
          <c:y val="5.2473405156611502E-2"/>
          <c:w val="0.87458800873976961"/>
          <c:h val="0.767941391219157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359039"/>
            </a:solidFill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r>
                      <a:rPr lang="ru-RU" smtClean="0"/>
                      <a:t>5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</c:v>
                </c:pt>
                <c:pt idx="1">
                  <c:v>52</c:v>
                </c:pt>
                <c:pt idx="2">
                  <c:v>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6A-45A5-9077-39339429D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27257600"/>
        <c:axId val="127263488"/>
      </c:barChart>
      <c:catAx>
        <c:axId val="127257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127263488"/>
        <c:crosses val="autoZero"/>
        <c:auto val="1"/>
        <c:lblAlgn val="ctr"/>
        <c:lblOffset val="100"/>
        <c:noMultiLvlLbl val="0"/>
      </c:catAx>
      <c:valAx>
        <c:axId val="1272634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>
            <a:noFill/>
          </a:ln>
        </c:spPr>
        <c:crossAx val="127257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28" tIns="45713" rIns="91428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28" tIns="45713" rIns="91428" bIns="45713" rtlCol="0"/>
          <a:lstStyle>
            <a:lvl1pPr algn="r">
              <a:defRPr sz="1200"/>
            </a:lvl1pPr>
          </a:lstStyle>
          <a:p>
            <a:fld id="{6D4A6F55-19BD-47B0-A90A-AD0486597D73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28" tIns="45713" rIns="91428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28" tIns="45713" rIns="91428" bIns="45713" rtlCol="0" anchor="b"/>
          <a:lstStyle>
            <a:lvl1pPr algn="r">
              <a:defRPr sz="1200"/>
            </a:lvl1pPr>
          </a:lstStyle>
          <a:p>
            <a:fld id="{DDCE622D-BA43-409D-8B3D-4D0AB10F6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875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28" tIns="45713" rIns="91428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28" tIns="45713" rIns="91428" bIns="45713" rtlCol="0"/>
          <a:lstStyle>
            <a:lvl1pPr algn="r">
              <a:defRPr sz="1200"/>
            </a:lvl1pPr>
          </a:lstStyle>
          <a:p>
            <a:fld id="{50E435C9-6653-4B43-8B59-3D76BF9B80E4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3" rIns="91428" bIns="457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28" tIns="45713" rIns="91428" bIns="4571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28" tIns="45713" rIns="91428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28" tIns="45713" rIns="91428" bIns="45713" rtlCol="0" anchor="b"/>
          <a:lstStyle>
            <a:lvl1pPr algn="r">
              <a:defRPr sz="1200"/>
            </a:lvl1pPr>
          </a:lstStyle>
          <a:p>
            <a:fld id="{CF975C0C-0FA6-4B32-9CAD-79ABD974D1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735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4488" y="690563"/>
            <a:ext cx="6134100" cy="3451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941C1-E526-41B0-AA77-789D90D05891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76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2900" y="690563"/>
            <a:ext cx="6135688" cy="34528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941C1-E526-41B0-AA77-789D90D05891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344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2900" y="690563"/>
            <a:ext cx="6135688" cy="34528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941C1-E526-41B0-AA77-789D90D0589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720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2900" y="690563"/>
            <a:ext cx="6135688" cy="34528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941C1-E526-41B0-AA77-789D90D0589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680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4623694-09BC-478C-9D7B-92C3E8070DDC}" type="datetime1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64CA4D5-38C3-4743-968B-FD186BFD8235}" type="datetime1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DF0921D-1EC7-42AE-ACD3-56355F68C361}" type="datetime1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6871767" y="4767263"/>
            <a:ext cx="2133600" cy="273844"/>
          </a:xfrm>
        </p:spPr>
        <p:txBody>
          <a:bodyPr/>
          <a:lstStyle>
            <a:lvl1pPr>
              <a:defRPr>
                <a:solidFill>
                  <a:srgbClr val="8A8A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рямоугольный треугольник 8"/>
          <p:cNvSpPr/>
          <p:nvPr userDrawn="1"/>
        </p:nvSpPr>
        <p:spPr>
          <a:xfrm flipV="1">
            <a:off x="8004691" y="1"/>
            <a:ext cx="1139309" cy="89384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48" tIns="35774" rIns="71548" bIns="35774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0"/>
            <a:ext cx="8020174" cy="8949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48" tIns="35774" rIns="71548" bIns="35774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вал 12"/>
          <p:cNvSpPr/>
          <p:nvPr userDrawn="1"/>
        </p:nvSpPr>
        <p:spPr>
          <a:xfrm>
            <a:off x="8394753" y="419288"/>
            <a:ext cx="275688" cy="2193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48" tIns="35774" rIns="71548" bIns="35774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77" t="26460" r="74724" b="49348"/>
          <a:stretch>
            <a:fillRect/>
          </a:stretch>
        </p:blipFill>
        <p:spPr bwMode="auto">
          <a:xfrm>
            <a:off x="8224665" y="284613"/>
            <a:ext cx="595484" cy="474766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47920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9" tIns="35665" rIns="71329" bIns="35665" rtlCol="0" anchor="ctr"/>
          <a:lstStyle/>
          <a:p>
            <a:pPr algn="ctr" defTabSz="813628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55705" y="367520"/>
            <a:ext cx="8219287" cy="44084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9" tIns="35665" rIns="71329" bIns="35665" rtlCol="0" anchor="ctr"/>
          <a:lstStyle/>
          <a:p>
            <a:pPr algn="ctr" defTabSz="813628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341124" y="542"/>
            <a:ext cx="461758" cy="51435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9" tIns="35665" rIns="71329" bIns="35665" rtlCol="0" anchor="ctr"/>
          <a:lstStyle/>
          <a:p>
            <a:pPr algn="ctr" defTabSz="813628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891692"/>
            <a:ext cx="9144000" cy="12244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9" tIns="35665" rIns="71329" bIns="35665" rtlCol="0" anchor="ctr"/>
          <a:lstStyle/>
          <a:p>
            <a:pPr algn="ctr" defTabSz="813628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1535789"/>
            <a:ext cx="9144000" cy="12244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9" tIns="35665" rIns="71329" bIns="35665" rtlCol="0" anchor="ctr"/>
          <a:lstStyle/>
          <a:p>
            <a:pPr algn="ctr" defTabSz="813628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0" y="2187204"/>
            <a:ext cx="9144000" cy="12244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9" tIns="35665" rIns="71329" bIns="35665" rtlCol="0" anchor="ctr"/>
          <a:lstStyle/>
          <a:p>
            <a:pPr algn="ctr" defTabSz="813628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0" y="2826533"/>
            <a:ext cx="9144000" cy="12244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9" tIns="35665" rIns="71329" bIns="35665" rtlCol="0" anchor="ctr"/>
          <a:lstStyle/>
          <a:p>
            <a:pPr algn="ctr" defTabSz="813628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0" y="3482715"/>
            <a:ext cx="9144000" cy="12244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9" tIns="35665" rIns="71329" bIns="35665" rtlCol="0" anchor="ctr"/>
          <a:lstStyle/>
          <a:p>
            <a:pPr algn="ctr" defTabSz="813628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0" y="4122045"/>
            <a:ext cx="9144000" cy="12244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9" tIns="35665" rIns="71329" bIns="35665" rtlCol="0" anchor="ctr"/>
          <a:lstStyle/>
          <a:p>
            <a:pPr algn="ctr" defTabSz="813628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1659598" y="0"/>
            <a:ext cx="153919" cy="51435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9" tIns="35665" rIns="71329" bIns="35665" rtlCol="0" anchor="ctr"/>
          <a:lstStyle/>
          <a:p>
            <a:pPr algn="ctr" defTabSz="813628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3007859" y="542"/>
            <a:ext cx="153919" cy="51435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9" tIns="35665" rIns="71329" bIns="35665" rtlCol="0" anchor="ctr"/>
          <a:lstStyle/>
          <a:p>
            <a:pPr algn="ctr" defTabSz="813628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5997415" y="542"/>
            <a:ext cx="153919" cy="51435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9" tIns="35665" rIns="71329" bIns="35665" rtlCol="0" anchor="ctr"/>
          <a:lstStyle/>
          <a:p>
            <a:pPr algn="ctr" defTabSz="813628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7345674" y="1083"/>
            <a:ext cx="153919" cy="51435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9" tIns="35665" rIns="71329" bIns="35665" rtlCol="0" anchor="ctr"/>
          <a:lstStyle/>
          <a:p>
            <a:pPr algn="ctr" defTabSz="813628"/>
            <a:endParaRPr lang="ru-RU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511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 userDrawn="1"/>
        </p:nvSpPr>
        <p:spPr>
          <a:xfrm flipV="1">
            <a:off x="8004718" y="0"/>
            <a:ext cx="1139309" cy="896400"/>
          </a:xfrm>
          <a:prstGeom prst="rtTriangle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77682" tIns="38849" rIns="77682" bIns="38849" numCol="1" anchor="t" anchorCtr="0" compatLnSpc="1">
            <a:prstTxWarp prst="textNoShape">
              <a:avLst/>
            </a:prstTxWarp>
          </a:bodyPr>
          <a:lstStyle/>
          <a:p>
            <a:pPr defTabSz="886115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" y="1"/>
            <a:ext cx="8005285" cy="894939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77682" tIns="38849" rIns="77682" bIns="38849" numCol="1" anchor="t" anchorCtr="0" compatLnSpc="1">
            <a:prstTxWarp prst="textNoShape">
              <a:avLst/>
            </a:prstTxWarp>
          </a:bodyPr>
          <a:lstStyle/>
          <a:p>
            <a:pPr defTabSz="886115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Овал 10"/>
          <p:cNvSpPr/>
          <p:nvPr userDrawn="1"/>
        </p:nvSpPr>
        <p:spPr>
          <a:xfrm>
            <a:off x="8424255" y="395454"/>
            <a:ext cx="275688" cy="2193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 defTabSz="776815"/>
            <a:endParaRPr lang="ru-RU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77" t="26460" r="74724" b="49348"/>
          <a:stretch>
            <a:fillRect/>
          </a:stretch>
        </p:blipFill>
        <p:spPr bwMode="auto">
          <a:xfrm>
            <a:off x="8254168" y="260780"/>
            <a:ext cx="595484" cy="47476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6871770" y="4767283"/>
            <a:ext cx="2133600" cy="273844"/>
          </a:xfrm>
        </p:spPr>
        <p:txBody>
          <a:bodyPr/>
          <a:lstStyle>
            <a:lvl1pPr>
              <a:defRPr>
                <a:solidFill>
                  <a:srgbClr val="8A8A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3" name="Picture 2" descr="D:\Проекты\_ЯО\2017_05_17 Меры\work\03308665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 r="55116"/>
          <a:stretch>
            <a:fillRect/>
          </a:stretch>
        </p:blipFill>
        <p:spPr bwMode="auto">
          <a:xfrm>
            <a:off x="299652" y="194668"/>
            <a:ext cx="360575" cy="5014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9029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9" tIns="35665" rIns="71329" bIns="35665" rtlCol="0" anchor="ctr"/>
          <a:lstStyle/>
          <a:p>
            <a:pPr algn="ctr" defTabSz="813628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55705" y="367520"/>
            <a:ext cx="8219287" cy="44084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9" tIns="35665" rIns="71329" bIns="35665" rtlCol="0" anchor="ctr"/>
          <a:lstStyle/>
          <a:p>
            <a:pPr algn="ctr" defTabSz="813628"/>
            <a:endParaRPr lang="ru-RU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121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0974-8B81-41ED-A697-BE384D4FB5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998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1" y="1151338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6814" indent="0">
              <a:buNone/>
              <a:defRPr sz="1800" b="1"/>
            </a:lvl2pPr>
            <a:lvl3pPr marL="813628" indent="0">
              <a:buNone/>
              <a:defRPr sz="1600" b="1"/>
            </a:lvl3pPr>
            <a:lvl4pPr marL="1220440" indent="0">
              <a:buNone/>
              <a:defRPr sz="1400" b="1"/>
            </a:lvl4pPr>
            <a:lvl5pPr marL="1627255" indent="0">
              <a:buNone/>
              <a:defRPr sz="1400" b="1"/>
            </a:lvl5pPr>
            <a:lvl6pPr marL="2034067" indent="0">
              <a:buNone/>
              <a:defRPr sz="1400" b="1"/>
            </a:lvl6pPr>
            <a:lvl7pPr marL="2440883" indent="0">
              <a:buNone/>
              <a:defRPr sz="1400" b="1"/>
            </a:lvl7pPr>
            <a:lvl8pPr marL="2847696" indent="0">
              <a:buNone/>
              <a:defRPr sz="1400" b="1"/>
            </a:lvl8pPr>
            <a:lvl9pPr marL="3254508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11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3" y="1151338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6814" indent="0">
              <a:buNone/>
              <a:defRPr sz="1800" b="1"/>
            </a:lvl2pPr>
            <a:lvl3pPr marL="813628" indent="0">
              <a:buNone/>
              <a:defRPr sz="1600" b="1"/>
            </a:lvl3pPr>
            <a:lvl4pPr marL="1220440" indent="0">
              <a:buNone/>
              <a:defRPr sz="1400" b="1"/>
            </a:lvl4pPr>
            <a:lvl5pPr marL="1627255" indent="0">
              <a:buNone/>
              <a:defRPr sz="1400" b="1"/>
            </a:lvl5pPr>
            <a:lvl6pPr marL="2034067" indent="0">
              <a:buNone/>
              <a:defRPr sz="1400" b="1"/>
            </a:lvl6pPr>
            <a:lvl7pPr marL="2440883" indent="0">
              <a:buNone/>
              <a:defRPr sz="1400" b="1"/>
            </a:lvl7pPr>
            <a:lvl8pPr marL="2847696" indent="0">
              <a:buNone/>
              <a:defRPr sz="1400" b="1"/>
            </a:lvl8pPr>
            <a:lvl9pPr marL="3254508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3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A6B8-C35D-4B78-AD60-08FE44AA90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473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7409-9A6E-4D29-A8FB-0972AD98A6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270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835A-5337-4FC1-B44C-C60170AB827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86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693E858-87FB-416C-BE8B-AEE9D5FBBF90}" type="datetime1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0" y="204791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0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6814" indent="0">
              <a:buNone/>
              <a:defRPr sz="1100"/>
            </a:lvl2pPr>
            <a:lvl3pPr marL="813628" indent="0">
              <a:buNone/>
              <a:defRPr sz="900"/>
            </a:lvl3pPr>
            <a:lvl4pPr marL="1220440" indent="0">
              <a:buNone/>
              <a:defRPr sz="800"/>
            </a:lvl4pPr>
            <a:lvl5pPr marL="1627255" indent="0">
              <a:buNone/>
              <a:defRPr sz="800"/>
            </a:lvl5pPr>
            <a:lvl6pPr marL="2034067" indent="0">
              <a:buNone/>
              <a:defRPr sz="800"/>
            </a:lvl6pPr>
            <a:lvl7pPr marL="2440883" indent="0">
              <a:buNone/>
              <a:defRPr sz="800"/>
            </a:lvl7pPr>
            <a:lvl8pPr marL="2847696" indent="0">
              <a:buNone/>
              <a:defRPr sz="800"/>
            </a:lvl8pPr>
            <a:lvl9pPr marL="3254508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53CA-D4F3-44A4-9674-6A90EC26E6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19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6814" indent="0">
              <a:buNone/>
              <a:defRPr sz="2500"/>
            </a:lvl2pPr>
            <a:lvl3pPr marL="813628" indent="0">
              <a:buNone/>
              <a:defRPr sz="2100"/>
            </a:lvl3pPr>
            <a:lvl4pPr marL="1220440" indent="0">
              <a:buNone/>
              <a:defRPr sz="1800"/>
            </a:lvl4pPr>
            <a:lvl5pPr marL="1627255" indent="0">
              <a:buNone/>
              <a:defRPr sz="1800"/>
            </a:lvl5pPr>
            <a:lvl6pPr marL="2034067" indent="0">
              <a:buNone/>
              <a:defRPr sz="1800"/>
            </a:lvl6pPr>
            <a:lvl7pPr marL="2440883" indent="0">
              <a:buNone/>
              <a:defRPr sz="1800"/>
            </a:lvl7pPr>
            <a:lvl8pPr marL="2847696" indent="0">
              <a:buNone/>
              <a:defRPr sz="1800"/>
            </a:lvl8pPr>
            <a:lvl9pPr marL="3254508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6814" indent="0">
              <a:buNone/>
              <a:defRPr sz="1100"/>
            </a:lvl2pPr>
            <a:lvl3pPr marL="813628" indent="0">
              <a:buNone/>
              <a:defRPr sz="900"/>
            </a:lvl3pPr>
            <a:lvl4pPr marL="1220440" indent="0">
              <a:buNone/>
              <a:defRPr sz="800"/>
            </a:lvl4pPr>
            <a:lvl5pPr marL="1627255" indent="0">
              <a:buNone/>
              <a:defRPr sz="800"/>
            </a:lvl5pPr>
            <a:lvl6pPr marL="2034067" indent="0">
              <a:buNone/>
              <a:defRPr sz="800"/>
            </a:lvl6pPr>
            <a:lvl7pPr marL="2440883" indent="0">
              <a:buNone/>
              <a:defRPr sz="800"/>
            </a:lvl7pPr>
            <a:lvl8pPr marL="2847696" indent="0">
              <a:buNone/>
              <a:defRPr sz="800"/>
            </a:lvl8pPr>
            <a:lvl9pPr marL="3254508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1786-C58E-4231-A53F-BB7E5BF3EED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143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EBEF-63B9-4836-A5A3-3856B28ACC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626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6" y="205982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A678-8BC5-43F6-BD2D-9CC7327ADB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2419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A66662D-2287-48CD-9E36-095FFF543ED8}" type="datetime1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2041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6871767" y="4767263"/>
            <a:ext cx="2133600" cy="273844"/>
          </a:xfrm>
        </p:spPr>
        <p:txBody>
          <a:bodyPr/>
          <a:lstStyle>
            <a:lvl1pPr>
              <a:defRPr>
                <a:solidFill>
                  <a:srgbClr val="8A8A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рямоугольный треугольник 8"/>
          <p:cNvSpPr/>
          <p:nvPr userDrawn="1"/>
        </p:nvSpPr>
        <p:spPr>
          <a:xfrm flipV="1">
            <a:off x="8004691" y="1"/>
            <a:ext cx="1139309" cy="89384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48" tIns="35774" rIns="71548" bIns="35774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0"/>
            <a:ext cx="8020174" cy="8949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48" tIns="35774" rIns="71548" bIns="35774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вал 12"/>
          <p:cNvSpPr/>
          <p:nvPr userDrawn="1"/>
        </p:nvSpPr>
        <p:spPr>
          <a:xfrm>
            <a:off x="8394753" y="419288"/>
            <a:ext cx="275688" cy="2193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48" tIns="35774" rIns="71548" bIns="35774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77" t="26460" r="74724" b="49348"/>
          <a:stretch>
            <a:fillRect/>
          </a:stretch>
        </p:blipFill>
        <p:spPr bwMode="auto">
          <a:xfrm>
            <a:off x="8224665" y="284613"/>
            <a:ext cx="595484" cy="474766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91769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355"/>
            <a:fld id="{896774D9-4F22-4F2D-9015-8C4ED93F6D7D}" type="datetime1">
              <a:rPr lang="ru-RU" smtClean="0">
                <a:solidFill>
                  <a:prstClr val="black"/>
                </a:solidFill>
              </a:rPr>
              <a:pPr defTabSz="914355"/>
              <a:t>19.10.2022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355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722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355"/>
            <a:fld id="{601CEBB4-DFB0-4390-803D-953423982DBF}" type="datetime1">
              <a:rPr lang="ru-RU" smtClean="0">
                <a:solidFill>
                  <a:prstClr val="black"/>
                </a:solidFill>
              </a:rPr>
              <a:pPr defTabSz="914355"/>
              <a:t>19.10.2022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355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0812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355"/>
            <a:fld id="{33A8D4B9-560E-44CA-879D-B78E6E1EF8A0}" type="datetime1">
              <a:rPr lang="ru-RU" smtClean="0">
                <a:solidFill>
                  <a:prstClr val="black"/>
                </a:solidFill>
              </a:rPr>
              <a:pPr defTabSz="914355"/>
              <a:t>19.10.2022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355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6790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355"/>
            <a:fld id="{334C7B8B-CDEF-40C5-9FC2-702A4445B119}" type="datetime1">
              <a:rPr lang="ru-RU" smtClean="0">
                <a:solidFill>
                  <a:prstClr val="black"/>
                </a:solidFill>
              </a:rPr>
              <a:pPr defTabSz="914355"/>
              <a:t>19.10.2022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355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69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789484C-5467-47FA-8E0A-7C851ED16B2C}" type="datetime1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355"/>
            <a:fld id="{52599737-29EA-4443-9290-F667A1800D47}" type="datetime1">
              <a:rPr lang="ru-RU" smtClean="0">
                <a:solidFill>
                  <a:prstClr val="black"/>
                </a:solidFill>
              </a:rPr>
              <a:pPr defTabSz="914355"/>
              <a:t>19.10.2022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355"/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5047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355"/>
            <a:fld id="{FCEBB8B8-D9E5-4527-8289-096A2DB8E09D}" type="datetime1">
              <a:rPr lang="ru-RU" smtClean="0">
                <a:solidFill>
                  <a:prstClr val="black"/>
                </a:solidFill>
              </a:rPr>
              <a:pPr defTabSz="914355"/>
              <a:t>19.10.2022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355"/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656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355"/>
            <a:fld id="{6EDBC4CA-248C-4874-BAB3-E01B9C416F65}" type="datetime1">
              <a:rPr lang="ru-RU" smtClean="0">
                <a:solidFill>
                  <a:prstClr val="black"/>
                </a:solidFill>
              </a:rPr>
              <a:pPr defTabSz="914355"/>
              <a:t>19.10.2022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355"/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1252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355"/>
            <a:fld id="{C2740DA6-E15F-4C75-B583-BBF6E792A713}" type="datetime1">
              <a:rPr lang="ru-RU" smtClean="0">
                <a:solidFill>
                  <a:prstClr val="black"/>
                </a:solidFill>
              </a:rPr>
              <a:pPr defTabSz="914355"/>
              <a:t>19.10.2022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355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2588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355"/>
            <a:fld id="{F7B3D1BE-1876-4C8B-B107-60B6D3E8A998}" type="datetime1">
              <a:rPr lang="ru-RU" smtClean="0">
                <a:solidFill>
                  <a:prstClr val="black"/>
                </a:solidFill>
              </a:rPr>
              <a:pPr defTabSz="914355"/>
              <a:t>19.10.2022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355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0673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355"/>
            <a:fld id="{CFA39D7A-0F77-4047-B6F3-41DCA6734FD9}" type="datetime1">
              <a:rPr lang="ru-RU" smtClean="0">
                <a:solidFill>
                  <a:prstClr val="black"/>
                </a:solidFill>
              </a:rPr>
              <a:pPr defTabSz="914355"/>
              <a:t>19.10.2022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355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833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355"/>
            <a:fld id="{A686C2DB-E228-46CE-BB41-22AC00402C90}" type="datetime1">
              <a:rPr lang="ru-RU" smtClean="0">
                <a:solidFill>
                  <a:prstClr val="black"/>
                </a:solidFill>
              </a:rPr>
              <a:pPr defTabSz="914355"/>
              <a:t>19.10.2022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355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6847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96774D9-4F22-4F2D-9015-8C4ED93F6D7D}" type="datetime1">
              <a:rPr lang="ru-RU" smtClean="0">
                <a:solidFill>
                  <a:prstClr val="black"/>
                </a:solidFill>
              </a:rPr>
              <a:pPr/>
              <a:t>19.10.2022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5742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01CEBB4-DFB0-4390-803D-953423982DBF}" type="datetime1">
              <a:rPr lang="ru-RU" smtClean="0">
                <a:solidFill>
                  <a:prstClr val="black"/>
                </a:solidFill>
              </a:rPr>
              <a:pPr/>
              <a:t>19.10.2022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124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3A8D4B9-560E-44CA-879D-B78E6E1EF8A0}" type="datetime1">
              <a:rPr lang="ru-RU" smtClean="0">
                <a:solidFill>
                  <a:prstClr val="black"/>
                </a:solidFill>
              </a:rPr>
              <a:pPr/>
              <a:t>19.10.2022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717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D075ADD-28DF-487C-AFBF-B21A35D6E6D4}" type="datetime1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34C7B8B-CDEF-40C5-9FC2-702A4445B119}" type="datetime1">
              <a:rPr lang="ru-RU" smtClean="0">
                <a:solidFill>
                  <a:prstClr val="black"/>
                </a:solidFill>
              </a:rPr>
              <a:pPr/>
              <a:t>19.10.2022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940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2599737-29EA-4443-9290-F667A1800D47}" type="datetime1">
              <a:rPr lang="ru-RU" smtClean="0">
                <a:solidFill>
                  <a:prstClr val="black"/>
                </a:solidFill>
              </a:rPr>
              <a:pPr/>
              <a:t>19.10.2022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7760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CEBB8B8-D9E5-4527-8289-096A2DB8E09D}" type="datetime1">
              <a:rPr lang="ru-RU" smtClean="0">
                <a:solidFill>
                  <a:prstClr val="black"/>
                </a:solidFill>
              </a:rPr>
              <a:pPr/>
              <a:t>19.10.2022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67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EDBC4CA-248C-4874-BAB3-E01B9C416F65}" type="datetime1">
              <a:rPr lang="ru-RU" smtClean="0">
                <a:solidFill>
                  <a:prstClr val="black"/>
                </a:solidFill>
              </a:rPr>
              <a:pPr/>
              <a:t>19.10.2022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1999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2740DA6-E15F-4C75-B583-BBF6E792A713}" type="datetime1">
              <a:rPr lang="ru-RU" smtClean="0">
                <a:solidFill>
                  <a:prstClr val="black"/>
                </a:solidFill>
              </a:rPr>
              <a:pPr/>
              <a:t>19.10.2022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616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7B3D1BE-1876-4C8B-B107-60B6D3E8A998}" type="datetime1">
              <a:rPr lang="ru-RU" smtClean="0">
                <a:solidFill>
                  <a:prstClr val="black"/>
                </a:solidFill>
              </a:rPr>
              <a:pPr/>
              <a:t>19.10.2022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9310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FA39D7A-0F77-4047-B6F3-41DCA6734FD9}" type="datetime1">
              <a:rPr lang="ru-RU" smtClean="0">
                <a:solidFill>
                  <a:prstClr val="black"/>
                </a:solidFill>
              </a:rPr>
              <a:pPr/>
              <a:t>19.10.2022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5952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686C2DB-E228-46CE-BB41-22AC00402C90}" type="datetime1">
              <a:rPr lang="ru-RU" smtClean="0">
                <a:solidFill>
                  <a:prstClr val="black"/>
                </a:solidFill>
              </a:rPr>
              <a:pPr/>
              <a:t>19.10.2022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239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96774D9-4F22-4F2D-9015-8C4ED93F6D7D}" type="datetime1">
              <a:rPr lang="ru-RU" smtClean="0">
                <a:solidFill>
                  <a:prstClr val="black"/>
                </a:solidFill>
              </a:rPr>
              <a:pPr/>
              <a:t>19.10.2022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4167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01CEBB4-DFB0-4390-803D-953423982DBF}" type="datetime1">
              <a:rPr lang="ru-RU" smtClean="0">
                <a:solidFill>
                  <a:prstClr val="black"/>
                </a:solidFill>
              </a:rPr>
              <a:pPr/>
              <a:t>19.10.2022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566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BD57C0E-90E4-4C1C-AD6E-38AA5EEBA6C4}" type="datetime1">
              <a:rPr lang="ru-RU" smtClean="0"/>
              <a:t>19.10.2022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3A8D4B9-560E-44CA-879D-B78E6E1EF8A0}" type="datetime1">
              <a:rPr lang="ru-RU" smtClean="0">
                <a:solidFill>
                  <a:prstClr val="black"/>
                </a:solidFill>
              </a:rPr>
              <a:pPr/>
              <a:t>19.10.2022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5908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34C7B8B-CDEF-40C5-9FC2-702A4445B119}" type="datetime1">
              <a:rPr lang="ru-RU" smtClean="0">
                <a:solidFill>
                  <a:prstClr val="black"/>
                </a:solidFill>
              </a:rPr>
              <a:pPr/>
              <a:t>19.10.2022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6255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2599737-29EA-4443-9290-F667A1800D47}" type="datetime1">
              <a:rPr lang="ru-RU" smtClean="0">
                <a:solidFill>
                  <a:prstClr val="black"/>
                </a:solidFill>
              </a:rPr>
              <a:pPr/>
              <a:t>19.10.2022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6198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CEBB8B8-D9E5-4527-8289-096A2DB8E09D}" type="datetime1">
              <a:rPr lang="ru-RU" smtClean="0">
                <a:solidFill>
                  <a:prstClr val="black"/>
                </a:solidFill>
              </a:rPr>
              <a:pPr/>
              <a:t>19.10.2022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4774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EDBC4CA-248C-4874-BAB3-E01B9C416F65}" type="datetime1">
              <a:rPr lang="ru-RU" smtClean="0">
                <a:solidFill>
                  <a:prstClr val="black"/>
                </a:solidFill>
              </a:rPr>
              <a:pPr/>
              <a:t>19.10.2022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519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2740DA6-E15F-4C75-B583-BBF6E792A713}" type="datetime1">
              <a:rPr lang="ru-RU" smtClean="0">
                <a:solidFill>
                  <a:prstClr val="black"/>
                </a:solidFill>
              </a:rPr>
              <a:pPr/>
              <a:t>19.10.2022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8034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7B3D1BE-1876-4C8B-B107-60B6D3E8A998}" type="datetime1">
              <a:rPr lang="ru-RU" smtClean="0">
                <a:solidFill>
                  <a:prstClr val="black"/>
                </a:solidFill>
              </a:rPr>
              <a:pPr/>
              <a:t>19.10.2022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803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FA39D7A-0F77-4047-B6F3-41DCA6734FD9}" type="datetime1">
              <a:rPr lang="ru-RU" smtClean="0">
                <a:solidFill>
                  <a:prstClr val="black"/>
                </a:solidFill>
              </a:rPr>
              <a:pPr/>
              <a:t>19.10.2022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258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686C2DB-E228-46CE-BB41-22AC00402C90}" type="datetime1">
              <a:rPr lang="ru-RU" smtClean="0">
                <a:solidFill>
                  <a:prstClr val="black"/>
                </a:solidFill>
              </a:rPr>
              <a:pPr/>
              <a:t>19.10.2022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251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96774D9-4F22-4F2D-9015-8C4ED93F6D7D}" type="datetime1">
              <a:rPr lang="ru-RU" smtClean="0">
                <a:solidFill>
                  <a:prstClr val="black"/>
                </a:solidFill>
              </a:rPr>
              <a:pPr/>
              <a:t>19.10.2022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858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FEED5BD-E7C2-419C-B7F9-5C53DBF6D744}" type="datetime1">
              <a:rPr lang="ru-RU" smtClean="0"/>
              <a:t>19.10.2022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01CEBB4-DFB0-4390-803D-953423982DBF}" type="datetime1">
              <a:rPr lang="ru-RU" smtClean="0">
                <a:solidFill>
                  <a:prstClr val="black"/>
                </a:solidFill>
              </a:rPr>
              <a:pPr/>
              <a:t>19.10.2022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641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3A8D4B9-560E-44CA-879D-B78E6E1EF8A0}" type="datetime1">
              <a:rPr lang="ru-RU" smtClean="0">
                <a:solidFill>
                  <a:prstClr val="black"/>
                </a:solidFill>
              </a:rPr>
              <a:pPr/>
              <a:t>19.10.2022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2797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34C7B8B-CDEF-40C5-9FC2-702A4445B119}" type="datetime1">
              <a:rPr lang="ru-RU" smtClean="0">
                <a:solidFill>
                  <a:prstClr val="black"/>
                </a:solidFill>
              </a:rPr>
              <a:pPr/>
              <a:t>19.10.2022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244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2599737-29EA-4443-9290-F667A1800D47}" type="datetime1">
              <a:rPr lang="ru-RU" smtClean="0">
                <a:solidFill>
                  <a:prstClr val="black"/>
                </a:solidFill>
              </a:rPr>
              <a:pPr/>
              <a:t>19.10.2022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215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CEBB8B8-D9E5-4527-8289-096A2DB8E09D}" type="datetime1">
              <a:rPr lang="ru-RU" smtClean="0">
                <a:solidFill>
                  <a:prstClr val="black"/>
                </a:solidFill>
              </a:rPr>
              <a:pPr/>
              <a:t>19.10.2022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9408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EDBC4CA-248C-4874-BAB3-E01B9C416F65}" type="datetime1">
              <a:rPr lang="ru-RU" smtClean="0">
                <a:solidFill>
                  <a:prstClr val="black"/>
                </a:solidFill>
              </a:rPr>
              <a:pPr/>
              <a:t>19.10.2022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0476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2740DA6-E15F-4C75-B583-BBF6E792A713}" type="datetime1">
              <a:rPr lang="ru-RU" smtClean="0">
                <a:solidFill>
                  <a:prstClr val="black"/>
                </a:solidFill>
              </a:rPr>
              <a:pPr/>
              <a:t>19.10.2022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360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7B3D1BE-1876-4C8B-B107-60B6D3E8A998}" type="datetime1">
              <a:rPr lang="ru-RU" smtClean="0">
                <a:solidFill>
                  <a:prstClr val="black"/>
                </a:solidFill>
              </a:rPr>
              <a:pPr/>
              <a:t>19.10.2022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522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FA39D7A-0F77-4047-B6F3-41DCA6734FD9}" type="datetime1">
              <a:rPr lang="ru-RU" smtClean="0">
                <a:solidFill>
                  <a:prstClr val="black"/>
                </a:solidFill>
              </a:rPr>
              <a:pPr/>
              <a:t>19.10.2022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1806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686C2DB-E228-46CE-BB41-22AC00402C90}" type="datetime1">
              <a:rPr lang="ru-RU" smtClean="0">
                <a:solidFill>
                  <a:prstClr val="black"/>
                </a:solidFill>
              </a:rPr>
              <a:pPr/>
              <a:t>19.10.2022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571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D8CADE-3C0C-4E5A-BD9D-C5CA8162490A}" type="datetime1">
              <a:rPr lang="ru-RU" smtClean="0"/>
              <a:t>19.10.2022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96774D9-4F22-4F2D-9015-8C4ED93F6D7D}" type="datetime1">
              <a:rPr lang="ru-RU" smtClean="0">
                <a:solidFill>
                  <a:prstClr val="black"/>
                </a:solidFill>
              </a:rPr>
              <a:pPr/>
              <a:t>19.10.2022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4930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01CEBB4-DFB0-4390-803D-953423982DBF}" type="datetime1">
              <a:rPr lang="ru-RU" smtClean="0">
                <a:solidFill>
                  <a:prstClr val="black"/>
                </a:solidFill>
              </a:rPr>
              <a:pPr/>
              <a:t>19.10.2022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4364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3A8D4B9-560E-44CA-879D-B78E6E1EF8A0}" type="datetime1">
              <a:rPr lang="ru-RU" smtClean="0">
                <a:solidFill>
                  <a:prstClr val="black"/>
                </a:solidFill>
              </a:rPr>
              <a:pPr/>
              <a:t>19.10.2022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3088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34C7B8B-CDEF-40C5-9FC2-702A4445B119}" type="datetime1">
              <a:rPr lang="ru-RU" smtClean="0">
                <a:solidFill>
                  <a:prstClr val="black"/>
                </a:solidFill>
              </a:rPr>
              <a:pPr/>
              <a:t>19.10.2022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948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2599737-29EA-4443-9290-F667A1800D47}" type="datetime1">
              <a:rPr lang="ru-RU" smtClean="0">
                <a:solidFill>
                  <a:prstClr val="black"/>
                </a:solidFill>
              </a:rPr>
              <a:pPr/>
              <a:t>19.10.2022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4865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CEBB8B8-D9E5-4527-8289-096A2DB8E09D}" type="datetime1">
              <a:rPr lang="ru-RU" smtClean="0">
                <a:solidFill>
                  <a:prstClr val="black"/>
                </a:solidFill>
              </a:rPr>
              <a:pPr/>
              <a:t>19.10.2022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3916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EDBC4CA-248C-4874-BAB3-E01B9C416F65}" type="datetime1">
              <a:rPr lang="ru-RU" smtClean="0">
                <a:solidFill>
                  <a:prstClr val="black"/>
                </a:solidFill>
              </a:rPr>
              <a:pPr/>
              <a:t>19.10.2022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500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2740DA6-E15F-4C75-B583-BBF6E792A713}" type="datetime1">
              <a:rPr lang="ru-RU" smtClean="0">
                <a:solidFill>
                  <a:prstClr val="black"/>
                </a:solidFill>
              </a:rPr>
              <a:pPr/>
              <a:t>19.10.2022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050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7B3D1BE-1876-4C8B-B107-60B6D3E8A998}" type="datetime1">
              <a:rPr lang="ru-RU" smtClean="0">
                <a:solidFill>
                  <a:prstClr val="black"/>
                </a:solidFill>
              </a:rPr>
              <a:pPr/>
              <a:t>19.10.2022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929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FA39D7A-0F77-4047-B6F3-41DCA6734FD9}" type="datetime1">
              <a:rPr lang="ru-RU" smtClean="0">
                <a:solidFill>
                  <a:prstClr val="black"/>
                </a:solidFill>
              </a:rPr>
              <a:pPr/>
              <a:t>19.10.2022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256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97FAAD9-6EAE-407F-B0FC-FA43F591A59A}" type="datetime1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686C2DB-E228-46CE-BB41-22AC00402C90}" type="datetime1">
              <a:rPr lang="ru-RU" smtClean="0">
                <a:solidFill>
                  <a:prstClr val="black"/>
                </a:solidFill>
              </a:rPr>
              <a:pPr/>
              <a:t>19.10.2022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545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A63A4A8-D1AE-49B0-8CEA-9D885E7C7025}" type="datetime1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60432" y="4789723"/>
            <a:ext cx="5760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579487" y="391426"/>
            <a:ext cx="217104" cy="21707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79" tIns="30690" rIns="61379" bIns="30690" rtlCol="0" anchor="ctr"/>
          <a:lstStyle/>
          <a:p>
            <a:pPr algn="ctr" defTabSz="668507"/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vert="horz" lIns="81365" tIns="40683" rIns="81365" bIns="4068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81365" tIns="40683" rIns="81365" bIns="4068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2" y="4767283"/>
            <a:ext cx="2133600" cy="273844"/>
          </a:xfrm>
          <a:prstGeom prst="rect">
            <a:avLst/>
          </a:prstGeom>
        </p:spPr>
        <p:txBody>
          <a:bodyPr vert="horz" lIns="81365" tIns="40683" rIns="81365" bIns="40683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3628"/>
            <a:fld id="{230DA218-10E1-4905-B277-A059765D30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9" y="4767283"/>
            <a:ext cx="2895600" cy="273844"/>
          </a:xfrm>
          <a:prstGeom prst="rect">
            <a:avLst/>
          </a:prstGeom>
        </p:spPr>
        <p:txBody>
          <a:bodyPr vert="horz" lIns="81365" tIns="40683" rIns="81365" bIns="40683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36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83"/>
            <a:ext cx="2133600" cy="273844"/>
          </a:xfrm>
          <a:prstGeom prst="rect">
            <a:avLst/>
          </a:prstGeom>
        </p:spPr>
        <p:txBody>
          <a:bodyPr vert="horz" lIns="81365" tIns="40683" rIns="81365" bIns="40683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3628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136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1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  <p:sldLayoutId id="2147483699" r:id="rId13"/>
  </p:sldLayoutIdLst>
  <p:hf hdr="0" ftr="0" dt="0"/>
  <p:txStyles>
    <p:titleStyle>
      <a:lvl1pPr algn="ctr" defTabSz="813628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5109" indent="-305109" algn="l" defTabSz="813628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1072" indent="-254264" algn="l" defTabSz="813628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7034" indent="-203406" algn="l" defTabSz="81362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3848" indent="-203406" algn="l" defTabSz="813628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0664" indent="-203406" algn="l" defTabSz="813628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7476" indent="-203406" algn="l" defTabSz="81362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4289" indent="-203406" algn="l" defTabSz="81362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1104" indent="-203406" algn="l" defTabSz="81362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7917" indent="-203406" algn="l" defTabSz="81362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36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814" algn="l" defTabSz="8136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3628" algn="l" defTabSz="8136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0440" algn="l" defTabSz="8136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7255" algn="l" defTabSz="8136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4067" algn="l" defTabSz="8136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0883" algn="l" defTabSz="8136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7696" algn="l" defTabSz="8136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4508" algn="l" defTabSz="8136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60432" y="4789723"/>
            <a:ext cx="5760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355"/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 defTabSz="914355"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579487" y="391426"/>
            <a:ext cx="217104" cy="21707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79" tIns="30690" rIns="61379" bIns="30690" rtlCol="0" anchor="ctr"/>
          <a:lstStyle/>
          <a:p>
            <a:pPr algn="ctr" defTabSz="668507"/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86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60432" y="4789724"/>
            <a:ext cx="5760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579487" y="391427"/>
            <a:ext cx="217104" cy="21707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79" tIns="30690" rIns="61379" bIns="30690" rtlCol="0" anchor="ctr"/>
          <a:lstStyle/>
          <a:p>
            <a:pPr algn="ctr" defTabSz="668507"/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71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60432" y="4789724"/>
            <a:ext cx="5760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579487" y="391427"/>
            <a:ext cx="217104" cy="21707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79" tIns="30690" rIns="61379" bIns="30690" rtlCol="0" anchor="ctr"/>
          <a:lstStyle/>
          <a:p>
            <a:pPr algn="ctr" defTabSz="668507"/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51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60432" y="4789724"/>
            <a:ext cx="5760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579487" y="391427"/>
            <a:ext cx="217104" cy="21707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79" tIns="30690" rIns="61379" bIns="30690" rtlCol="0" anchor="ctr"/>
          <a:lstStyle/>
          <a:p>
            <a:pPr algn="ctr" defTabSz="668507"/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8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60432" y="4789724"/>
            <a:ext cx="5760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579487" y="391427"/>
            <a:ext cx="217104" cy="21707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79" tIns="30690" rIns="61379" bIns="30690" rtlCol="0" anchor="ctr"/>
          <a:lstStyle/>
          <a:p>
            <a:pPr algn="ctr" defTabSz="668507"/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31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hyperlink" Target="https://www.gosuslugi.ru/151545/1" TargetMode="External"/><Relationship Id="rId5" Type="http://schemas.openxmlformats.org/officeDocument/2006/relationships/image" Target="../media/image24.png"/><Relationship Id="rId4" Type="http://schemas.openxmlformats.org/officeDocument/2006/relationships/hyperlink" Target="http://www.yarregion.ru/depts/dtspn/default.asp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.png"/><Relationship Id="rId5" Type="http://schemas.openxmlformats.org/officeDocument/2006/relationships/image" Target="../media/image25.png"/><Relationship Id="rId4" Type="http://schemas.openxmlformats.org/officeDocument/2006/relationships/hyperlink" Target="https://&#1084;&#1086;&#1081;&#1073;&#1080;&#1079;&#1085;&#1077;&#1089;76.&#1088;&#1092;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0.xml"/><Relationship Id="rId5" Type="http://schemas.openxmlformats.org/officeDocument/2006/relationships/hyperlink" Target="https://&#1084;&#1086;&#1081;&#1073;&#1080;&#1079;&#1085;&#1077;&#1089;76.&#1088;&#1092;/" TargetMode="Externa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Relationship Id="rId5" Type="http://schemas.openxmlformats.org/officeDocument/2006/relationships/hyperlink" Target="https://&#1084;&#1086;&#1081;&#1073;&#1080;&#1079;&#1085;&#1077;&#1089;76.&#1088;&#1092;/uchastie-v-tendere/" TargetMode="Externa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3.png"/><Relationship Id="rId3" Type="http://schemas.openxmlformats.org/officeDocument/2006/relationships/hyperlink" Target="https://vk.com/moibizbiz76" TargetMode="External"/><Relationship Id="rId7" Type="http://schemas.openxmlformats.org/officeDocument/2006/relationships/hyperlink" Target="https://ok.ru/moi.biz76" TargetMode="External"/><Relationship Id="rId12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28.jpeg"/><Relationship Id="rId11" Type="http://schemas.openxmlformats.org/officeDocument/2006/relationships/hyperlink" Target="https://t.me/moibiz76" TargetMode="External"/><Relationship Id="rId5" Type="http://schemas.openxmlformats.org/officeDocument/2006/relationships/hyperlink" Target="https://&#1084;&#1086;&#1081;&#1073;&#1080;&#1079;&#1085;&#1077;&#1089;76.&#1088;&#1092;/" TargetMode="External"/><Relationship Id="rId10" Type="http://schemas.openxmlformats.org/officeDocument/2006/relationships/image" Target="../media/image31.jpeg"/><Relationship Id="rId4" Type="http://schemas.openxmlformats.org/officeDocument/2006/relationships/hyperlink" Target="https://&#1084;&#1089;&#1087;.&#1088;&#1092;/" TargetMode="External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hyperlink" Target="mailto:cppyar@yandex.ru" TargetMode="External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hyperlink" Target="https://&#1084;&#1086;&#1081;&#1073;&#1080;&#1079;&#1085;&#1077;&#1089;76.&#1088;&#1092;/" TargetMode="Externa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4.jpeg"/><Relationship Id="rId11" Type="http://schemas.openxmlformats.org/officeDocument/2006/relationships/image" Target="../media/image39.png"/><Relationship Id="rId5" Type="http://schemas.openxmlformats.org/officeDocument/2006/relationships/hyperlink" Target="https://ok.ru/moi.biz76" TargetMode="External"/><Relationship Id="rId15" Type="http://schemas.openxmlformats.org/officeDocument/2006/relationships/image" Target="../media/image42.png"/><Relationship Id="rId10" Type="http://schemas.openxmlformats.org/officeDocument/2006/relationships/image" Target="../media/image38.png"/><Relationship Id="rId4" Type="http://schemas.openxmlformats.org/officeDocument/2006/relationships/hyperlink" Target="https://vk.com/moibizbiz76" TargetMode="External"/><Relationship Id="rId9" Type="http://schemas.openxmlformats.org/officeDocument/2006/relationships/image" Target="../media/image37.png"/><Relationship Id="rId14" Type="http://schemas.openxmlformats.org/officeDocument/2006/relationships/hyperlink" Target="https://t.me/moibiz7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hart" Target="../charts/chart1.xml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microsoft.com/office/2007/relationships/hdphoto" Target="../media/hdphoto10.wdp"/><Relationship Id="rId2" Type="http://schemas.openxmlformats.org/officeDocument/2006/relationships/image" Target="../media/image4.png"/><Relationship Id="rId16" Type="http://schemas.microsoft.com/office/2007/relationships/hdphoto" Target="../media/hdphoto12.wdp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10" Type="http://schemas.microsoft.com/office/2007/relationships/hdphoto" Target="../media/hdphoto9.wdp"/><Relationship Id="rId4" Type="http://schemas.microsoft.com/office/2007/relationships/hdphoto" Target="../media/hdphoto1.wdp"/><Relationship Id="rId9" Type="http://schemas.openxmlformats.org/officeDocument/2006/relationships/image" Target="../media/image20.png"/><Relationship Id="rId14" Type="http://schemas.microsoft.com/office/2007/relationships/hdphoto" Target="../media/hdphoto1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91946" y="4417844"/>
            <a:ext cx="2160108" cy="213415"/>
          </a:xfrm>
          <a:prstGeom prst="rect">
            <a:avLst/>
          </a:prstGeom>
          <a:noFill/>
        </p:spPr>
        <p:txBody>
          <a:bodyPr wrap="square" lIns="61362" tIns="30682" rIns="61362" bIns="30682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cs typeface="Arial" pitchFamily="34" charset="0"/>
              </a:rPr>
              <a:t>Ярославль, </a:t>
            </a:r>
            <a:r>
              <a:rPr lang="ru-RU" sz="1200" dirty="0" smtClean="0">
                <a:cs typeface="Arial" pitchFamily="34" charset="0"/>
              </a:rPr>
              <a:t>октябрь </a:t>
            </a:r>
            <a:r>
              <a:rPr lang="ru-RU" sz="1200" dirty="0">
                <a:cs typeface="Arial" pitchFamily="34" charset="0"/>
              </a:rPr>
              <a:t>2022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>
            <a:cxnSpLocks/>
          </p:cNvCxnSpPr>
          <p:nvPr/>
        </p:nvCxnSpPr>
        <p:spPr>
          <a:xfrm>
            <a:off x="2051720" y="4302132"/>
            <a:ext cx="496855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971600" y="1412211"/>
            <a:ext cx="7200800" cy="2154844"/>
          </a:xfrm>
          <a:prstGeom prst="rect">
            <a:avLst/>
          </a:prstGeom>
        </p:spPr>
        <p:txBody>
          <a:bodyPr wrap="square" lIns="61362" tIns="30682" rIns="61362" bIns="30682">
            <a:spAutoFit/>
          </a:bodyPr>
          <a:lstStyle/>
          <a:p>
            <a:pPr algn="ctr"/>
            <a:endParaRPr lang="ru-RU" sz="2800" b="1" dirty="0" smtClean="0">
              <a:solidFill>
                <a:schemeClr val="accent2">
                  <a:lumMod val="75000"/>
                </a:schemeClr>
              </a:solidFill>
              <a:ea typeface="Roboto Black" panose="02000000000000000000" pitchFamily="2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solidFill>
                <a:schemeClr val="accent2">
                  <a:lumMod val="75000"/>
                </a:schemeClr>
              </a:solidFill>
              <a:ea typeface="Roboto Black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a typeface="Roboto Black" panose="02000000000000000000" pitchFamily="2" charset="0"/>
                <a:cs typeface="Arial" panose="020B0604020202020204" pitchFamily="34" charset="0"/>
              </a:rPr>
              <a:t>МЕРЫ ПОДДЕРЖКИ СОЦИАЛЬНЫХ ПРЕДПРИЯТИЙ И САМОЗАНЯТЫХ ГРАЖДАН 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a typeface="Roboto Black" panose="02000000000000000000" pitchFamily="2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rgbClr val="8D1F09"/>
              </a:solidFill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2BB5D276-F453-4DF4-AA00-9DC79AF90911}"/>
              </a:ext>
            </a:extLst>
          </p:cNvPr>
          <p:cNvCxnSpPr/>
          <p:nvPr/>
        </p:nvCxnSpPr>
        <p:spPr>
          <a:xfrm>
            <a:off x="365309" y="883416"/>
            <a:ext cx="838315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DFF1E47F-C475-4CE6-8695-2EAB36B50D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73" y="166767"/>
            <a:ext cx="341020" cy="61008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C2635260-9F8D-446C-BA75-3CB911AEC7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67"/>
          <a:stretch/>
        </p:blipFill>
        <p:spPr>
          <a:xfrm>
            <a:off x="5893217" y="352101"/>
            <a:ext cx="466888" cy="41172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5142C40-A63C-4ED1-9CF8-CEFAFECEED3A}"/>
              </a:ext>
            </a:extLst>
          </p:cNvPr>
          <p:cNvSpPr txBox="1"/>
          <p:nvPr/>
        </p:nvSpPr>
        <p:spPr>
          <a:xfrm>
            <a:off x="834845" y="361349"/>
            <a:ext cx="1745189" cy="394364"/>
          </a:xfrm>
          <a:prstGeom prst="rect">
            <a:avLst/>
          </a:prstGeom>
          <a:noFill/>
        </p:spPr>
        <p:txBody>
          <a:bodyPr wrap="square" lIns="61363" tIns="30683" rIns="61363" bIns="30683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Ярославская</a:t>
            </a:r>
          </a:p>
          <a:p>
            <a:pPr>
              <a:lnSpc>
                <a:spcPct val="90000"/>
              </a:lnSpc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область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8DC8561-C39C-494C-B749-3F94071CEA61}"/>
              </a:ext>
            </a:extLst>
          </p:cNvPr>
          <p:cNvSpPr txBox="1"/>
          <p:nvPr/>
        </p:nvSpPr>
        <p:spPr>
          <a:xfrm>
            <a:off x="6372205" y="361568"/>
            <a:ext cx="2399769" cy="397122"/>
          </a:xfrm>
          <a:prstGeom prst="rect">
            <a:avLst/>
          </a:prstGeom>
          <a:noFill/>
        </p:spPr>
        <p:txBody>
          <a:bodyPr wrap="square" lIns="61363" tIns="30683" rIns="61363" bIns="30683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900" b="1" dirty="0">
                <a:solidFill>
                  <a:schemeClr val="tx1">
                    <a:lumMod val="50000"/>
                    <a:lumOff val="50000"/>
                  </a:schemeClr>
                </a:solidFill>
                <a:cs typeface="Browallia New" pitchFamily="34" charset="-34"/>
              </a:rPr>
              <a:t>Департамент инвестиций, промышленности и внешнеэкономической деятельности</a:t>
            </a:r>
          </a:p>
          <a:p>
            <a:pPr>
              <a:lnSpc>
                <a:spcPct val="80000"/>
              </a:lnSpc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cs typeface="Browallia New" pitchFamily="34" charset="-34"/>
              </a:rPr>
              <a:t>Ярославской области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cs typeface="Browallia New" pitchFamily="34" charset="-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32F97B41-C4E7-4346-B594-64CF2E786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2BAF095-53D7-4F1A-98C6-94B3A93353C8}"/>
              </a:ext>
            </a:extLst>
          </p:cNvPr>
          <p:cNvSpPr txBox="1"/>
          <p:nvPr/>
        </p:nvSpPr>
        <p:spPr>
          <a:xfrm>
            <a:off x="361751" y="303153"/>
            <a:ext cx="4930329" cy="494014"/>
          </a:xfrm>
          <a:prstGeom prst="rect">
            <a:avLst/>
          </a:prstGeom>
          <a:noFill/>
        </p:spPr>
        <p:txBody>
          <a:bodyPr wrap="square" lIns="62522" tIns="31258" rIns="62522" bIns="31258" rtlCol="0" anchor="ctr">
            <a:spAutoFit/>
          </a:bodyPr>
          <a:lstStyle/>
          <a:p>
            <a:pPr defTabSz="800927"/>
            <a:r>
              <a:rPr lang="ru-RU" sz="1400" b="1" dirty="0">
                <a:cs typeface="Times New Roman" panose="02020603050405020304" pitchFamily="18" charset="0"/>
              </a:rPr>
              <a:t>СОЦИАЛЬНОЕ ПРЕДПРИНИМАТЕЛЬСТВО</a:t>
            </a:r>
            <a:r>
              <a:rPr lang="en-US" sz="1400" b="1" dirty="0">
                <a:cs typeface="Times New Roman" panose="02020603050405020304" pitchFamily="18" charset="0"/>
              </a:rPr>
              <a:t>:</a:t>
            </a:r>
          </a:p>
          <a:p>
            <a:pPr defTabSz="800927"/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СТАТИСТИКА ЗА 2021, 2022 ГОД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F83937CE-E920-4DD1-B461-197AE5715F9E}"/>
              </a:ext>
            </a:extLst>
          </p:cNvPr>
          <p:cNvCxnSpPr/>
          <p:nvPr/>
        </p:nvCxnSpPr>
        <p:spPr>
          <a:xfrm>
            <a:off x="365309" y="883416"/>
            <a:ext cx="838315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46CDF65-8B94-45C0-AC98-B8B2A1464D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67"/>
          <a:stretch/>
        </p:blipFill>
        <p:spPr>
          <a:xfrm>
            <a:off x="5893217" y="352101"/>
            <a:ext cx="466888" cy="4117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05952B6-4D19-4386-8009-9FA953CBCE1C}"/>
              </a:ext>
            </a:extLst>
          </p:cNvPr>
          <p:cNvSpPr txBox="1"/>
          <p:nvPr/>
        </p:nvSpPr>
        <p:spPr>
          <a:xfrm>
            <a:off x="6372205" y="361568"/>
            <a:ext cx="2399769" cy="397122"/>
          </a:xfrm>
          <a:prstGeom prst="rect">
            <a:avLst/>
          </a:prstGeom>
          <a:noFill/>
        </p:spPr>
        <p:txBody>
          <a:bodyPr wrap="square" lIns="61363" tIns="30683" rIns="61363" bIns="30683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900" b="1" dirty="0">
                <a:solidFill>
                  <a:schemeClr val="tx1">
                    <a:lumMod val="50000"/>
                    <a:lumOff val="50000"/>
                  </a:schemeClr>
                </a:solidFill>
                <a:cs typeface="Browallia New" pitchFamily="34" charset="-34"/>
              </a:rPr>
              <a:t>Департамент инвестиций, промышленности и внешнеэкономической деятельности</a:t>
            </a:r>
          </a:p>
          <a:p>
            <a:pPr>
              <a:lnSpc>
                <a:spcPct val="80000"/>
              </a:lnSpc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cs typeface="Browallia New" pitchFamily="34" charset="-34"/>
              </a:rPr>
              <a:t>Ярославской области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cs typeface="Browallia New" pitchFamily="34" charset="-34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C8864ADA-BF5D-4EA4-A9BB-45FA08D0009D}"/>
              </a:ext>
            </a:extLst>
          </p:cNvPr>
          <p:cNvSpPr/>
          <p:nvPr/>
        </p:nvSpPr>
        <p:spPr>
          <a:xfrm>
            <a:off x="787555" y="1182933"/>
            <a:ext cx="2560310" cy="474212"/>
          </a:xfrm>
          <a:prstGeom prst="rect">
            <a:avLst/>
          </a:prstGeom>
        </p:spPr>
        <p:txBody>
          <a:bodyPr wrap="square" lIns="134345" tIns="67173" rIns="134345" bIns="67173">
            <a:spAutoFit/>
          </a:bodyPr>
          <a:lstStyle/>
          <a:p>
            <a:pPr defTabSz="1343456"/>
            <a:r>
              <a:rPr lang="ru-RU" sz="1100" b="1" dirty="0">
                <a:cs typeface="Times New Roman" panose="02020603050405020304" pitchFamily="18" charset="0"/>
              </a:rPr>
              <a:t>УСЛУГА ПО ПРИЗНАНИЮ СУБЪЕКТА МСП СОЦИАЛЬНЫМ ПРЕДПРИЯТИЕМ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8F6A357A-9811-4245-B71A-FBF5E7C53078}"/>
              </a:ext>
            </a:extLst>
          </p:cNvPr>
          <p:cNvSpPr/>
          <p:nvPr/>
        </p:nvSpPr>
        <p:spPr>
          <a:xfrm>
            <a:off x="3901292" y="1182933"/>
            <a:ext cx="2560310" cy="474212"/>
          </a:xfrm>
          <a:prstGeom prst="rect">
            <a:avLst/>
          </a:prstGeom>
        </p:spPr>
        <p:txBody>
          <a:bodyPr wrap="square" lIns="134345" tIns="67173" rIns="134345" bIns="67173">
            <a:spAutoFit/>
          </a:bodyPr>
          <a:lstStyle/>
          <a:p>
            <a:pPr defTabSz="1343456"/>
            <a:r>
              <a:rPr lang="ru-RU" sz="1100" b="1" dirty="0">
                <a:cs typeface="Times New Roman" panose="02020603050405020304" pitchFamily="18" charset="0"/>
              </a:rPr>
              <a:t>АКСЕЛЕРАЦИОННЫЕ ОБРАЗОВАТЕЛЬНЫЕ ПРОГРАММЫ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F5947311-CD8E-4EC9-AD6A-003E4F3871D7}"/>
              </a:ext>
            </a:extLst>
          </p:cNvPr>
          <p:cNvSpPr/>
          <p:nvPr/>
        </p:nvSpPr>
        <p:spPr>
          <a:xfrm>
            <a:off x="6854199" y="1182933"/>
            <a:ext cx="1441684" cy="474212"/>
          </a:xfrm>
          <a:prstGeom prst="rect">
            <a:avLst/>
          </a:prstGeom>
        </p:spPr>
        <p:txBody>
          <a:bodyPr wrap="square" lIns="134345" tIns="67173" rIns="134345" bIns="67173">
            <a:spAutoFit/>
          </a:bodyPr>
          <a:lstStyle/>
          <a:p>
            <a:pPr defTabSz="1343456"/>
            <a:r>
              <a:rPr lang="ru-RU" sz="1100" b="1" dirty="0">
                <a:cs typeface="Times New Roman" panose="02020603050405020304" pitchFamily="18" charset="0"/>
              </a:rPr>
              <a:t>ГОС</a:t>
            </a:r>
            <a:r>
              <a:rPr lang="en-US" sz="1100" b="1" dirty="0">
                <a:cs typeface="Times New Roman" panose="02020603050405020304" pitchFamily="18" charset="0"/>
              </a:rPr>
              <a:t>.</a:t>
            </a:r>
            <a:r>
              <a:rPr lang="ru-RU" sz="1100" b="1" dirty="0">
                <a:cs typeface="Times New Roman" panose="02020603050405020304" pitchFamily="18" charset="0"/>
              </a:rPr>
              <a:t> ПОДДЕРЖКА</a:t>
            </a:r>
            <a:endParaRPr lang="en-US" sz="1100" b="1" dirty="0">
              <a:cs typeface="Times New Roman" panose="02020603050405020304" pitchFamily="18" charset="0"/>
            </a:endParaRPr>
          </a:p>
          <a:p>
            <a:pPr defTabSz="1343456"/>
            <a:r>
              <a:rPr lang="ru-RU" sz="1100" b="1" dirty="0">
                <a:cs typeface="Times New Roman" panose="02020603050405020304" pitchFamily="18" charset="0"/>
              </a:rPr>
              <a:t>В ФОРМЕ ГРАНТОВ</a:t>
            </a:r>
          </a:p>
        </p:txBody>
      </p:sp>
      <p:sp>
        <p:nvSpPr>
          <p:cNvPr id="37" name="Овал 36">
            <a:extLst>
              <a:ext uri="{FF2B5EF4-FFF2-40B4-BE49-F238E27FC236}">
                <a16:creationId xmlns="" xmlns:a16="http://schemas.microsoft.com/office/drawing/2014/main" id="{CF392DF2-5E13-436C-8D22-45E9A743FF30}"/>
              </a:ext>
            </a:extLst>
          </p:cNvPr>
          <p:cNvSpPr/>
          <p:nvPr/>
        </p:nvSpPr>
        <p:spPr>
          <a:xfrm>
            <a:off x="464344" y="1246287"/>
            <a:ext cx="323850" cy="323850"/>
          </a:xfrm>
          <a:prstGeom prst="ellipse">
            <a:avLst/>
          </a:prstGeom>
          <a:solidFill>
            <a:srgbClr val="7F7F7F"/>
          </a:solid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ctr" anchorCtr="0" compatLnSpc="1">
            <a:prstTxWarp prst="textNoShape">
              <a:avLst/>
            </a:prstTxWarp>
          </a:bodyPr>
          <a:lstStyle/>
          <a:p>
            <a:pPr algn="ctr" defTabSz="1132582"/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AB3792BE-54C2-4C3F-BD4D-7BFB7E9CD665}"/>
              </a:ext>
            </a:extLst>
          </p:cNvPr>
          <p:cNvSpPr/>
          <p:nvPr/>
        </p:nvSpPr>
        <p:spPr>
          <a:xfrm>
            <a:off x="3576956" y="1246287"/>
            <a:ext cx="323850" cy="323850"/>
          </a:xfrm>
          <a:prstGeom prst="ellipse">
            <a:avLst/>
          </a:prstGeom>
          <a:solidFill>
            <a:srgbClr val="7F7F7F"/>
          </a:solid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ctr" anchorCtr="0" compatLnSpc="1">
            <a:prstTxWarp prst="textNoShape">
              <a:avLst/>
            </a:prstTxWarp>
          </a:bodyPr>
          <a:lstStyle/>
          <a:p>
            <a:pPr algn="ctr" defTabSz="1132582"/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="" xmlns:a16="http://schemas.microsoft.com/office/drawing/2014/main" id="{EBBA60F8-7562-4A8F-BB02-3338F30F396B}"/>
              </a:ext>
            </a:extLst>
          </p:cNvPr>
          <p:cNvSpPr/>
          <p:nvPr/>
        </p:nvSpPr>
        <p:spPr>
          <a:xfrm>
            <a:off x="6529094" y="1246287"/>
            <a:ext cx="323850" cy="323850"/>
          </a:xfrm>
          <a:prstGeom prst="ellipse">
            <a:avLst/>
          </a:prstGeom>
          <a:solidFill>
            <a:srgbClr val="7F7F7F"/>
          </a:solid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ctr" anchorCtr="0" compatLnSpc="1">
            <a:prstTxWarp prst="textNoShape">
              <a:avLst/>
            </a:prstTxWarp>
          </a:bodyPr>
          <a:lstStyle/>
          <a:p>
            <a:pPr algn="ctr" defTabSz="1132582"/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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0" name="Таблица 39">
            <a:extLst>
              <a:ext uri="{FF2B5EF4-FFF2-40B4-BE49-F238E27FC236}">
                <a16:creationId xmlns="" xmlns:a16="http://schemas.microsoft.com/office/drawing/2014/main" id="{4231E242-84B9-4CC5-B94E-CBE2491EE9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092357"/>
              </p:ext>
            </p:extLst>
          </p:nvPr>
        </p:nvGraphicFramePr>
        <p:xfrm>
          <a:off x="468313" y="1840753"/>
          <a:ext cx="2519511" cy="1978080"/>
        </p:xfrm>
        <a:graphic>
          <a:graphicData uri="http://schemas.openxmlformats.org/drawingml/2006/table">
            <a:tbl>
              <a:tblPr/>
              <a:tblGrid>
                <a:gridCol w="2990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204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defTabSz="1343456"/>
                      <a:r>
                        <a:rPr lang="ru-RU" sz="1000" dirty="0">
                          <a:cs typeface="Times New Roman" panose="02020603050405020304" pitchFamily="18" charset="0"/>
                        </a:rPr>
                        <a:t>Предоставляется в течении</a:t>
                      </a:r>
                    </a:p>
                    <a:p>
                      <a:pPr defTabSz="1343456"/>
                      <a:r>
                        <a:rPr lang="ru-RU" sz="1000" dirty="0">
                          <a:cs typeface="Times New Roman" panose="02020603050405020304" pitchFamily="18" charset="0"/>
                        </a:rPr>
                        <a:t>текущего календарного года: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1F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>
                          <a:solidFill>
                            <a:srgbClr val="9C674E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•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1F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ru-RU" sz="1000" dirty="0">
                          <a:cs typeface="Times New Roman" panose="02020603050405020304" pitchFamily="18" charset="0"/>
                        </a:rPr>
                        <a:t>до 1 мая текущего года для внесения в реестр МСП 5 июля текущего года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1F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9C674E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•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000" dirty="0">
                          <a:cs typeface="Times New Roman" panose="02020603050405020304" pitchFamily="18" charset="0"/>
                        </a:rPr>
                        <a:t>после 1 мая внесение в реестр МСП проводится на 2-й месяц после признания </a:t>
                      </a:r>
                      <a:r>
                        <a:rPr lang="ru-RU" sz="1000" dirty="0" err="1">
                          <a:cs typeface="Times New Roman" panose="02020603050405020304" pitchFamily="18" charset="0"/>
                        </a:rPr>
                        <a:t>СМиСП</a:t>
                      </a:r>
                      <a:r>
                        <a:rPr lang="ru-RU" sz="1000" dirty="0">
                          <a:cs typeface="Times New Roman" panose="02020603050405020304" pitchFamily="18" charset="0"/>
                        </a:rPr>
                        <a:t> социальным предприятием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defTabSz="1343456"/>
                      <a:endParaRPr lang="ru-RU" sz="1200" dirty="0">
                        <a:solidFill>
                          <a:schemeClr val="accent2">
                            <a:lumMod val="75000"/>
                          </a:schemeClr>
                        </a:solidFill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defTabSz="1343456"/>
                      <a:r>
                        <a:rPr lang="ru-RU" sz="1000" dirty="0">
                          <a:solidFill>
                            <a:srgbClr val="8D1F09"/>
                          </a:solidFill>
                          <a:cs typeface="Times New Roman" panose="02020603050405020304" pitchFamily="18" charset="0"/>
                        </a:rPr>
                        <a:t>Срок предоставления услуги – </a:t>
                      </a:r>
                    </a:p>
                    <a:p>
                      <a:pPr defTabSz="1343456"/>
                      <a:r>
                        <a:rPr lang="ru-RU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Times New Roman" panose="02020603050405020304" pitchFamily="18" charset="0"/>
                        </a:rPr>
                        <a:t>30 рабочих дней</a:t>
                      </a:r>
                    </a:p>
                    <a:p>
                      <a:pPr algn="l" fontAlgn="b">
                        <a:lnSpc>
                          <a:spcPct val="100000"/>
                        </a:lnSpc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1F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0148116"/>
                  </a:ext>
                </a:extLst>
              </a:tr>
            </a:tbl>
          </a:graphicData>
        </a:graphic>
      </p:graphicFrame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FE5E7364-62E2-45F4-9AFC-0E3C4090A1D3}"/>
              </a:ext>
            </a:extLst>
          </p:cNvPr>
          <p:cNvSpPr/>
          <p:nvPr/>
        </p:nvSpPr>
        <p:spPr>
          <a:xfrm>
            <a:off x="3611557" y="3048315"/>
            <a:ext cx="2519511" cy="640144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ctr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900" dirty="0">
                <a:ea typeface="Calibri" panose="020F0502020204030204" pitchFamily="34" charset="0"/>
                <a:cs typeface="Times New Roman" panose="02020603050405020304" pitchFamily="18" charset="0"/>
              </a:rPr>
              <a:t>«Акселератор социального предпринимательства. 30 проверенных идей для развития соц. предпринимательства: практика, опыт, внедрение»</a:t>
            </a:r>
            <a:endParaRPr lang="ru-RU" sz="900" dirty="0"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0653B660-179A-44C1-A6C0-AB266E61BE46}"/>
              </a:ext>
            </a:extLst>
          </p:cNvPr>
          <p:cNvSpPr/>
          <p:nvPr/>
        </p:nvSpPr>
        <p:spPr>
          <a:xfrm>
            <a:off x="3611557" y="3769252"/>
            <a:ext cx="2519511" cy="422009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ctr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900" dirty="0">
                <a:ea typeface="Calibri" panose="020F0502020204030204" pitchFamily="34" charset="0"/>
                <a:cs typeface="Times New Roman" panose="02020603050405020304" pitchFamily="18" charset="0"/>
              </a:rPr>
              <a:t>«Построение устойчивой бизнес-модели социального предприятия»</a:t>
            </a:r>
            <a:endParaRPr lang="ru-RU" sz="900" dirty="0"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5F688BC3-CC29-488C-AD0F-EB12C14CC9AD}"/>
              </a:ext>
            </a:extLst>
          </p:cNvPr>
          <p:cNvSpPr/>
          <p:nvPr/>
        </p:nvSpPr>
        <p:spPr>
          <a:xfrm>
            <a:off x="3611557" y="4272054"/>
            <a:ext cx="2519511" cy="422009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ctr" anchorCtr="0" compatLnSpc="1">
            <a:prstTxWarp prst="textNoShape">
              <a:avLst/>
            </a:prstTxWarp>
          </a:bodyPr>
          <a:lstStyle/>
          <a:p>
            <a:pPr defTabSz="1343456"/>
            <a:r>
              <a:rPr lang="ru-RU" sz="900" dirty="0">
                <a:ea typeface="Calibri" panose="020F0502020204030204" pitchFamily="34" charset="0"/>
                <a:cs typeface="Times New Roman" panose="02020603050405020304" pitchFamily="18" charset="0"/>
              </a:rPr>
              <a:t>«Социальное предпринимательство: </a:t>
            </a:r>
          </a:p>
          <a:p>
            <a:pPr defTabSz="1343456"/>
            <a:r>
              <a:rPr lang="ru-RU" sz="900" dirty="0">
                <a:ea typeface="Calibri" panose="020F0502020204030204" pitchFamily="34" charset="0"/>
                <a:cs typeface="Times New Roman" panose="02020603050405020304" pitchFamily="18" charset="0"/>
              </a:rPr>
              <a:t>от идеи до прибыли»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FD6FEFFE-BAFC-4F7B-94FF-A02FD5A78636}"/>
              </a:ext>
            </a:extLst>
          </p:cNvPr>
          <p:cNvSpPr txBox="1"/>
          <p:nvPr/>
        </p:nvSpPr>
        <p:spPr>
          <a:xfrm>
            <a:off x="3611557" y="1866340"/>
            <a:ext cx="701824" cy="190240"/>
          </a:xfrm>
          <a:prstGeom prst="rect">
            <a:avLst/>
          </a:prstGeom>
          <a:solidFill>
            <a:srgbClr val="0070C0"/>
          </a:solidFill>
        </p:spPr>
        <p:txBody>
          <a:bodyPr wrap="square" lIns="36000" tIns="18000" rIns="36000" bIns="1800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2021 год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230034F8-3F73-4D38-B1BF-8C3A64A895C7}"/>
              </a:ext>
            </a:extLst>
          </p:cNvPr>
          <p:cNvSpPr txBox="1"/>
          <p:nvPr/>
        </p:nvSpPr>
        <p:spPr>
          <a:xfrm>
            <a:off x="4313381" y="1821292"/>
            <a:ext cx="13863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46</a:t>
            </a:r>
            <a:r>
              <a:rPr lang="ru-RU" sz="12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субъектов МСП 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BF00AC2E-DA24-4E39-B94B-E1A8AC2DC5C3}"/>
              </a:ext>
            </a:extLst>
          </p:cNvPr>
          <p:cNvSpPr txBox="1"/>
          <p:nvPr/>
        </p:nvSpPr>
        <p:spPr>
          <a:xfrm>
            <a:off x="3552258" y="2043777"/>
            <a:ext cx="251951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43456"/>
            <a:r>
              <a:rPr lang="ru-RU" sz="1000" dirty="0">
                <a:ea typeface="Calibri" panose="020F0502020204030204" pitchFamily="34" charset="0"/>
                <a:cs typeface="Times New Roman" panose="02020603050405020304" pitchFamily="18" charset="0"/>
              </a:rPr>
              <a:t>прошли обучение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(из 52 признанных СП)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BE8B122B-921F-4C22-BDC9-516C0725FCB8}"/>
              </a:ext>
            </a:extLst>
          </p:cNvPr>
          <p:cNvSpPr txBox="1"/>
          <p:nvPr/>
        </p:nvSpPr>
        <p:spPr>
          <a:xfrm>
            <a:off x="3611557" y="2518924"/>
            <a:ext cx="701824" cy="190240"/>
          </a:xfrm>
          <a:prstGeom prst="rect">
            <a:avLst/>
          </a:prstGeom>
          <a:solidFill>
            <a:srgbClr val="0070C0"/>
          </a:solidFill>
        </p:spPr>
        <p:txBody>
          <a:bodyPr wrap="square" lIns="36000" tIns="18000" rIns="36000" bIns="1800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2022 год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E5F600B4-8D91-4CCA-BD6F-CA840B05D284}"/>
              </a:ext>
            </a:extLst>
          </p:cNvPr>
          <p:cNvSpPr txBox="1"/>
          <p:nvPr/>
        </p:nvSpPr>
        <p:spPr>
          <a:xfrm>
            <a:off x="4313381" y="2473876"/>
            <a:ext cx="16719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≥ 40</a:t>
            </a:r>
            <a:r>
              <a:rPr lang="ru-RU" sz="12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субъектов МСП 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AA10FDBF-BA8F-476D-AA2E-B73A0302E87B}"/>
              </a:ext>
            </a:extLst>
          </p:cNvPr>
          <p:cNvSpPr txBox="1"/>
          <p:nvPr/>
        </p:nvSpPr>
        <p:spPr>
          <a:xfrm>
            <a:off x="3710441" y="2691031"/>
            <a:ext cx="50405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43456"/>
            <a:r>
              <a:rPr lang="ru-RU" sz="9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(план)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39B60CDD-F9D3-4F72-819B-677C983E2F5C}"/>
              </a:ext>
            </a:extLst>
          </p:cNvPr>
          <p:cNvSpPr txBox="1"/>
          <p:nvPr/>
        </p:nvSpPr>
        <p:spPr>
          <a:xfrm>
            <a:off x="461355" y="3725887"/>
            <a:ext cx="1947742" cy="469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43456"/>
            <a:r>
              <a:rPr lang="ru-RU" sz="1050" dirty="0">
                <a:solidFill>
                  <a:srgbClr val="8D1F09"/>
                </a:solidFill>
                <a:cs typeface="Times New Roman" panose="02020603050405020304" pitchFamily="18" charset="0"/>
              </a:rPr>
              <a:t>Срок предоставления услуги – </a:t>
            </a:r>
          </a:p>
          <a:p>
            <a:pPr defTabSz="1343456"/>
            <a:r>
              <a:rPr lang="ru-RU" sz="1400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30 рабочих дней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F913FC9A-244E-426E-97B2-A571CB0A6F0D}"/>
              </a:ext>
            </a:extLst>
          </p:cNvPr>
          <p:cNvSpPr txBox="1"/>
          <p:nvPr/>
        </p:nvSpPr>
        <p:spPr>
          <a:xfrm>
            <a:off x="6537320" y="1871670"/>
            <a:ext cx="701824" cy="190240"/>
          </a:xfrm>
          <a:prstGeom prst="rect">
            <a:avLst/>
          </a:prstGeom>
          <a:solidFill>
            <a:srgbClr val="0070C0"/>
          </a:solidFill>
        </p:spPr>
        <p:txBody>
          <a:bodyPr wrap="square" lIns="36000" tIns="18000" rIns="36000" bIns="1800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2021 год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32411944-2792-4F40-8CF9-109AEC2C6D2F}"/>
              </a:ext>
            </a:extLst>
          </p:cNvPr>
          <p:cNvSpPr txBox="1"/>
          <p:nvPr/>
        </p:nvSpPr>
        <p:spPr>
          <a:xfrm>
            <a:off x="7239144" y="1826622"/>
            <a:ext cx="13863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23</a:t>
            </a:r>
            <a:r>
              <a:rPr lang="ru-RU" sz="12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СП </a:t>
            </a:r>
            <a:r>
              <a:rPr lang="ru-RU" sz="1000" dirty="0">
                <a:ea typeface="Calibri" panose="020F0502020204030204" pitchFamily="34" charset="0"/>
                <a:cs typeface="Times New Roman" panose="02020603050405020304" pitchFamily="18" charset="0"/>
              </a:rPr>
              <a:t>получили</a:t>
            </a:r>
            <a:r>
              <a:rPr lang="ru-RU" sz="12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B953739C-54CD-4EC8-9510-667D20034ACF}"/>
              </a:ext>
            </a:extLst>
          </p:cNvPr>
          <p:cNvSpPr txBox="1"/>
          <p:nvPr/>
        </p:nvSpPr>
        <p:spPr>
          <a:xfrm>
            <a:off x="6462857" y="2043777"/>
            <a:ext cx="226092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43456"/>
            <a:r>
              <a:rPr lang="ru-RU" sz="1000" dirty="0">
                <a:cs typeface="Times New Roman" panose="02020603050405020304" pitchFamily="18" charset="0"/>
              </a:rPr>
              <a:t>гранты на </a:t>
            </a:r>
            <a:r>
              <a:rPr lang="ru-RU" sz="1000" b="1" dirty="0">
                <a:solidFill>
                  <a:srgbClr val="0070C0"/>
                </a:solidFill>
                <a:cs typeface="Times New Roman" panose="02020603050405020304" pitchFamily="18" charset="0"/>
              </a:rPr>
              <a:t>10,3 млн руб.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(из 38 заявок)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00A20BCB-1ED5-4584-B025-25156ACB0B5D}"/>
              </a:ext>
            </a:extLst>
          </p:cNvPr>
          <p:cNvSpPr txBox="1"/>
          <p:nvPr/>
        </p:nvSpPr>
        <p:spPr>
          <a:xfrm>
            <a:off x="6537320" y="2521157"/>
            <a:ext cx="701824" cy="190240"/>
          </a:xfrm>
          <a:prstGeom prst="rect">
            <a:avLst/>
          </a:prstGeom>
          <a:solidFill>
            <a:srgbClr val="0070C0"/>
          </a:solidFill>
        </p:spPr>
        <p:txBody>
          <a:bodyPr wrap="square" lIns="36000" tIns="18000" rIns="36000" bIns="1800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2022 год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2F66E533-2E6A-405E-9BA4-4579D4F31EE1}"/>
              </a:ext>
            </a:extLst>
          </p:cNvPr>
          <p:cNvSpPr txBox="1"/>
          <p:nvPr/>
        </p:nvSpPr>
        <p:spPr>
          <a:xfrm>
            <a:off x="7239144" y="2476109"/>
            <a:ext cx="16719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≥ 30</a:t>
            </a:r>
            <a:r>
              <a:rPr lang="ru-RU" sz="12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СП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6B09B122-D1CA-454C-99BC-77F11B177CE4}"/>
              </a:ext>
            </a:extLst>
          </p:cNvPr>
          <p:cNvSpPr txBox="1"/>
          <p:nvPr/>
        </p:nvSpPr>
        <p:spPr>
          <a:xfrm>
            <a:off x="6636204" y="2693264"/>
            <a:ext cx="50405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43456"/>
            <a:r>
              <a:rPr lang="ru-RU" sz="9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(план)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0F6AC6D0-7DF4-41F1-8958-E9EADF200E87}"/>
              </a:ext>
            </a:extLst>
          </p:cNvPr>
          <p:cNvSpPr txBox="1"/>
          <p:nvPr/>
        </p:nvSpPr>
        <p:spPr>
          <a:xfrm>
            <a:off x="7231350" y="2685569"/>
            <a:ext cx="99629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43456"/>
            <a:r>
              <a:rPr lang="ru-RU" sz="1000" dirty="0">
                <a:cs typeface="Times New Roman" panose="02020603050405020304" pitchFamily="18" charset="0"/>
              </a:rPr>
              <a:t>на </a:t>
            </a:r>
            <a:r>
              <a:rPr lang="ru-RU" sz="1000" b="1" dirty="0">
                <a:solidFill>
                  <a:srgbClr val="0070C0"/>
                </a:solidFill>
                <a:cs typeface="Times New Roman" panose="02020603050405020304" pitchFamily="18" charset="0"/>
              </a:rPr>
              <a:t>15 млн руб. 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="" xmlns:a16="http://schemas.microsoft.com/office/drawing/2014/main" id="{8CBFD8ED-AAB1-478C-8F05-D2580E30368B}"/>
              </a:ext>
            </a:extLst>
          </p:cNvPr>
          <p:cNvCxnSpPr/>
          <p:nvPr/>
        </p:nvCxnSpPr>
        <p:spPr>
          <a:xfrm>
            <a:off x="3382466" y="1182933"/>
            <a:ext cx="0" cy="360679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="" xmlns:a16="http://schemas.microsoft.com/office/drawing/2014/main" id="{496EC078-9D19-4C5D-A4A1-17B3DF8A78D4}"/>
              </a:ext>
            </a:extLst>
          </p:cNvPr>
          <p:cNvCxnSpPr/>
          <p:nvPr/>
        </p:nvCxnSpPr>
        <p:spPr>
          <a:xfrm>
            <a:off x="6351877" y="1182933"/>
            <a:ext cx="0" cy="360679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0F6AC6D0-7DF4-41F1-8958-E9EADF200E87}"/>
              </a:ext>
            </a:extLst>
          </p:cNvPr>
          <p:cNvSpPr txBox="1"/>
          <p:nvPr/>
        </p:nvSpPr>
        <p:spPr>
          <a:xfrm>
            <a:off x="6461602" y="3045501"/>
            <a:ext cx="216388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43456"/>
            <a:r>
              <a:rPr lang="ru-RU" sz="1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Прием заявок на гранты начнется  в октябре 2022 года, выдача грантов запланирована на ноябрь 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257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2699793" y="3651870"/>
            <a:ext cx="4176464" cy="720080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>
              <a:defRPr/>
            </a:pPr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Номер слайда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</a:rPr>
              <a:t>28</a:t>
            </a:r>
            <a:endParaRPr lang="ru-RU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EF950B21-79FD-4FC8-82F8-6FC8EED0BBBA}"/>
              </a:ext>
            </a:extLst>
          </p:cNvPr>
          <p:cNvCxnSpPr/>
          <p:nvPr/>
        </p:nvCxnSpPr>
        <p:spPr>
          <a:xfrm>
            <a:off x="365309" y="883416"/>
            <a:ext cx="838315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Группа 7">
            <a:extLst>
              <a:ext uri="{FF2B5EF4-FFF2-40B4-BE49-F238E27FC236}">
                <a16:creationId xmlns:a16="http://schemas.microsoft.com/office/drawing/2014/main" xmlns="" id="{D0301A6A-B898-4AD3-84C5-8F1DE03E75EE}"/>
              </a:ext>
            </a:extLst>
          </p:cNvPr>
          <p:cNvGrpSpPr/>
          <p:nvPr/>
        </p:nvGrpSpPr>
        <p:grpSpPr>
          <a:xfrm>
            <a:off x="448603" y="184864"/>
            <a:ext cx="339430" cy="593294"/>
            <a:chOff x="2455696" y="1767227"/>
            <a:chExt cx="1245504" cy="2177298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xmlns="" id="{B62EF3D8-5380-4C1B-9BD5-1918E33F514F}"/>
                </a:ext>
              </a:extLst>
            </p:cNvPr>
            <p:cNvSpPr/>
            <p:nvPr/>
          </p:nvSpPr>
          <p:spPr>
            <a:xfrm>
              <a:off x="2938378" y="2636067"/>
              <a:ext cx="613652" cy="6136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Полилиния 11">
              <a:extLst>
                <a:ext uri="{FF2B5EF4-FFF2-40B4-BE49-F238E27FC236}">
                  <a16:creationId xmlns:a16="http://schemas.microsoft.com/office/drawing/2014/main" xmlns="" id="{A4B664C7-B342-48E4-8E6E-23FA96DB6DF5}"/>
                </a:ext>
              </a:extLst>
            </p:cNvPr>
            <p:cNvSpPr/>
            <p:nvPr/>
          </p:nvSpPr>
          <p:spPr>
            <a:xfrm>
              <a:off x="2460625" y="2413001"/>
              <a:ext cx="1200150" cy="1212850"/>
            </a:xfrm>
            <a:custGeom>
              <a:avLst/>
              <a:gdLst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0 h 1212850"/>
                <a:gd name="connsiteX1" fmla="*/ 6350 w 1398587"/>
                <a:gd name="connsiteY1" fmla="*/ 3175 h 1212850"/>
                <a:gd name="connsiteX2" fmla="*/ 0 w 1398587"/>
                <a:gd name="connsiteY2" fmla="*/ 1212850 h 1212850"/>
                <a:gd name="connsiteX3" fmla="*/ 1196975 w 1398587"/>
                <a:gd name="connsiteY3" fmla="*/ 892175 h 1212850"/>
                <a:gd name="connsiteX4" fmla="*/ 1200150 w 1398587"/>
                <a:gd name="connsiteY4" fmla="*/ 0 h 1212850"/>
                <a:gd name="connsiteX0" fmla="*/ 1200150 w 1200150"/>
                <a:gd name="connsiteY0" fmla="*/ 0 h 1212850"/>
                <a:gd name="connsiteX1" fmla="*/ 6350 w 1200150"/>
                <a:gd name="connsiteY1" fmla="*/ 3175 h 1212850"/>
                <a:gd name="connsiteX2" fmla="*/ 0 w 1200150"/>
                <a:gd name="connsiteY2" fmla="*/ 1212850 h 1212850"/>
                <a:gd name="connsiteX3" fmla="*/ 1196975 w 1200150"/>
                <a:gd name="connsiteY3" fmla="*/ 892175 h 1212850"/>
                <a:gd name="connsiteX4" fmla="*/ 1200150 w 1200150"/>
                <a:gd name="connsiteY4" fmla="*/ 0 h 121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150" h="1212850">
                  <a:moveTo>
                    <a:pt x="1200150" y="0"/>
                  </a:moveTo>
                  <a:lnTo>
                    <a:pt x="6350" y="3175"/>
                  </a:lnTo>
                  <a:cubicBezTo>
                    <a:pt x="4233" y="406400"/>
                    <a:pt x="2117" y="809625"/>
                    <a:pt x="0" y="1212850"/>
                  </a:cubicBezTo>
                  <a:lnTo>
                    <a:pt x="1196975" y="892175"/>
                  </a:lnTo>
                  <a:cubicBezTo>
                    <a:pt x="1198033" y="594783"/>
                    <a:pt x="1199092" y="297392"/>
                    <a:pt x="12001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7" name="Picture 2" descr="D:\Проекты\_ЯО\2017_05_17 Меры\work\03308665.jpg">
              <a:extLst>
                <a:ext uri="{FF2B5EF4-FFF2-40B4-BE49-F238E27FC236}">
                  <a16:creationId xmlns:a16="http://schemas.microsoft.com/office/drawing/2014/main" xmlns="" id="{5F528B09-ED34-4C13-910E-495671BB69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 r="55116"/>
            <a:stretch>
              <a:fillRect/>
            </a:stretch>
          </p:blipFill>
          <p:spPr bwMode="auto">
            <a:xfrm>
              <a:off x="2455696" y="1767227"/>
              <a:ext cx="1245504" cy="2177298"/>
            </a:xfrm>
            <a:prstGeom prst="rect">
              <a:avLst/>
            </a:prstGeom>
            <a:noFill/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2E14E2A-C89F-4A9F-B4D6-5DD480601640}"/>
              </a:ext>
            </a:extLst>
          </p:cNvPr>
          <p:cNvSpPr txBox="1"/>
          <p:nvPr/>
        </p:nvSpPr>
        <p:spPr>
          <a:xfrm>
            <a:off x="878189" y="410874"/>
            <a:ext cx="2469675" cy="278570"/>
          </a:xfrm>
          <a:prstGeom prst="rect">
            <a:avLst/>
          </a:prstGeom>
          <a:noFill/>
        </p:spPr>
        <p:txBody>
          <a:bodyPr wrap="square" lIns="62522" tIns="31258" rIns="62522" bIns="31258" rtlCol="0" anchor="ctr">
            <a:spAutoFit/>
          </a:bodyPr>
          <a:lstStyle/>
          <a:p>
            <a:pPr defTabSz="593161"/>
            <a:r>
              <a:rPr lang="ru-R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СОЦИАЛЬНЫЙ КОНТРАКТ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145713" y="349702"/>
            <a:ext cx="2128451" cy="369328"/>
          </a:xfrm>
          <a:prstGeom prst="rect">
            <a:avLst/>
          </a:prstGeom>
        </p:spPr>
        <p:txBody>
          <a:bodyPr wrap="square" lIns="91436" tIns="45718" rIns="91436" bIns="45718" anchor="ctr">
            <a:spAutoFit/>
          </a:bodyPr>
          <a:lstStyle/>
          <a:p>
            <a:pPr defTabSz="914355">
              <a:defRPr/>
            </a:pP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епартамент труда и социальной поддержки населения ЯО</a:t>
            </a:r>
            <a:endParaRPr lang="ru-RU" sz="9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695717" y="1563638"/>
            <a:ext cx="3548691" cy="48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marL="171450" indent="-171450" defTabSz="914355">
              <a:buFontTx/>
              <a:buChar char="-"/>
            </a:pPr>
            <a:r>
              <a:rPr lang="ru-RU" sz="10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000" b="1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 </a:t>
            </a:r>
            <a:r>
              <a:rPr lang="ru-RU" sz="1000" b="1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lang="ru-RU" sz="1000" dirty="0" err="1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0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единовременно </a:t>
            </a:r>
            <a:r>
              <a:rPr lang="ru-RU" sz="10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1 июля 2022 года)</a:t>
            </a:r>
            <a:endParaRPr lang="ru-RU" sz="10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914355">
              <a:buFontTx/>
              <a:buChar char="-"/>
            </a:pPr>
            <a:r>
              <a:rPr lang="ru-RU" sz="10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30 000</a:t>
            </a:r>
            <a:r>
              <a:rPr lang="ru-RU" sz="1000" i="1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0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обучение</a:t>
            </a:r>
          </a:p>
          <a:p>
            <a:pPr marL="171450" indent="-171450" defTabSz="914355">
              <a:buFontTx/>
              <a:buChar char="-"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действия контракта </a:t>
            </a:r>
            <a:r>
              <a:rPr lang="ru-RU" sz="10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RU" sz="10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</a:t>
            </a:r>
            <a:endParaRPr lang="ru-RU" sz="10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55">
              <a:lnSpc>
                <a:spcPct val="108000"/>
              </a:lnSpc>
            </a:pPr>
            <a:endParaRPr lang="ru-RU" sz="1100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102916" y="914410"/>
            <a:ext cx="69632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55"/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Социальный контракт </a:t>
            </a:r>
            <a:r>
              <a:rPr lang="ru-RU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заключается </a:t>
            </a:r>
            <a:r>
              <a:rPr 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малоимущими семьями и малоимущими гражданами</a:t>
            </a:r>
            <a:r>
              <a:rPr lang="ru-RU" sz="105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05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37616" y="4596265"/>
            <a:ext cx="7202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5"/>
            <a:r>
              <a:rPr lang="ru-RU" sz="9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среднедушевой доход не должен превышать величину прожиточного минимума на душу населения, установленного в регионе, на год заключения социального </a:t>
            </a:r>
            <a:r>
              <a:rPr lang="ru-RU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контракта</a:t>
            </a:r>
            <a:endParaRPr lang="ru-RU" sz="9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770599" y="3782327"/>
            <a:ext cx="16329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5"/>
            <a:r>
              <a:rPr lang="ru-RU" sz="105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Подать заявление и документы можно</a:t>
            </a:r>
            <a:endParaRPr lang="ru-RU" sz="105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351930" y="3713526"/>
            <a:ext cx="252432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5"/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 соцзащиты по 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месту </a:t>
            </a: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жительства</a:t>
            </a:r>
          </a:p>
          <a:p>
            <a:pPr defTabSz="914355"/>
            <a:endParaRPr lang="ru-RU" sz="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55"/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МФЦ</a:t>
            </a:r>
          </a:p>
          <a:p>
            <a:pPr defTabSz="914355"/>
            <a:endParaRPr lang="ru-RU" sz="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55"/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ЕПГУ на </a:t>
            </a:r>
            <a:endParaRPr lang="ru-RU" sz="10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695717" y="2626568"/>
            <a:ext cx="405274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914355">
              <a:buFontTx/>
              <a:buChar char="-"/>
            </a:pPr>
            <a:r>
              <a:rPr lang="ru-RU" sz="10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000" b="1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200 000 </a:t>
            </a:r>
            <a:r>
              <a:rPr lang="ru-RU" sz="1000" dirty="0" err="1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0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единовременно </a:t>
            </a:r>
            <a:r>
              <a:rPr lang="ru-RU" sz="10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1 июля 2022 года</a:t>
            </a:r>
            <a:r>
              <a:rPr lang="ru-RU" sz="10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914355">
              <a:buFontTx/>
              <a:buChar char="-"/>
            </a:pPr>
            <a:r>
              <a:rPr lang="ru-RU" sz="10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30 000 </a:t>
            </a:r>
            <a:r>
              <a:rPr lang="ru-RU" sz="1000" dirty="0" err="1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0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</a:t>
            </a:r>
          </a:p>
          <a:p>
            <a:pPr marL="171450" indent="-171450" defTabSz="914355">
              <a:buFontTx/>
              <a:buChar char="-"/>
            </a:pP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действия контракта </a:t>
            </a:r>
            <a:r>
              <a:rPr lang="ru-RU" sz="10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RU" sz="10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месяцев</a:t>
            </a:r>
          </a:p>
          <a:p>
            <a:pPr marL="171450" indent="-171450" defTabSz="914355">
              <a:buFontTx/>
              <a:buChar char="-"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у заявителя (членов его </a:t>
            </a: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семьи) земельного участка, размером не более 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 </a:t>
            </a: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>
            <a:hlinkClick r:id="rId4"/>
          </p:cNvPr>
          <p:cNvSpPr/>
          <p:nvPr/>
        </p:nvSpPr>
        <p:spPr>
          <a:xfrm>
            <a:off x="7049827" y="284974"/>
            <a:ext cx="1908369" cy="26160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914355"/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yarregion.ru/</a:t>
            </a:r>
            <a:r>
              <a:rPr lang="en-US" sz="11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depts</a:t>
            </a:r>
            <a:r>
              <a:rPr lang="en-US" sz="1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1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dtspn</a:t>
            </a:r>
            <a:endParaRPr lang="ru-RU" sz="1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49827" y="509940"/>
            <a:ext cx="18886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900" dirty="0" smtClean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(4852) </a:t>
            </a:r>
            <a:r>
              <a:rPr lang="ru-RU" sz="11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400-335, 400-347</a:t>
            </a:r>
            <a:endParaRPr lang="ru-RU" sz="11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трелка: вправо 6">
            <a:extLst>
              <a:ext uri="{FF2B5EF4-FFF2-40B4-BE49-F238E27FC236}">
                <a16:creationId xmlns:a16="http://schemas.microsoft.com/office/drawing/2014/main" xmlns="" id="{8639EE15-36FF-4C4F-B333-3356F190F97C}"/>
              </a:ext>
            </a:extLst>
          </p:cNvPr>
          <p:cNvSpPr/>
          <p:nvPr/>
        </p:nvSpPr>
        <p:spPr>
          <a:xfrm>
            <a:off x="535504" y="1622547"/>
            <a:ext cx="3816425" cy="487015"/>
          </a:xfrm>
          <a:prstGeom prst="rightArrow">
            <a:avLst>
              <a:gd name="adj1" fmla="val 100000"/>
              <a:gd name="adj2" fmla="val 38904"/>
            </a:avLst>
          </a:prstGeom>
          <a:solidFill>
            <a:srgbClr val="CCA898"/>
          </a:solid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ctr" anchorCtr="0" compatLnSpc="1">
            <a:prstTxWarp prst="textNoShape">
              <a:avLst/>
            </a:prstTxWarp>
          </a:bodyPr>
          <a:lstStyle/>
          <a:p>
            <a:pPr defTabSz="914355"/>
            <a:r>
              <a:rPr lang="ru-RU" sz="1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ОСУЩЕСТВЛЕНИЕ ИНДИВИДУАЛЬНОЙ ПРЕДПРИНИМАТЕЛЬСКОЙ ДЕЯТЕЛЬНОСТИ</a:t>
            </a:r>
            <a:endParaRPr lang="ru-RU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трелка: вправо 6">
            <a:extLst>
              <a:ext uri="{FF2B5EF4-FFF2-40B4-BE49-F238E27FC236}">
                <a16:creationId xmlns:a16="http://schemas.microsoft.com/office/drawing/2014/main" xmlns="" id="{8639EE15-36FF-4C4F-B333-3356F190F97C}"/>
              </a:ext>
            </a:extLst>
          </p:cNvPr>
          <p:cNvSpPr/>
          <p:nvPr/>
        </p:nvSpPr>
        <p:spPr>
          <a:xfrm>
            <a:off x="535504" y="2682812"/>
            <a:ext cx="3816425" cy="487015"/>
          </a:xfrm>
          <a:prstGeom prst="rightArrow">
            <a:avLst>
              <a:gd name="adj1" fmla="val 100000"/>
              <a:gd name="adj2" fmla="val 38904"/>
            </a:avLst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ctr" anchorCtr="0" compatLnSpc="1">
            <a:prstTxWarp prst="textNoShape">
              <a:avLst/>
            </a:prstTxWarp>
          </a:bodyPr>
          <a:lstStyle/>
          <a:p>
            <a:pPr defTabSz="914355"/>
            <a:r>
              <a:rPr lang="ru-RU" sz="1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ВЕДЕНИЕ ЛИЧНОГО ПОДСОБНОГО ХОЗЯЙСТВА</a:t>
            </a:r>
            <a:endParaRPr lang="ru-RU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9">
            <a:extLst>
              <a:ext uri="{FF2B5EF4-FFF2-40B4-BE49-F238E27FC236}">
                <a16:creationId xmlns:a16="http://schemas.microsoft.com/office/drawing/2014/main" xmlns="" id="{E8AE1EB5-165E-405C-99CB-AFCAE87E42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4268678" y="3755750"/>
            <a:ext cx="139419" cy="127296"/>
          </a:xfrm>
          <a:prstGeom prst="rect">
            <a:avLst/>
          </a:prstGeom>
        </p:spPr>
      </p:pic>
      <p:pic>
        <p:nvPicPr>
          <p:cNvPr id="24" name="Picture 9">
            <a:extLst>
              <a:ext uri="{FF2B5EF4-FFF2-40B4-BE49-F238E27FC236}">
                <a16:creationId xmlns:a16="http://schemas.microsoft.com/office/drawing/2014/main" xmlns="" id="{E8AE1EB5-165E-405C-99CB-AFCAE87E42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4262067" y="3953102"/>
            <a:ext cx="139419" cy="127296"/>
          </a:xfrm>
          <a:prstGeom prst="rect">
            <a:avLst/>
          </a:prstGeom>
        </p:spPr>
      </p:pic>
      <p:pic>
        <p:nvPicPr>
          <p:cNvPr id="26" name="Picture 9">
            <a:extLst>
              <a:ext uri="{FF2B5EF4-FFF2-40B4-BE49-F238E27FC236}">
                <a16:creationId xmlns:a16="http://schemas.microsoft.com/office/drawing/2014/main" xmlns="" id="{E8AE1EB5-165E-405C-99CB-AFCAE87E42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4265235" y="4132197"/>
            <a:ext cx="139419" cy="127296"/>
          </a:xfrm>
          <a:prstGeom prst="rect">
            <a:avLst/>
          </a:prstGeom>
        </p:spPr>
      </p:pic>
      <p:sp>
        <p:nvSpPr>
          <p:cNvPr id="2" name="Прямоугольник 1">
            <a:hlinkClick r:id="rId6"/>
          </p:cNvPr>
          <p:cNvSpPr/>
          <p:nvPr/>
        </p:nvSpPr>
        <p:spPr>
          <a:xfrm>
            <a:off x="5293904" y="4061693"/>
            <a:ext cx="11980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5"/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gosuslugi.ru</a:t>
            </a:r>
            <a:endParaRPr lang="ru-RU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9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Номер слайда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</a:rPr>
              <a:pPr/>
              <a:t>12</a:t>
            </a:fld>
            <a:endParaRPr lang="ru-RU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</a:endParaRPr>
          </a:p>
        </p:txBody>
      </p: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xmlns="" id="{9EB4C2FA-8197-4717-99EE-4F2E2AB5BAB0}"/>
              </a:ext>
            </a:extLst>
          </p:cNvPr>
          <p:cNvCxnSpPr/>
          <p:nvPr/>
        </p:nvCxnSpPr>
        <p:spPr>
          <a:xfrm>
            <a:off x="365309" y="883416"/>
            <a:ext cx="838315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Группа 7">
            <a:extLst>
              <a:ext uri="{FF2B5EF4-FFF2-40B4-BE49-F238E27FC236}">
                <a16:creationId xmlns:a16="http://schemas.microsoft.com/office/drawing/2014/main" xmlns="" id="{4ADF7668-69D1-401D-8271-A3F6F5B0EE9A}"/>
              </a:ext>
            </a:extLst>
          </p:cNvPr>
          <p:cNvGrpSpPr/>
          <p:nvPr/>
        </p:nvGrpSpPr>
        <p:grpSpPr>
          <a:xfrm>
            <a:off x="448603" y="184864"/>
            <a:ext cx="339430" cy="593294"/>
            <a:chOff x="2455696" y="1767227"/>
            <a:chExt cx="1245504" cy="2177298"/>
          </a:xfrm>
        </p:grpSpPr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xmlns="" id="{681636A7-155B-4E65-A133-DFBF51BF7999}"/>
                </a:ext>
              </a:extLst>
            </p:cNvPr>
            <p:cNvSpPr/>
            <p:nvPr/>
          </p:nvSpPr>
          <p:spPr>
            <a:xfrm>
              <a:off x="2938378" y="2636067"/>
              <a:ext cx="613652" cy="6136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Полилиния 11">
              <a:extLst>
                <a:ext uri="{FF2B5EF4-FFF2-40B4-BE49-F238E27FC236}">
                  <a16:creationId xmlns:a16="http://schemas.microsoft.com/office/drawing/2014/main" xmlns="" id="{A19AF5F0-1127-4E18-9ABB-C71BF6F02281}"/>
                </a:ext>
              </a:extLst>
            </p:cNvPr>
            <p:cNvSpPr/>
            <p:nvPr/>
          </p:nvSpPr>
          <p:spPr>
            <a:xfrm>
              <a:off x="2460625" y="2413001"/>
              <a:ext cx="1200150" cy="1212850"/>
            </a:xfrm>
            <a:custGeom>
              <a:avLst/>
              <a:gdLst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0 h 1212850"/>
                <a:gd name="connsiteX1" fmla="*/ 6350 w 1398587"/>
                <a:gd name="connsiteY1" fmla="*/ 3175 h 1212850"/>
                <a:gd name="connsiteX2" fmla="*/ 0 w 1398587"/>
                <a:gd name="connsiteY2" fmla="*/ 1212850 h 1212850"/>
                <a:gd name="connsiteX3" fmla="*/ 1196975 w 1398587"/>
                <a:gd name="connsiteY3" fmla="*/ 892175 h 1212850"/>
                <a:gd name="connsiteX4" fmla="*/ 1200150 w 1398587"/>
                <a:gd name="connsiteY4" fmla="*/ 0 h 1212850"/>
                <a:gd name="connsiteX0" fmla="*/ 1200150 w 1200150"/>
                <a:gd name="connsiteY0" fmla="*/ 0 h 1212850"/>
                <a:gd name="connsiteX1" fmla="*/ 6350 w 1200150"/>
                <a:gd name="connsiteY1" fmla="*/ 3175 h 1212850"/>
                <a:gd name="connsiteX2" fmla="*/ 0 w 1200150"/>
                <a:gd name="connsiteY2" fmla="*/ 1212850 h 1212850"/>
                <a:gd name="connsiteX3" fmla="*/ 1196975 w 1200150"/>
                <a:gd name="connsiteY3" fmla="*/ 892175 h 1212850"/>
                <a:gd name="connsiteX4" fmla="*/ 1200150 w 1200150"/>
                <a:gd name="connsiteY4" fmla="*/ 0 h 121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150" h="1212850">
                  <a:moveTo>
                    <a:pt x="1200150" y="0"/>
                  </a:moveTo>
                  <a:lnTo>
                    <a:pt x="6350" y="3175"/>
                  </a:lnTo>
                  <a:cubicBezTo>
                    <a:pt x="4233" y="406400"/>
                    <a:pt x="2117" y="809625"/>
                    <a:pt x="0" y="1212850"/>
                  </a:cubicBezTo>
                  <a:lnTo>
                    <a:pt x="1196975" y="892175"/>
                  </a:lnTo>
                  <a:cubicBezTo>
                    <a:pt x="1198033" y="594783"/>
                    <a:pt x="1199092" y="297392"/>
                    <a:pt x="12001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7" name="Picture 2" descr="D:\Проекты\_ЯО\2017_05_17 Меры\work\03308665.jpg">
              <a:extLst>
                <a:ext uri="{FF2B5EF4-FFF2-40B4-BE49-F238E27FC236}">
                  <a16:creationId xmlns:a16="http://schemas.microsoft.com/office/drawing/2014/main" xmlns="" id="{9B13C6FF-5034-49EF-A452-E62E1EF01C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 r="55116"/>
            <a:stretch>
              <a:fillRect/>
            </a:stretch>
          </p:blipFill>
          <p:spPr bwMode="auto">
            <a:xfrm>
              <a:off x="2455696" y="1767227"/>
              <a:ext cx="1245504" cy="2177298"/>
            </a:xfrm>
            <a:prstGeom prst="rect">
              <a:avLst/>
            </a:prstGeom>
            <a:noFill/>
          </p:spPr>
        </p:pic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9307BCAB-9FBB-4307-91B1-BDD96FB2C6BE}"/>
              </a:ext>
            </a:extLst>
          </p:cNvPr>
          <p:cNvSpPr txBox="1"/>
          <p:nvPr/>
        </p:nvSpPr>
        <p:spPr>
          <a:xfrm>
            <a:off x="878189" y="410874"/>
            <a:ext cx="3909835" cy="278570"/>
          </a:xfrm>
          <a:prstGeom prst="rect">
            <a:avLst/>
          </a:prstGeom>
          <a:noFill/>
        </p:spPr>
        <p:txBody>
          <a:bodyPr wrap="square" lIns="62522" tIns="31258" rIns="62522" bIns="31258" rtlCol="0" anchor="ctr">
            <a:spAutoFit/>
          </a:bodyPr>
          <a:lstStyle/>
          <a:p>
            <a:pPr>
              <a:defRPr/>
            </a:pPr>
            <a:r>
              <a:rPr lang="ru-RU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МОЛОДЫЕ ПРЕДПРИНИМАТЕЛИ</a:t>
            </a:r>
            <a:endParaRPr lang="ru-RU" sz="14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hlinkClick r:id="rId4"/>
          </p:cNvPr>
          <p:cNvSpPr/>
          <p:nvPr/>
        </p:nvSpPr>
        <p:spPr>
          <a:xfrm>
            <a:off x="7563090" y="299972"/>
            <a:ext cx="1425354" cy="261594"/>
          </a:xfrm>
          <a:prstGeom prst="rect">
            <a:avLst/>
          </a:prstGeom>
        </p:spPr>
        <p:txBody>
          <a:bodyPr wrap="none" lIns="91422" tIns="45712" rIns="91422" bIns="45712">
            <a:spAutoFit/>
          </a:bodyPr>
          <a:lstStyle/>
          <a:p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мойбизнес76.рф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563090" y="509956"/>
            <a:ext cx="1293908" cy="261594"/>
          </a:xfrm>
          <a:prstGeom prst="rect">
            <a:avLst/>
          </a:prstGeom>
        </p:spPr>
        <p:txBody>
          <a:bodyPr wrap="none" lIns="91422" tIns="45712" rIns="91422" bIns="45712">
            <a:spAutoFit/>
          </a:bodyPr>
          <a:lstStyle/>
          <a:p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1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4852) </a:t>
            </a:r>
            <a:r>
              <a:rPr lang="ru-RU" sz="11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594-754</a:t>
            </a:r>
            <a:endParaRPr lang="ru-RU" sz="11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126" y="273554"/>
            <a:ext cx="1322047" cy="526048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D2EC10C-5FF5-490D-BB69-13381E664076}"/>
              </a:ext>
            </a:extLst>
          </p:cNvPr>
          <p:cNvSpPr/>
          <p:nvPr/>
        </p:nvSpPr>
        <p:spPr>
          <a:xfrm>
            <a:off x="434275" y="4103999"/>
            <a:ext cx="8190681" cy="609653"/>
          </a:xfrm>
          <a:prstGeom prst="rect">
            <a:avLst/>
          </a:prstGeom>
          <a:noFill/>
          <a:ln w="9525">
            <a:solidFill>
              <a:srgbClr val="9C674E"/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1600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135BCD57-BDF4-4EC5-94FC-368582EB7738}"/>
              </a:ext>
            </a:extLst>
          </p:cNvPr>
          <p:cNvSpPr/>
          <p:nvPr/>
        </p:nvSpPr>
        <p:spPr>
          <a:xfrm>
            <a:off x="434276" y="1891025"/>
            <a:ext cx="3960440" cy="709202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1600" b="1" dirty="0">
              <a:solidFill>
                <a:srgbClr val="3590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F6DCF7A-0C61-41A8-AA6B-5953C20F7E03}"/>
              </a:ext>
            </a:extLst>
          </p:cNvPr>
          <p:cNvSpPr txBox="1"/>
          <p:nvPr/>
        </p:nvSpPr>
        <p:spPr>
          <a:xfrm>
            <a:off x="1093126" y="1272909"/>
            <a:ext cx="3406865" cy="432458"/>
          </a:xfrm>
          <a:prstGeom prst="rect">
            <a:avLst/>
          </a:prstGeom>
          <a:noFill/>
        </p:spPr>
        <p:txBody>
          <a:bodyPr wrap="square" lIns="62522" tIns="31258" rIns="62522" bIns="31258" rtlCol="0" anchor="ctr">
            <a:spAutoFit/>
          </a:bodyPr>
          <a:lstStyle/>
          <a:p>
            <a:pPr defTabSz="800927">
              <a:defRPr/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ГРАНТЫ</a:t>
            </a:r>
            <a:r>
              <a:rPr lang="ru-RU" sz="1400" b="1" dirty="0">
                <a:solidFill>
                  <a:srgbClr val="8D1F09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  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100–500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тыс. руб.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F9A878D-A874-435D-9570-19E829E4BFEC}"/>
              </a:ext>
            </a:extLst>
          </p:cNvPr>
          <p:cNvSpPr/>
          <p:nvPr/>
        </p:nvSpPr>
        <p:spPr>
          <a:xfrm>
            <a:off x="570328" y="1255290"/>
            <a:ext cx="464492" cy="464492"/>
          </a:xfrm>
          <a:prstGeom prst="ellipse">
            <a:avLst/>
          </a:prstGeom>
          <a:solidFill>
            <a:srgbClr val="AF765D"/>
          </a:solid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>
              <a:defRPr/>
            </a:pPr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57DA31B5-9642-49D5-A261-DF9D09E53D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2590" y="1345637"/>
            <a:ext cx="279134" cy="2791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BB674C8-F4A1-4429-8861-6A7FFE587FF1}"/>
              </a:ext>
            </a:extLst>
          </p:cNvPr>
          <p:cNvSpPr txBox="1"/>
          <p:nvPr/>
        </p:nvSpPr>
        <p:spPr>
          <a:xfrm>
            <a:off x="553204" y="1857517"/>
            <a:ext cx="374441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размере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  <a:r>
              <a:rPr lang="ru-RU" sz="1600" b="1" dirty="0">
                <a:solidFill>
                  <a:srgbClr val="8D1F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размера расходов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реализацию проекта</a:t>
            </a:r>
          </a:p>
        </p:txBody>
      </p:sp>
      <p:graphicFrame>
        <p:nvGraphicFramePr>
          <p:cNvPr id="26" name="Таблица 25">
            <a:extLst>
              <a:ext uri="{FF2B5EF4-FFF2-40B4-BE49-F238E27FC236}">
                <a16:creationId xmlns:a16="http://schemas.microsoft.com/office/drawing/2014/main" xmlns="" id="{CC6AD863-F2C4-4407-A4EC-3CD6BA7875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762954"/>
              </p:ext>
            </p:extLst>
          </p:nvPr>
        </p:nvGraphicFramePr>
        <p:xfrm>
          <a:off x="4844527" y="1203598"/>
          <a:ext cx="3780430" cy="2584560"/>
        </p:xfrm>
        <a:graphic>
          <a:graphicData uri="http://schemas.openxmlformats.org/drawingml/2006/table">
            <a:tbl>
              <a:tblPr/>
              <a:tblGrid>
                <a:gridCol w="4133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670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l">
                        <a:spcBef>
                          <a:spcPts val="1199"/>
                        </a:spcBef>
                        <a:buClr>
                          <a:srgbClr val="D56509"/>
                        </a:buClr>
                        <a:buSzPct val="100000"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Получатели </a:t>
                      </a:r>
                      <a:r>
                        <a:rPr lang="ru-RU" sz="1000" dirty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должны соответствовать требованиям:</a:t>
                      </a:r>
                    </a:p>
                  </a:txBody>
                  <a:tcPr marL="72000" marR="72000" marT="144000" marB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1F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000" b="0" i="0" u="none" strike="noStrike" dirty="0">
                          <a:solidFill>
                            <a:srgbClr val="9C674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9C674E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144000" marB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1F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0"/>
                        </a:spcBef>
                        <a:buClr>
                          <a:srgbClr val="D56509"/>
                        </a:buClr>
                        <a:buSzPct val="100000"/>
                        <a:buFont typeface="Arial" panose="020B0604020202020204" pitchFamily="34" charset="0"/>
                        <a:buNone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ru-RU" sz="1050" dirty="0" smtClean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субъект МСП создан физическим лицом до 25 лет</a:t>
                      </a:r>
                    </a:p>
                  </a:txBody>
                  <a:tcPr marL="72000" marR="72000" marT="144000" marB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1F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>
                          <a:solidFill>
                            <a:srgbClr val="9C674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2000" marR="72000" marT="144000" marB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у субъекта МСП н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ет долгов по налогам/взносам более 1000 рублей</a:t>
                      </a:r>
                    </a:p>
                  </a:txBody>
                  <a:tcPr marL="72000" marR="72000" marT="144000" marB="1440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9C674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2000" marR="72000" marT="144000" marB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56509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ru-RU" sz="1050" dirty="0" smtClean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субъект МСП</a:t>
                      </a:r>
                      <a:r>
                        <a:rPr lang="ru-RU" sz="1050" baseline="0" dirty="0" smtClean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smtClean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прошел обучение (не позднее чем за 1 год до получения гранта) по направлению осуществления предпринимательской деятельности, проведение которого организовано ЦПП, ЦИСС или Корпорацией МСП</a:t>
                      </a:r>
                    </a:p>
                  </a:txBody>
                  <a:tcPr marL="72000" marR="72000" marT="144000" marB="1440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6019366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2EB7BED-69F7-4A35-8A89-85885BC75EF1}"/>
              </a:ext>
            </a:extLst>
          </p:cNvPr>
          <p:cNvSpPr txBox="1"/>
          <p:nvPr/>
        </p:nvSpPr>
        <p:spPr>
          <a:xfrm>
            <a:off x="553204" y="4085659"/>
            <a:ext cx="76579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 предоставляется </a:t>
            </a:r>
            <a:r>
              <a:rPr lang="ru-RU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однократно</a:t>
            </a:r>
            <a:r>
              <a:rPr lang="ru-RU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условии </a:t>
            </a:r>
            <a:r>
              <a:rPr lang="ru-RU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ежегодного, </a:t>
            </a:r>
            <a:r>
              <a:rPr lang="ru-RU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трех </a:t>
            </a:r>
            <a:r>
              <a:rPr lang="ru-RU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лет, </a:t>
            </a:r>
            <a:r>
              <a:rPr lang="ru-RU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начиная с года, следующего за годом предоставления гранта, </a:t>
            </a:r>
            <a:r>
              <a:rPr lang="ru-RU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осуществления </a:t>
            </a:r>
            <a:r>
              <a:rPr lang="ru-RU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хозяйственной деятельности на территории Ярославской области</a:t>
            </a:r>
          </a:p>
        </p:txBody>
      </p:sp>
      <p:graphicFrame>
        <p:nvGraphicFramePr>
          <p:cNvPr id="28" name="Таблица 27">
            <a:extLst>
              <a:ext uri="{FF2B5EF4-FFF2-40B4-BE49-F238E27FC236}">
                <a16:creationId xmlns:a16="http://schemas.microsoft.com/office/drawing/2014/main" xmlns="" id="{5E0486EE-C697-4ED5-A151-B668C1EA89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52346"/>
              </p:ext>
            </p:extLst>
          </p:nvPr>
        </p:nvGraphicFramePr>
        <p:xfrm>
          <a:off x="1586405" y="2765872"/>
          <a:ext cx="2795768" cy="1155840"/>
        </p:xfrm>
        <a:graphic>
          <a:graphicData uri="http://schemas.openxmlformats.org/drawingml/2006/table">
            <a:tbl>
              <a:tblPr/>
              <a:tblGrid>
                <a:gridCol w="2538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419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ru-RU" sz="8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43456"/>
                      <a:r>
                        <a:rPr lang="ru-RU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аренда, ремонт нежилого помещения</a:t>
                      </a: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ru-RU" sz="8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ru-RU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аренда или приобретение оргтехники, оборудования</a:t>
                      </a: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ru-RU" sz="8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ru-RU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 коммунальных услуг и электроснабжения</a:t>
                      </a: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ru-RU" sz="8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43456"/>
                      <a:r>
                        <a:rPr lang="ru-RU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основных средств</a:t>
                      </a: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ru-RU" sz="8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43456"/>
                      <a:r>
                        <a:rPr lang="ru-RU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 услуг связи</a:t>
                      </a: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3174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ru-RU" sz="8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43456"/>
                      <a:r>
                        <a:rPr lang="ru-RU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сырья, расходных материалов</a:t>
                      </a: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5321608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FF6C134-FED2-414B-AB3E-6AB9B56885E4}"/>
              </a:ext>
            </a:extLst>
          </p:cNvPr>
          <p:cNvSpPr txBox="1"/>
          <p:nvPr/>
        </p:nvSpPr>
        <p:spPr>
          <a:xfrm>
            <a:off x="553205" y="3096722"/>
            <a:ext cx="9622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ЦЕЛИ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: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41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Номер слайда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</a:rPr>
              <a:pPr>
                <a:defRPr/>
              </a:pPr>
              <a:t>13</a:t>
            </a:fld>
            <a:endParaRPr lang="ru-RU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</a:endParaRPr>
          </a:p>
        </p:txBody>
      </p: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xmlns="" id="{9EB4C2FA-8197-4717-99EE-4F2E2AB5BAB0}"/>
              </a:ext>
            </a:extLst>
          </p:cNvPr>
          <p:cNvCxnSpPr/>
          <p:nvPr/>
        </p:nvCxnSpPr>
        <p:spPr>
          <a:xfrm>
            <a:off x="365309" y="883416"/>
            <a:ext cx="838315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Группа 7">
            <a:extLst>
              <a:ext uri="{FF2B5EF4-FFF2-40B4-BE49-F238E27FC236}">
                <a16:creationId xmlns:a16="http://schemas.microsoft.com/office/drawing/2014/main" xmlns="" id="{4ADF7668-69D1-401D-8271-A3F6F5B0EE9A}"/>
              </a:ext>
            </a:extLst>
          </p:cNvPr>
          <p:cNvGrpSpPr/>
          <p:nvPr/>
        </p:nvGrpSpPr>
        <p:grpSpPr>
          <a:xfrm>
            <a:off x="448603" y="184864"/>
            <a:ext cx="339430" cy="593294"/>
            <a:chOff x="2455696" y="1767227"/>
            <a:chExt cx="1245504" cy="2177298"/>
          </a:xfrm>
        </p:grpSpPr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xmlns="" id="{681636A7-155B-4E65-A133-DFBF51BF7999}"/>
                </a:ext>
              </a:extLst>
            </p:cNvPr>
            <p:cNvSpPr/>
            <p:nvPr/>
          </p:nvSpPr>
          <p:spPr>
            <a:xfrm>
              <a:off x="2938378" y="2636067"/>
              <a:ext cx="613652" cy="6136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Полилиния 11">
              <a:extLst>
                <a:ext uri="{FF2B5EF4-FFF2-40B4-BE49-F238E27FC236}">
                  <a16:creationId xmlns:a16="http://schemas.microsoft.com/office/drawing/2014/main" xmlns="" id="{A19AF5F0-1127-4E18-9ABB-C71BF6F02281}"/>
                </a:ext>
              </a:extLst>
            </p:cNvPr>
            <p:cNvSpPr/>
            <p:nvPr/>
          </p:nvSpPr>
          <p:spPr>
            <a:xfrm>
              <a:off x="2460625" y="2413001"/>
              <a:ext cx="1200150" cy="1212850"/>
            </a:xfrm>
            <a:custGeom>
              <a:avLst/>
              <a:gdLst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0 h 1212850"/>
                <a:gd name="connsiteX1" fmla="*/ 6350 w 1398587"/>
                <a:gd name="connsiteY1" fmla="*/ 3175 h 1212850"/>
                <a:gd name="connsiteX2" fmla="*/ 0 w 1398587"/>
                <a:gd name="connsiteY2" fmla="*/ 1212850 h 1212850"/>
                <a:gd name="connsiteX3" fmla="*/ 1196975 w 1398587"/>
                <a:gd name="connsiteY3" fmla="*/ 892175 h 1212850"/>
                <a:gd name="connsiteX4" fmla="*/ 1200150 w 1398587"/>
                <a:gd name="connsiteY4" fmla="*/ 0 h 1212850"/>
                <a:gd name="connsiteX0" fmla="*/ 1200150 w 1200150"/>
                <a:gd name="connsiteY0" fmla="*/ 0 h 1212850"/>
                <a:gd name="connsiteX1" fmla="*/ 6350 w 1200150"/>
                <a:gd name="connsiteY1" fmla="*/ 3175 h 1212850"/>
                <a:gd name="connsiteX2" fmla="*/ 0 w 1200150"/>
                <a:gd name="connsiteY2" fmla="*/ 1212850 h 1212850"/>
                <a:gd name="connsiteX3" fmla="*/ 1196975 w 1200150"/>
                <a:gd name="connsiteY3" fmla="*/ 892175 h 1212850"/>
                <a:gd name="connsiteX4" fmla="*/ 1200150 w 1200150"/>
                <a:gd name="connsiteY4" fmla="*/ 0 h 121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150" h="1212850">
                  <a:moveTo>
                    <a:pt x="1200150" y="0"/>
                  </a:moveTo>
                  <a:lnTo>
                    <a:pt x="6350" y="3175"/>
                  </a:lnTo>
                  <a:cubicBezTo>
                    <a:pt x="4233" y="406400"/>
                    <a:pt x="2117" y="809625"/>
                    <a:pt x="0" y="1212850"/>
                  </a:cubicBezTo>
                  <a:lnTo>
                    <a:pt x="1196975" y="892175"/>
                  </a:lnTo>
                  <a:cubicBezTo>
                    <a:pt x="1198033" y="594783"/>
                    <a:pt x="1199092" y="297392"/>
                    <a:pt x="12001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7" name="Picture 2" descr="D:\Проекты\_ЯО\2017_05_17 Меры\work\03308665.jpg">
              <a:extLst>
                <a:ext uri="{FF2B5EF4-FFF2-40B4-BE49-F238E27FC236}">
                  <a16:creationId xmlns:a16="http://schemas.microsoft.com/office/drawing/2014/main" xmlns="" id="{9B13C6FF-5034-49EF-A452-E62E1EF01C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 r="55116"/>
            <a:stretch>
              <a:fillRect/>
            </a:stretch>
          </p:blipFill>
          <p:spPr bwMode="auto">
            <a:xfrm>
              <a:off x="2455696" y="1767227"/>
              <a:ext cx="1245504" cy="2177298"/>
            </a:xfrm>
            <a:prstGeom prst="rect">
              <a:avLst/>
            </a:prstGeom>
            <a:noFill/>
          </p:spPr>
        </p:pic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9307BCAB-9FBB-4307-91B1-BDD96FB2C6BE}"/>
              </a:ext>
            </a:extLst>
          </p:cNvPr>
          <p:cNvSpPr txBox="1"/>
          <p:nvPr/>
        </p:nvSpPr>
        <p:spPr>
          <a:xfrm>
            <a:off x="878189" y="410874"/>
            <a:ext cx="3189755" cy="278570"/>
          </a:xfrm>
          <a:prstGeom prst="rect">
            <a:avLst/>
          </a:prstGeom>
          <a:noFill/>
        </p:spPr>
        <p:txBody>
          <a:bodyPr wrap="square" lIns="62522" tIns="31258" rIns="62522" bIns="31258" rtlCol="0" anchor="ctr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КОНСУЛЬТАЦИИ И ОБУЧЕНИЕ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678" y="245547"/>
            <a:ext cx="498794" cy="561059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5028155" y="3279858"/>
            <a:ext cx="3720308" cy="1059049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74" tIns="49647" rIns="99274" bIns="49647" numCol="1" rtlCol="0" anchor="t" anchorCtr="0" compatLnSpc="1">
            <a:prstTxWarp prst="textNoShape">
              <a:avLst/>
            </a:prstTxWarp>
          </a:bodyPr>
          <a:lstStyle/>
          <a:p>
            <a:pPr algn="ctr" defTabSz="1132408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022996" y="1779662"/>
            <a:ext cx="3725467" cy="1319786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74" tIns="49647" rIns="99274" bIns="49647" numCol="1" rtlCol="0" anchor="t" anchorCtr="0" compatLnSpc="1">
            <a:prstTxWarp prst="textNoShape">
              <a:avLst/>
            </a:prstTxWarp>
          </a:bodyPr>
          <a:lstStyle/>
          <a:p>
            <a:pPr algn="ctr" defTabSz="1132408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555776" y="3281836"/>
            <a:ext cx="2352713" cy="1057069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74" tIns="49647" rIns="99274" bIns="49647" numCol="1" rtlCol="0" anchor="t" anchorCtr="0" compatLnSpc="1">
            <a:prstTxWarp prst="textNoShape">
              <a:avLst/>
            </a:prstTxWarp>
          </a:bodyPr>
          <a:lstStyle/>
          <a:p>
            <a:pPr algn="ctr" defTabSz="1132408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560635" y="1779662"/>
            <a:ext cx="2347855" cy="1319786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74" tIns="49647" rIns="99274" bIns="49647" numCol="1" rtlCol="0" anchor="t" anchorCtr="0" compatLnSpc="1">
            <a:prstTxWarp prst="textNoShape">
              <a:avLst/>
            </a:prstTxWarp>
          </a:bodyPr>
          <a:lstStyle/>
          <a:p>
            <a:pPr algn="ctr" defTabSz="1132408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49130" y="3279858"/>
            <a:ext cx="1976556" cy="1059049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74" tIns="49647" rIns="99274" bIns="49647" numCol="1" rtlCol="0" anchor="t" anchorCtr="0" compatLnSpc="1">
            <a:prstTxWarp prst="textNoShape">
              <a:avLst/>
            </a:prstTxWarp>
          </a:bodyPr>
          <a:lstStyle/>
          <a:p>
            <a:pPr algn="ctr" defTabSz="1132408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37476" y="1781839"/>
            <a:ext cx="1988210" cy="1317609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74" tIns="49647" rIns="99274" bIns="49647" numCol="1" rtlCol="0" anchor="t" anchorCtr="0" compatLnSpc="1">
            <a:prstTxWarp prst="textNoShape">
              <a:avLst/>
            </a:prstTxWarp>
          </a:bodyPr>
          <a:lstStyle/>
          <a:p>
            <a:pPr algn="ctr" defTabSz="1132408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37479" y="1829134"/>
            <a:ext cx="1997837" cy="600148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Консультации по вопросам предпринимательской деятельности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5027604" y="1830733"/>
            <a:ext cx="2808459" cy="430871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Проведение тренингов, семинаров, конференций, форумов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5027597" y="3359257"/>
            <a:ext cx="3456386" cy="938702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Организация участия в </a:t>
            </a:r>
            <a:r>
              <a:rPr lang="ru-RU" sz="1100" dirty="0" err="1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выставочно</a:t>
            </a:r>
            <a:r>
              <a:rPr lang="ru-RU" sz="1100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-ярмарочных мероприятиях в России и </a:t>
            </a:r>
            <a:r>
              <a:rPr lang="ru-RU" sz="110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межрегиональных </a:t>
            </a:r>
            <a:r>
              <a:rPr lang="ru-RU" sz="1100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бизнес-миссиях</a:t>
            </a:r>
          </a:p>
          <a:p>
            <a:r>
              <a:rPr lang="ru-RU" sz="1100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Поддержка в размещении продукции на </a:t>
            </a:r>
            <a:r>
              <a:rPr lang="ru-RU" sz="1100" dirty="0" err="1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маркетплейсах</a:t>
            </a:r>
            <a:endParaRPr lang="ru-RU" sz="11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560637" y="1821534"/>
            <a:ext cx="2360299" cy="769425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Проведение обучающих мероприятий по повышению квалификации сотрудников субъектов МСП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449132" y="3359258"/>
            <a:ext cx="2044245" cy="430871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Сертификация товаров, работ, услуг</a:t>
            </a:r>
            <a:r>
              <a:rPr lang="ru-RU" sz="1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*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2560636" y="3359257"/>
            <a:ext cx="2347855" cy="600148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Проведение патентных исследований на регистрацию товарного знака</a:t>
            </a:r>
            <a:r>
              <a:rPr lang="ru-RU" sz="1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endParaRPr lang="ru-RU" sz="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2561786" y="2505068"/>
            <a:ext cx="1810222" cy="461649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Пожарная безопасность</a:t>
            </a:r>
          </a:p>
          <a:p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Охрана труда</a:t>
            </a:r>
          </a:p>
          <a:p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стандарты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471833" y="2505068"/>
            <a:ext cx="1175909" cy="461649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Финансы</a:t>
            </a:r>
          </a:p>
          <a:p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Сертификация</a:t>
            </a:r>
          </a:p>
          <a:p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Господдержка</a:t>
            </a:r>
            <a:endParaRPr lang="ru-RU" sz="8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1387688" y="2496376"/>
            <a:ext cx="1297593" cy="584759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Маркетинг</a:t>
            </a:r>
          </a:p>
          <a:p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Патентование</a:t>
            </a:r>
          </a:p>
          <a:p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</a:t>
            </a:r>
          </a:p>
          <a:p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Кадры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5030840" y="2498913"/>
            <a:ext cx="1488613" cy="584759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Азбука </a:t>
            </a:r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предпринимателя</a:t>
            </a:r>
          </a:p>
          <a:p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Генерация бизнес-идей</a:t>
            </a:r>
          </a:p>
          <a:p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Мама-предприниматель</a:t>
            </a:r>
          </a:p>
          <a:p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 предпринимателя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6322808" y="2383412"/>
            <a:ext cx="769472" cy="215427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ru-RU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Семинары</a:t>
            </a:r>
            <a:r>
              <a:rPr lang="ru-RU" sz="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6322808" y="2506801"/>
            <a:ext cx="1259321" cy="584759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</a:t>
            </a:r>
            <a:r>
              <a:rPr lang="ru-RU" sz="8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персданных</a:t>
            </a:r>
            <a:endParaRPr lang="ru-RU" sz="8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Бизнес-планирование</a:t>
            </a:r>
          </a:p>
          <a:p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Правовые аспекты</a:t>
            </a:r>
          </a:p>
          <a:p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</a:t>
            </a:r>
            <a:r>
              <a:rPr lang="ru-RU" sz="8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госзакупках</a:t>
            </a:r>
            <a:endParaRPr lang="ru-RU" sz="8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245163" y="364079"/>
            <a:ext cx="1624998" cy="341295"/>
          </a:xfrm>
          <a:prstGeom prst="rect">
            <a:avLst/>
          </a:prstGeom>
          <a:noFill/>
        </p:spPr>
        <p:txBody>
          <a:bodyPr wrap="square" lIns="91102" tIns="45553" rIns="91102" bIns="45553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itchFamily="34" charset="0"/>
              </a:rPr>
              <a:t>Центр поддержки предпринимательства</a:t>
            </a:r>
          </a:p>
        </p:txBody>
      </p:sp>
      <p:sp>
        <p:nvSpPr>
          <p:cNvPr id="106" name="Прямоугольник 105">
            <a:hlinkClick r:id="rId5"/>
          </p:cNvPr>
          <p:cNvSpPr/>
          <p:nvPr/>
        </p:nvSpPr>
        <p:spPr>
          <a:xfrm>
            <a:off x="7563090" y="299972"/>
            <a:ext cx="1425354" cy="261594"/>
          </a:xfrm>
          <a:prstGeom prst="rect">
            <a:avLst/>
          </a:prstGeom>
        </p:spPr>
        <p:txBody>
          <a:bodyPr wrap="none" lIns="91422" tIns="45712" rIns="91422" bIns="45712">
            <a:spAutoFit/>
          </a:bodyPr>
          <a:lstStyle/>
          <a:p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мойбизнес76.рф</a:t>
            </a:r>
          </a:p>
        </p:txBody>
      </p:sp>
      <p:sp>
        <p:nvSpPr>
          <p:cNvPr id="107" name="Прямоугольник 106"/>
          <p:cNvSpPr/>
          <p:nvPr/>
        </p:nvSpPr>
        <p:spPr>
          <a:xfrm>
            <a:off x="7563090" y="509956"/>
            <a:ext cx="1293908" cy="261594"/>
          </a:xfrm>
          <a:prstGeom prst="rect">
            <a:avLst/>
          </a:prstGeom>
        </p:spPr>
        <p:txBody>
          <a:bodyPr wrap="none" lIns="91422" tIns="45712" rIns="91422" bIns="45712">
            <a:spAutoFit/>
          </a:bodyPr>
          <a:lstStyle/>
          <a:p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1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4852) </a:t>
            </a:r>
            <a:r>
              <a:rPr lang="ru-RU" sz="11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594-754</a:t>
            </a:r>
            <a:endParaRPr lang="ru-RU" sz="11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369367" y="1025868"/>
            <a:ext cx="4634681" cy="393754"/>
          </a:xfrm>
          <a:prstGeom prst="rect">
            <a:avLst/>
          </a:prstGeom>
        </p:spPr>
        <p:txBody>
          <a:bodyPr lIns="102396" tIns="51198" rIns="102396" bIns="51198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субъектов </a:t>
            </a: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малого и среднего </a:t>
            </a:r>
            <a:r>
              <a:rPr lang="ru-RU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предпринимательства и самозанятых граждан, бесплатно/</a:t>
            </a:r>
            <a:r>
              <a:rPr lang="ru-RU" sz="12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(10%)</a:t>
            </a:r>
            <a:endParaRPr lang="ru-RU" sz="12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65309" y="1017297"/>
            <a:ext cx="4494723" cy="402324"/>
          </a:xfrm>
          <a:prstGeom prst="rect">
            <a:avLst/>
          </a:prstGeom>
          <a:noFill/>
          <a:ln w="9525">
            <a:solidFill>
              <a:srgbClr val="600000"/>
            </a:solidFill>
            <a:prstDash val="dash"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402928" y="2383412"/>
            <a:ext cx="769472" cy="215427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ru-RU" sz="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Форумы:</a:t>
            </a:r>
            <a:endParaRPr lang="ru-RU" sz="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460137" y="2505068"/>
            <a:ext cx="1288327" cy="584759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ru-RU" sz="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Хакатон</a:t>
            </a:r>
            <a:endParaRPr lang="ru-RU" sz="800" dirty="0" smtClean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Лестница компетенций </a:t>
            </a:r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Креативные </a:t>
            </a:r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индустрии </a:t>
            </a:r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Молодежный форум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017326" y="2377105"/>
            <a:ext cx="769472" cy="215427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ru-RU" sz="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Тренинги:</a:t>
            </a:r>
            <a:endParaRPr lang="ru-RU" sz="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86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>
          <a:xfrm>
            <a:off x="6152774" y="3100142"/>
            <a:ext cx="2451674" cy="909150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344466" y="3106189"/>
            <a:ext cx="2451674" cy="909150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48373" y="3106189"/>
            <a:ext cx="2451674" cy="909150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152774" y="1923678"/>
            <a:ext cx="2451674" cy="909150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48373" y="1932775"/>
            <a:ext cx="2451674" cy="909150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Номер слайда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</a:rPr>
              <a:pPr>
                <a:defRPr/>
              </a:pPr>
              <a:t>14</a:t>
            </a:fld>
            <a:endParaRPr lang="ru-RU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</a:endParaRPr>
          </a:p>
        </p:txBody>
      </p: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xmlns="" id="{9EB4C2FA-8197-4717-99EE-4F2E2AB5BAB0}"/>
              </a:ext>
            </a:extLst>
          </p:cNvPr>
          <p:cNvCxnSpPr/>
          <p:nvPr/>
        </p:nvCxnSpPr>
        <p:spPr>
          <a:xfrm>
            <a:off x="365309" y="883416"/>
            <a:ext cx="838315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Группа 7">
            <a:extLst>
              <a:ext uri="{FF2B5EF4-FFF2-40B4-BE49-F238E27FC236}">
                <a16:creationId xmlns:a16="http://schemas.microsoft.com/office/drawing/2014/main" xmlns="" id="{4ADF7668-69D1-401D-8271-A3F6F5B0EE9A}"/>
              </a:ext>
            </a:extLst>
          </p:cNvPr>
          <p:cNvGrpSpPr/>
          <p:nvPr/>
        </p:nvGrpSpPr>
        <p:grpSpPr>
          <a:xfrm>
            <a:off x="448603" y="184864"/>
            <a:ext cx="339430" cy="593294"/>
            <a:chOff x="2455696" y="1767227"/>
            <a:chExt cx="1245504" cy="2177298"/>
          </a:xfrm>
        </p:grpSpPr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xmlns="" id="{681636A7-155B-4E65-A133-DFBF51BF7999}"/>
                </a:ext>
              </a:extLst>
            </p:cNvPr>
            <p:cNvSpPr/>
            <p:nvPr/>
          </p:nvSpPr>
          <p:spPr>
            <a:xfrm>
              <a:off x="2938378" y="2636067"/>
              <a:ext cx="613652" cy="6136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Полилиния 11">
              <a:extLst>
                <a:ext uri="{FF2B5EF4-FFF2-40B4-BE49-F238E27FC236}">
                  <a16:creationId xmlns:a16="http://schemas.microsoft.com/office/drawing/2014/main" xmlns="" id="{A19AF5F0-1127-4E18-9ABB-C71BF6F02281}"/>
                </a:ext>
              </a:extLst>
            </p:cNvPr>
            <p:cNvSpPr/>
            <p:nvPr/>
          </p:nvSpPr>
          <p:spPr>
            <a:xfrm>
              <a:off x="2460625" y="2413001"/>
              <a:ext cx="1200150" cy="1212850"/>
            </a:xfrm>
            <a:custGeom>
              <a:avLst/>
              <a:gdLst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0 h 1212850"/>
                <a:gd name="connsiteX1" fmla="*/ 6350 w 1398587"/>
                <a:gd name="connsiteY1" fmla="*/ 3175 h 1212850"/>
                <a:gd name="connsiteX2" fmla="*/ 0 w 1398587"/>
                <a:gd name="connsiteY2" fmla="*/ 1212850 h 1212850"/>
                <a:gd name="connsiteX3" fmla="*/ 1196975 w 1398587"/>
                <a:gd name="connsiteY3" fmla="*/ 892175 h 1212850"/>
                <a:gd name="connsiteX4" fmla="*/ 1200150 w 1398587"/>
                <a:gd name="connsiteY4" fmla="*/ 0 h 1212850"/>
                <a:gd name="connsiteX0" fmla="*/ 1200150 w 1200150"/>
                <a:gd name="connsiteY0" fmla="*/ 0 h 1212850"/>
                <a:gd name="connsiteX1" fmla="*/ 6350 w 1200150"/>
                <a:gd name="connsiteY1" fmla="*/ 3175 h 1212850"/>
                <a:gd name="connsiteX2" fmla="*/ 0 w 1200150"/>
                <a:gd name="connsiteY2" fmla="*/ 1212850 h 1212850"/>
                <a:gd name="connsiteX3" fmla="*/ 1196975 w 1200150"/>
                <a:gd name="connsiteY3" fmla="*/ 892175 h 1212850"/>
                <a:gd name="connsiteX4" fmla="*/ 1200150 w 1200150"/>
                <a:gd name="connsiteY4" fmla="*/ 0 h 121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150" h="1212850">
                  <a:moveTo>
                    <a:pt x="1200150" y="0"/>
                  </a:moveTo>
                  <a:lnTo>
                    <a:pt x="6350" y="3175"/>
                  </a:lnTo>
                  <a:cubicBezTo>
                    <a:pt x="4233" y="406400"/>
                    <a:pt x="2117" y="809625"/>
                    <a:pt x="0" y="1212850"/>
                  </a:cubicBezTo>
                  <a:lnTo>
                    <a:pt x="1196975" y="892175"/>
                  </a:lnTo>
                  <a:cubicBezTo>
                    <a:pt x="1198033" y="594783"/>
                    <a:pt x="1199092" y="297392"/>
                    <a:pt x="12001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7" name="Picture 2" descr="D:\Проекты\_ЯО\2017_05_17 Меры\work\03308665.jpg">
              <a:extLst>
                <a:ext uri="{FF2B5EF4-FFF2-40B4-BE49-F238E27FC236}">
                  <a16:creationId xmlns:a16="http://schemas.microsoft.com/office/drawing/2014/main" xmlns="" id="{9B13C6FF-5034-49EF-A452-E62E1EF01C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 r="55116"/>
            <a:stretch>
              <a:fillRect/>
            </a:stretch>
          </p:blipFill>
          <p:spPr bwMode="auto">
            <a:xfrm>
              <a:off x="2455696" y="1767227"/>
              <a:ext cx="1245504" cy="2177298"/>
            </a:xfrm>
            <a:prstGeom prst="rect">
              <a:avLst/>
            </a:prstGeom>
            <a:noFill/>
          </p:spPr>
        </p:pic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9307BCAB-9FBB-4307-91B1-BDD96FB2C6BE}"/>
              </a:ext>
            </a:extLst>
          </p:cNvPr>
          <p:cNvSpPr txBox="1"/>
          <p:nvPr/>
        </p:nvSpPr>
        <p:spPr>
          <a:xfrm>
            <a:off x="878189" y="410874"/>
            <a:ext cx="3189755" cy="278570"/>
          </a:xfrm>
          <a:prstGeom prst="rect">
            <a:avLst/>
          </a:prstGeom>
          <a:noFill/>
        </p:spPr>
        <p:txBody>
          <a:bodyPr wrap="square" lIns="62522" tIns="31258" rIns="62522" bIns="31258" rtlCol="0" anchor="ctr">
            <a:spAutoFit/>
          </a:bodyPr>
          <a:lstStyle/>
          <a:p>
            <a:r>
              <a:rPr lang="ru-R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ЗАКУПКИ У СУБЪЕКТОВ МСП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345284" y="1932775"/>
            <a:ext cx="2451674" cy="909150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67544" y="2087482"/>
            <a:ext cx="2602423" cy="60016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Обучение участию в торгах с «0». Консультирование по прохождению конкурсных процедур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53364" y="3343124"/>
            <a:ext cx="2241692" cy="43088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Семинары по закупкам. Круглые столы с заказчиками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385277" y="2171908"/>
            <a:ext cx="2371688" cy="43088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Маркетинговые исследования по данным электронных площадок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284232" y="3169999"/>
            <a:ext cx="2437911" cy="76943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Поиск и направление извещений о закупках продукции по профилю предприятия. Мониторинг планов закупок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162284" y="2171908"/>
            <a:ext cx="2432654" cy="43088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Помощь в регистрации на </a:t>
            </a:r>
            <a:r>
              <a:rPr lang="ru-RU" sz="110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электронных торговых площадках</a:t>
            </a:r>
            <a:endParaRPr lang="ru-RU" sz="11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334014" y="3347268"/>
            <a:ext cx="2089194" cy="43857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Помощь при оформлении конкурсной документации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588224" y="372822"/>
            <a:ext cx="1074186" cy="341307"/>
          </a:xfrm>
          <a:prstGeom prst="rect">
            <a:avLst/>
          </a:prstGeom>
          <a:noFill/>
        </p:spPr>
        <p:txBody>
          <a:bodyPr wrap="square" lIns="91116" tIns="45559" rIns="91116" bIns="45559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itchFamily="34" charset="0"/>
              </a:rPr>
              <a:t>Центр развития поставщиков</a:t>
            </a:r>
            <a:endParaRPr lang="ru-RU" sz="9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651" y="271855"/>
            <a:ext cx="495000" cy="532605"/>
          </a:xfrm>
          <a:prstGeom prst="rect">
            <a:avLst/>
          </a:prstGeom>
        </p:spPr>
      </p:pic>
      <p:sp>
        <p:nvSpPr>
          <p:cNvPr id="50" name="Заголовок 1"/>
          <p:cNvSpPr txBox="1">
            <a:spLocks/>
          </p:cNvSpPr>
          <p:nvPr/>
        </p:nvSpPr>
        <p:spPr>
          <a:xfrm>
            <a:off x="395537" y="1025868"/>
            <a:ext cx="4248472" cy="393754"/>
          </a:xfrm>
          <a:prstGeom prst="rect">
            <a:avLst/>
          </a:prstGeom>
        </p:spPr>
        <p:txBody>
          <a:bodyPr lIns="102396" tIns="51198" rIns="102396" bIns="51198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субъектов </a:t>
            </a: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малого и среднего </a:t>
            </a:r>
            <a:r>
              <a:rPr lang="ru-RU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предпринимательства, бесплатно</a:t>
            </a:r>
            <a:endParaRPr lang="ru-RU" sz="12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65310" y="1017297"/>
            <a:ext cx="4278700" cy="402324"/>
          </a:xfrm>
          <a:prstGeom prst="rect">
            <a:avLst/>
          </a:prstGeom>
          <a:noFill/>
          <a:ln w="9525">
            <a:solidFill>
              <a:srgbClr val="600000"/>
            </a:solidFill>
            <a:prstDash val="dash"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>
            <a:hlinkClick r:id="rId5"/>
          </p:cNvPr>
          <p:cNvSpPr/>
          <p:nvPr/>
        </p:nvSpPr>
        <p:spPr>
          <a:xfrm>
            <a:off x="7609478" y="299972"/>
            <a:ext cx="1425354" cy="261594"/>
          </a:xfrm>
          <a:prstGeom prst="rect">
            <a:avLst/>
          </a:prstGeom>
        </p:spPr>
        <p:txBody>
          <a:bodyPr wrap="none" lIns="91422" tIns="45712" rIns="91422" bIns="45712">
            <a:spAutoFit/>
          </a:bodyPr>
          <a:lstStyle/>
          <a:p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1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мойбизнес76.рф</a:t>
            </a:r>
            <a:endParaRPr lang="ru-RU" sz="1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609478" y="509956"/>
            <a:ext cx="1340395" cy="261594"/>
          </a:xfrm>
          <a:prstGeom prst="rect">
            <a:avLst/>
          </a:prstGeom>
        </p:spPr>
        <p:txBody>
          <a:bodyPr wrap="none" lIns="91422" tIns="45712" rIns="91422" bIns="45712">
            <a:spAutoFit/>
          </a:bodyPr>
          <a:lstStyle/>
          <a:p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(4852) </a:t>
            </a:r>
            <a:r>
              <a:rPr lang="ru-RU" sz="11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33-33-36</a:t>
            </a:r>
            <a:endParaRPr lang="ru-RU" sz="11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58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878189" y="410874"/>
            <a:ext cx="4197867" cy="278570"/>
          </a:xfrm>
          <a:prstGeom prst="rect">
            <a:avLst/>
          </a:prstGeom>
          <a:noFill/>
        </p:spPr>
        <p:txBody>
          <a:bodyPr wrap="square" lIns="62522" tIns="31258" rIns="62522" bIns="31258" rtlCol="0" anchor="ctr">
            <a:spAutoFit/>
          </a:bodyPr>
          <a:lstStyle/>
          <a:p>
            <a:pPr defTabSz="914355"/>
            <a:r>
              <a:rPr lang="ru-R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РЕСУРСЫ</a:t>
            </a:r>
          </a:p>
        </p:txBody>
      </p:sp>
      <p:sp>
        <p:nvSpPr>
          <p:cNvPr id="64" name="Номер слайда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</a:rPr>
              <a:pPr>
                <a:defRPr/>
              </a:pPr>
              <a:t>15</a:t>
            </a:fld>
            <a:endParaRPr lang="ru-RU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</a:endParaRP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8D677773-2B49-49C4-B07B-FC43F7D932EB}"/>
              </a:ext>
            </a:extLst>
          </p:cNvPr>
          <p:cNvCxnSpPr/>
          <p:nvPr/>
        </p:nvCxnSpPr>
        <p:spPr>
          <a:xfrm>
            <a:off x="342026" y="883416"/>
            <a:ext cx="838315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7">
            <a:extLst>
              <a:ext uri="{FF2B5EF4-FFF2-40B4-BE49-F238E27FC236}">
                <a16:creationId xmlns:a16="http://schemas.microsoft.com/office/drawing/2014/main" xmlns="" id="{72635F51-8480-4658-BBC8-99CA8E36796E}"/>
              </a:ext>
            </a:extLst>
          </p:cNvPr>
          <p:cNvGrpSpPr/>
          <p:nvPr/>
        </p:nvGrpSpPr>
        <p:grpSpPr>
          <a:xfrm>
            <a:off x="448603" y="184864"/>
            <a:ext cx="339430" cy="593294"/>
            <a:chOff x="2455696" y="1767227"/>
            <a:chExt cx="1245504" cy="2177298"/>
          </a:xfrm>
        </p:grpSpPr>
        <p:sp>
          <p:nvSpPr>
            <p:cNvPr id="92" name="Овал 91">
              <a:extLst>
                <a:ext uri="{FF2B5EF4-FFF2-40B4-BE49-F238E27FC236}">
                  <a16:creationId xmlns:a16="http://schemas.microsoft.com/office/drawing/2014/main" xmlns="" id="{B05DA47F-2A2B-4997-8B83-B9E8C223C062}"/>
                </a:ext>
              </a:extLst>
            </p:cNvPr>
            <p:cNvSpPr/>
            <p:nvPr/>
          </p:nvSpPr>
          <p:spPr>
            <a:xfrm>
              <a:off x="2938378" y="2636067"/>
              <a:ext cx="613652" cy="6136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Полилиния 11">
              <a:extLst>
                <a:ext uri="{FF2B5EF4-FFF2-40B4-BE49-F238E27FC236}">
                  <a16:creationId xmlns:a16="http://schemas.microsoft.com/office/drawing/2014/main" xmlns="" id="{0DB355BC-41B4-4327-91E3-4291A09FCA1B}"/>
                </a:ext>
              </a:extLst>
            </p:cNvPr>
            <p:cNvSpPr/>
            <p:nvPr/>
          </p:nvSpPr>
          <p:spPr>
            <a:xfrm>
              <a:off x="2460625" y="2413001"/>
              <a:ext cx="1200150" cy="1212850"/>
            </a:xfrm>
            <a:custGeom>
              <a:avLst/>
              <a:gdLst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0 h 1212850"/>
                <a:gd name="connsiteX1" fmla="*/ 6350 w 1398587"/>
                <a:gd name="connsiteY1" fmla="*/ 3175 h 1212850"/>
                <a:gd name="connsiteX2" fmla="*/ 0 w 1398587"/>
                <a:gd name="connsiteY2" fmla="*/ 1212850 h 1212850"/>
                <a:gd name="connsiteX3" fmla="*/ 1196975 w 1398587"/>
                <a:gd name="connsiteY3" fmla="*/ 892175 h 1212850"/>
                <a:gd name="connsiteX4" fmla="*/ 1200150 w 1398587"/>
                <a:gd name="connsiteY4" fmla="*/ 0 h 1212850"/>
                <a:gd name="connsiteX0" fmla="*/ 1200150 w 1200150"/>
                <a:gd name="connsiteY0" fmla="*/ 0 h 1212850"/>
                <a:gd name="connsiteX1" fmla="*/ 6350 w 1200150"/>
                <a:gd name="connsiteY1" fmla="*/ 3175 h 1212850"/>
                <a:gd name="connsiteX2" fmla="*/ 0 w 1200150"/>
                <a:gd name="connsiteY2" fmla="*/ 1212850 h 1212850"/>
                <a:gd name="connsiteX3" fmla="*/ 1196975 w 1200150"/>
                <a:gd name="connsiteY3" fmla="*/ 892175 h 1212850"/>
                <a:gd name="connsiteX4" fmla="*/ 1200150 w 1200150"/>
                <a:gd name="connsiteY4" fmla="*/ 0 h 121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150" h="1212850">
                  <a:moveTo>
                    <a:pt x="1200150" y="0"/>
                  </a:moveTo>
                  <a:lnTo>
                    <a:pt x="6350" y="3175"/>
                  </a:lnTo>
                  <a:cubicBezTo>
                    <a:pt x="4233" y="406400"/>
                    <a:pt x="2117" y="809625"/>
                    <a:pt x="0" y="1212850"/>
                  </a:cubicBezTo>
                  <a:lnTo>
                    <a:pt x="1196975" y="892175"/>
                  </a:lnTo>
                  <a:cubicBezTo>
                    <a:pt x="1198033" y="594783"/>
                    <a:pt x="1199092" y="297392"/>
                    <a:pt x="12001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6" name="Picture 2" descr="D:\Проекты\_ЯО\2017_05_17 Меры\work\03308665.jpg">
              <a:extLst>
                <a:ext uri="{FF2B5EF4-FFF2-40B4-BE49-F238E27FC236}">
                  <a16:creationId xmlns:a16="http://schemas.microsoft.com/office/drawing/2014/main" xmlns="" id="{24779918-B6D6-40D0-BDDD-F86DFE6412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 r="55116"/>
            <a:stretch>
              <a:fillRect/>
            </a:stretch>
          </p:blipFill>
          <p:spPr bwMode="auto">
            <a:xfrm>
              <a:off x="2455696" y="1767227"/>
              <a:ext cx="1245504" cy="2177298"/>
            </a:xfrm>
            <a:prstGeom prst="rect">
              <a:avLst/>
            </a:prstGeom>
            <a:noFill/>
          </p:spPr>
        </p:pic>
      </p:grpSp>
      <p:sp>
        <p:nvSpPr>
          <p:cNvPr id="23" name="Прямоугольник 22">
            <a:hlinkClick r:id="rId3"/>
          </p:cNvPr>
          <p:cNvSpPr/>
          <p:nvPr/>
        </p:nvSpPr>
        <p:spPr>
          <a:xfrm>
            <a:off x="1907705" y="1324612"/>
            <a:ext cx="3005838" cy="266901"/>
          </a:xfrm>
          <a:prstGeom prst="rect">
            <a:avLst/>
          </a:prstGeom>
        </p:spPr>
        <p:txBody>
          <a:bodyPr wrap="square" lIns="71535" tIns="35767" rIns="71535" bIns="35767">
            <a:spAutoFit/>
          </a:bodyPr>
          <a:lstStyle/>
          <a:p>
            <a:pPr algn="just" defTabSz="812766">
              <a:lnSpc>
                <a:spcPct val="115000"/>
              </a:lnSpc>
              <a:spcAft>
                <a:spcPts val="470"/>
              </a:spcAft>
            </a:pPr>
            <a:r>
              <a:rPr lang="en-US" sz="11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vk.com/moibizbiz76</a:t>
            </a:r>
            <a:endParaRPr lang="ru-RU" sz="11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3" name="Rectangle 4">
            <a:hlinkClick r:id="rId4"/>
          </p:cNvPr>
          <p:cNvSpPr>
            <a:spLocks noChangeArrowheads="1"/>
          </p:cNvSpPr>
          <p:nvPr/>
        </p:nvSpPr>
        <p:spPr bwMode="auto">
          <a:xfrm>
            <a:off x="5292081" y="3431190"/>
            <a:ext cx="4313762" cy="380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535" tIns="35767" rIns="71535" bIns="35767" numCol="1" anchor="ctr" anchorCtr="0" compatLnSpc="1">
            <a:prstTxWarp prst="textNoShape">
              <a:avLst/>
            </a:prstTxWarp>
            <a:spAutoFit/>
          </a:bodyPr>
          <a:lstStyle/>
          <a:p>
            <a:pPr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 smtClean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ru-RU" altLang="ru-RU" sz="11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100" dirty="0" smtClean="0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мсп.рф</a:t>
            </a:r>
            <a:endParaRPr lang="en-US" altLang="ru-RU" sz="1100" dirty="0" smtClean="0">
              <a:solidFill>
                <a:srgbClr val="9C674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 smtClean="0">
                <a:solidFill>
                  <a:srgbClr val="8080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Цифровая платформа</a:t>
            </a:r>
            <a:endParaRPr lang="ru-RU" altLang="ru-RU" sz="900" dirty="0">
              <a:solidFill>
                <a:srgbClr val="80808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5" name="Прямоугольник 54">
            <a:hlinkClick r:id="rId5"/>
          </p:cNvPr>
          <p:cNvSpPr/>
          <p:nvPr/>
        </p:nvSpPr>
        <p:spPr>
          <a:xfrm>
            <a:off x="5220072" y="2348932"/>
            <a:ext cx="2692693" cy="687786"/>
          </a:xfrm>
          <a:prstGeom prst="rect">
            <a:avLst/>
          </a:prstGeom>
        </p:spPr>
        <p:txBody>
          <a:bodyPr wrap="square" lIns="71535" tIns="35767" rIns="71535" bIns="35767">
            <a:spAutoFit/>
          </a:bodyPr>
          <a:lstStyle/>
          <a:p>
            <a:pPr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ru-RU" altLang="ru-RU" sz="13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100" dirty="0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мойбизнес76.рф</a:t>
            </a:r>
            <a:endParaRPr lang="en-US" altLang="ru-RU" sz="1100" dirty="0">
              <a:solidFill>
                <a:srgbClr val="9C674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8080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Центр «Мой бизнес</a:t>
            </a:r>
            <a:r>
              <a:rPr lang="ru-RU" altLang="ru-RU" sz="900" dirty="0" smtClean="0">
                <a:solidFill>
                  <a:srgbClr val="8080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»</a:t>
            </a:r>
            <a:endParaRPr lang="ru-RU" altLang="ru-RU" sz="900" dirty="0">
              <a:solidFill>
                <a:srgbClr val="80808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</a:t>
            </a:r>
            <a:r>
              <a:rPr lang="ru-RU" altLang="ru-RU" sz="9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тел</a:t>
            </a:r>
            <a:r>
              <a:rPr lang="ru-RU" altLang="ru-RU" sz="9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 (4852) 59-47-54</a:t>
            </a:r>
          </a:p>
          <a:p>
            <a:pPr defTabSz="715356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330" y="1251658"/>
            <a:ext cx="364716" cy="364716"/>
          </a:xfrm>
          <a:prstGeom prst="rect">
            <a:avLst/>
          </a:prstGeom>
        </p:spPr>
      </p:pic>
      <p:sp>
        <p:nvSpPr>
          <p:cNvPr id="4" name="Прямоугольник 3">
            <a:hlinkClick r:id="rId7"/>
          </p:cNvPr>
          <p:cNvSpPr/>
          <p:nvPr/>
        </p:nvSpPr>
        <p:spPr>
          <a:xfrm>
            <a:off x="4200115" y="1331340"/>
            <a:ext cx="13079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ok.ru/moi.biz76</a:t>
            </a:r>
            <a:endParaRPr lang="ru-RU" sz="1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334" y="3352630"/>
            <a:ext cx="1286712" cy="7548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115" y="3621195"/>
            <a:ext cx="666978" cy="3243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962" y="2093899"/>
            <a:ext cx="1425455" cy="926444"/>
          </a:xfrm>
          <a:prstGeom prst="rect">
            <a:avLst/>
          </a:prstGeom>
        </p:spPr>
      </p:pic>
      <p:sp>
        <p:nvSpPr>
          <p:cNvPr id="42" name="Прямоугольник 41">
            <a:hlinkClick r:id="rId11"/>
          </p:cNvPr>
          <p:cNvSpPr/>
          <p:nvPr/>
        </p:nvSpPr>
        <p:spPr>
          <a:xfrm>
            <a:off x="6228184" y="1324612"/>
            <a:ext cx="180366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t.me/moibiz76</a:t>
            </a:r>
            <a:endParaRPr lang="ru-RU" sz="1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9" y="1304102"/>
            <a:ext cx="360040" cy="31316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73185"/>
            <a:ext cx="282943" cy="28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6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47404A15-931A-405D-B8A2-BDE9B644FB52}"/>
              </a:ext>
            </a:extLst>
          </p:cNvPr>
          <p:cNvSpPr/>
          <p:nvPr/>
        </p:nvSpPr>
        <p:spPr>
          <a:xfrm>
            <a:off x="4067944" y="0"/>
            <a:ext cx="5076056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1325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08E066BE-1E91-49E2-830F-D868F6EF8AE0}"/>
              </a:ext>
            </a:extLst>
          </p:cNvPr>
          <p:cNvCxnSpPr>
            <a:cxnSpLocks/>
          </p:cNvCxnSpPr>
          <p:nvPr/>
        </p:nvCxnSpPr>
        <p:spPr>
          <a:xfrm>
            <a:off x="4067944" y="0"/>
            <a:ext cx="0" cy="5143500"/>
          </a:xfrm>
          <a:prstGeom prst="line">
            <a:avLst/>
          </a:prstGeom>
          <a:ln>
            <a:solidFill>
              <a:srgbClr val="AF76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2">
            <a:extLst>
              <a:ext uri="{FF2B5EF4-FFF2-40B4-BE49-F238E27FC236}">
                <a16:creationId xmlns="" xmlns:a16="http://schemas.microsoft.com/office/drawing/2014/main" id="{B360FE5B-0E09-4567-B2F0-AB8E15E080AD}"/>
              </a:ext>
            </a:extLst>
          </p:cNvPr>
          <p:cNvSpPr txBox="1">
            <a:spLocks/>
          </p:cNvSpPr>
          <p:nvPr/>
        </p:nvSpPr>
        <p:spPr>
          <a:xfrm>
            <a:off x="5452215" y="624764"/>
            <a:ext cx="3168352" cy="381919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2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г. Ярославль, ул. Свердлова, 25д (3 этаж)</a:t>
            </a:r>
          </a:p>
          <a:p>
            <a:pPr marL="0" marR="0" lvl="0" indent="0" algn="l" defTabSz="914400" rtl="0" eaLnBrk="1" fontAlgn="auto" latinLnBrk="0" hangingPunct="1">
              <a:lnSpc>
                <a:spcPct val="2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+7 (4852)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594-754</a:t>
            </a:r>
          </a:p>
          <a:p>
            <a:pPr marL="0" marR="0" lvl="0" indent="0" algn="l" defTabSz="914400" rtl="0" eaLnBrk="1" fontAlgn="auto" latinLnBrk="0" hangingPunct="1">
              <a:lnSpc>
                <a:spcPct val="2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мойбизнес76.рф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2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cppyar@yandex.ru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vk.com/moibizbiz76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2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ok.ru/moi.biz76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C2A980C-876C-4A9C-BEA5-9874DB57F9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019" y="1297157"/>
            <a:ext cx="280788" cy="3235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944BC8CA-6EE7-4BDA-88F6-705C7F0E69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313" y="1754984"/>
            <a:ext cx="248059" cy="25615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D1DDD3E2-6BF2-4D08-B1D2-35039EEC48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224" y="2178139"/>
            <a:ext cx="299969" cy="29996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091AB3E6-6073-40CA-BDEA-85A6B6DDD45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388" y="2718149"/>
            <a:ext cx="263103" cy="187873"/>
          </a:xfrm>
          <a:prstGeom prst="rect">
            <a:avLst/>
          </a:prstGeom>
        </p:spPr>
      </p:pic>
      <p:sp>
        <p:nvSpPr>
          <p:cNvPr id="28" name="Прямоугольник: скругленные углы 27">
            <a:extLst>
              <a:ext uri="{FF2B5EF4-FFF2-40B4-BE49-F238E27FC236}">
                <a16:creationId xmlns="" xmlns:a16="http://schemas.microsoft.com/office/drawing/2014/main" id="{71F42981-FF3D-4DAA-84AD-C1D4C15A3619}"/>
              </a:ext>
            </a:extLst>
          </p:cNvPr>
          <p:cNvSpPr/>
          <p:nvPr/>
        </p:nvSpPr>
        <p:spPr>
          <a:xfrm>
            <a:off x="5107388" y="3582876"/>
            <a:ext cx="263103" cy="272460"/>
          </a:xfrm>
          <a:prstGeom prst="roundRect">
            <a:avLst>
              <a:gd name="adj" fmla="val 26804"/>
            </a:avLst>
          </a:prstGeom>
          <a:noFill/>
          <a:ln w="19050">
            <a:solidFill>
              <a:srgbClr val="942825"/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1325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="" xmlns:a16="http://schemas.microsoft.com/office/drawing/2014/main" id="{259C8C86-99F5-4105-BAFD-CDACAC892DF3}"/>
              </a:ext>
            </a:extLst>
          </p:cNvPr>
          <p:cNvSpPr/>
          <p:nvPr/>
        </p:nvSpPr>
        <p:spPr>
          <a:xfrm>
            <a:off x="5107389" y="3153638"/>
            <a:ext cx="263103" cy="272460"/>
          </a:xfrm>
          <a:prstGeom prst="roundRect">
            <a:avLst>
              <a:gd name="adj" fmla="val 26804"/>
            </a:avLst>
          </a:prstGeom>
          <a:noFill/>
          <a:ln w="19050">
            <a:solidFill>
              <a:srgbClr val="942825"/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1325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B3421B6-D489-4566-A629-BAC3C262E04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7" t="24777" r="8654" b="24777"/>
          <a:stretch/>
        </p:blipFill>
        <p:spPr>
          <a:xfrm>
            <a:off x="5132229" y="3231486"/>
            <a:ext cx="203836" cy="12645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F8F4052-B18B-4EDB-95F5-B8C666BA6D0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9451" r="22701" b="9548"/>
          <a:stretch/>
        </p:blipFill>
        <p:spPr>
          <a:xfrm>
            <a:off x="5169377" y="3617583"/>
            <a:ext cx="139124" cy="20304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24" y="2068998"/>
            <a:ext cx="2727185" cy="27141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74" y="757654"/>
            <a:ext cx="3524775" cy="140252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452214" y="4011910"/>
            <a:ext cx="11400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 smtClean="0">
                <a:ln>
                  <a:noFill/>
                </a:ln>
                <a:solidFill>
                  <a:srgbClr val="C89C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4"/>
              </a:rPr>
              <a:t>t.me/moibiz76</a:t>
            </a:r>
            <a:endParaRPr kumimoji="0" lang="ru-RU" sz="1200" b="0" i="0" u="sng" strike="noStrike" kern="1200" cap="none" spc="0" normalizeH="0" baseline="0" noProof="0" dirty="0">
              <a:ln>
                <a:noFill/>
              </a:ln>
              <a:solidFill>
                <a:srgbClr val="C89C8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Прямоугольник: скругленные углы 27">
            <a:extLst>
              <a:ext uri="{FF2B5EF4-FFF2-40B4-BE49-F238E27FC236}">
                <a16:creationId xmlns="" xmlns:a16="http://schemas.microsoft.com/office/drawing/2014/main" id="{71F42981-FF3D-4DAA-84AD-C1D4C15A3619}"/>
              </a:ext>
            </a:extLst>
          </p:cNvPr>
          <p:cNvSpPr/>
          <p:nvPr/>
        </p:nvSpPr>
        <p:spPr>
          <a:xfrm>
            <a:off x="5107388" y="4009354"/>
            <a:ext cx="263103" cy="272460"/>
          </a:xfrm>
          <a:prstGeom prst="roundRect">
            <a:avLst>
              <a:gd name="adj" fmla="val 26804"/>
            </a:avLst>
          </a:prstGeom>
          <a:noFill/>
          <a:ln w="19050">
            <a:solidFill>
              <a:srgbClr val="942825"/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1325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29" y="4034794"/>
            <a:ext cx="220752" cy="221733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5004048" y="3035574"/>
            <a:ext cx="2018001" cy="1408384"/>
          </a:xfrm>
          <a:prstGeom prst="wedgeRoundRectCallout">
            <a:avLst>
              <a:gd name="adj1" fmla="val 66157"/>
              <a:gd name="adj2" fmla="val 169"/>
              <a:gd name="adj3" fmla="val 16667"/>
            </a:avLst>
          </a:prstGeom>
          <a:noFill/>
          <a:ln w="9525">
            <a:solidFill>
              <a:srgbClr val="9C674E"/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1325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86250" y="3582876"/>
            <a:ext cx="159603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Подписывайтесь</a:t>
            </a: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AF765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, чтобы быть в курсе всех мер поддержки бизнеса</a:t>
            </a:r>
            <a:endParaRPr kumimoji="0" lang="ru-RU" sz="1100" b="0" i="1" u="none" strike="noStrike" kern="1200" cap="none" spc="0" normalizeH="0" baseline="0" noProof="0" dirty="0">
              <a:ln>
                <a:noFill/>
              </a:ln>
              <a:solidFill>
                <a:srgbClr val="AF765D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276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361751" y="410875"/>
            <a:ext cx="4714305" cy="278570"/>
          </a:xfrm>
          <a:prstGeom prst="rect">
            <a:avLst/>
          </a:prstGeom>
          <a:noFill/>
        </p:spPr>
        <p:txBody>
          <a:bodyPr wrap="square" lIns="62522" tIns="31258" rIns="62522" bIns="31258" rtlCol="0" anchor="ctr">
            <a:spAutoFit/>
          </a:bodyPr>
          <a:lstStyle/>
          <a:p>
            <a:pPr defTabSz="800927"/>
            <a:r>
              <a:rPr lang="ru-RU" sz="1400" b="1" dirty="0">
                <a:cs typeface="Times New Roman" panose="02020603050405020304" pitchFamily="18" charset="0"/>
              </a:rPr>
              <a:t>НПА ПО СОЦИАЛЬНОМУ ПРЕДПРИНИМАТЕЛЬСТВУ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sp>
        <p:nvSpPr>
          <p:cNvPr id="64" name="Номер слайда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="" xmlns:a16="http://schemas.microsoft.com/office/drawing/2014/main" id="{8D677773-2B49-49C4-B07B-FC43F7D932EB}"/>
              </a:ext>
            </a:extLst>
          </p:cNvPr>
          <p:cNvCxnSpPr/>
          <p:nvPr/>
        </p:nvCxnSpPr>
        <p:spPr>
          <a:xfrm>
            <a:off x="365309" y="883416"/>
            <a:ext cx="838315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392E5BA3-A322-4FAA-9643-5D108DAB67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67"/>
          <a:stretch/>
        </p:blipFill>
        <p:spPr>
          <a:xfrm>
            <a:off x="5893217" y="352101"/>
            <a:ext cx="466888" cy="41172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4C9CA8F-E99E-411F-8DCA-C2F4FA26C6C0}"/>
              </a:ext>
            </a:extLst>
          </p:cNvPr>
          <p:cNvSpPr txBox="1"/>
          <p:nvPr/>
        </p:nvSpPr>
        <p:spPr>
          <a:xfrm>
            <a:off x="6372205" y="361568"/>
            <a:ext cx="2399769" cy="397122"/>
          </a:xfrm>
          <a:prstGeom prst="rect">
            <a:avLst/>
          </a:prstGeom>
          <a:noFill/>
        </p:spPr>
        <p:txBody>
          <a:bodyPr wrap="square" lIns="61363" tIns="30683" rIns="61363" bIns="30683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900" b="1" dirty="0">
                <a:solidFill>
                  <a:schemeClr val="tx1">
                    <a:lumMod val="50000"/>
                    <a:lumOff val="50000"/>
                  </a:schemeClr>
                </a:solidFill>
                <a:cs typeface="Browallia New" pitchFamily="34" charset="-34"/>
              </a:rPr>
              <a:t>Департамент инвестиций, промышленности и внешнеэкономической деятельности</a:t>
            </a:r>
          </a:p>
          <a:p>
            <a:pPr>
              <a:lnSpc>
                <a:spcPct val="80000"/>
              </a:lnSpc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cs typeface="Browallia New" pitchFamily="34" charset="-34"/>
              </a:rPr>
              <a:t>Ярославской области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cs typeface="Browallia New" pitchFamily="34" charset="-3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6326468C-EA35-4888-B766-C05413907D02}"/>
              </a:ext>
            </a:extLst>
          </p:cNvPr>
          <p:cNvSpPr txBox="1"/>
          <p:nvPr/>
        </p:nvSpPr>
        <p:spPr>
          <a:xfrm>
            <a:off x="553840" y="1803469"/>
            <a:ext cx="37301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200" dirty="0">
                <a:cs typeface="Times New Roman" panose="02020603050405020304" pitchFamily="18" charset="0"/>
              </a:rPr>
              <a:t>предпринимательская деятельность, направленная на достижение общественно полезных целей, способствующая решению социальных проблем граждан и </a:t>
            </a:r>
            <a:r>
              <a:rPr lang="ru-RU" sz="1200" dirty="0" smtClean="0">
                <a:cs typeface="Times New Roman" panose="02020603050405020304" pitchFamily="18" charset="0"/>
              </a:rPr>
              <a:t>общества</a:t>
            </a:r>
            <a:endParaRPr lang="ru-RU" sz="1200" dirty="0"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F2CB56BA-4BD8-4775-894A-05BA66174A91}"/>
              </a:ext>
            </a:extLst>
          </p:cNvPr>
          <p:cNvSpPr/>
          <p:nvPr/>
        </p:nvSpPr>
        <p:spPr>
          <a:xfrm>
            <a:off x="467544" y="1270756"/>
            <a:ext cx="4032448" cy="474210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600" b="1" dirty="0">
                <a:solidFill>
                  <a:srgbClr val="359039"/>
                </a:solidFill>
                <a:cs typeface="Times New Roman" panose="02020603050405020304" pitchFamily="18" charset="0"/>
              </a:rPr>
              <a:t>СОЦИАЛЬНОЕ ПРЕДПРИНИМАТЕЛЬСТВО </a:t>
            </a:r>
            <a:endParaRPr lang="ru-RU" altLang="ru-RU" sz="1600" dirty="0">
              <a:solidFill>
                <a:srgbClr val="359039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521CE209-B426-4066-B7C1-07F4B1B510C0}"/>
              </a:ext>
            </a:extLst>
          </p:cNvPr>
          <p:cNvSpPr txBox="1"/>
          <p:nvPr/>
        </p:nvSpPr>
        <p:spPr>
          <a:xfrm>
            <a:off x="557510" y="3699257"/>
            <a:ext cx="37301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200" dirty="0">
                <a:cs typeface="Times New Roman" panose="02020603050405020304" pitchFamily="18" charset="0"/>
              </a:rPr>
              <a:t>субъект малого или среднего предпринимательства, осуществляющий деятельность в сфере социального предпринимательства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58B1040A-0EFF-41C3-BD06-C3E5FB64ABC3}"/>
              </a:ext>
            </a:extLst>
          </p:cNvPr>
          <p:cNvSpPr/>
          <p:nvPr/>
        </p:nvSpPr>
        <p:spPr>
          <a:xfrm>
            <a:off x="467544" y="2803292"/>
            <a:ext cx="4032448" cy="632554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600" b="1" dirty="0">
                <a:solidFill>
                  <a:srgbClr val="359039"/>
                </a:solidFill>
                <a:cs typeface="Times New Roman" panose="02020603050405020304" pitchFamily="18" charset="0"/>
              </a:rPr>
              <a:t>СОЦИАЛЬНОЕ ПРЕДПРИЯТИЕ </a:t>
            </a:r>
            <a:endParaRPr lang="ru-RU" altLang="ru-RU" sz="1600" dirty="0">
              <a:solidFill>
                <a:srgbClr val="359039"/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41" name="Таблица 40">
            <a:extLst>
              <a:ext uri="{FF2B5EF4-FFF2-40B4-BE49-F238E27FC236}">
                <a16:creationId xmlns="" xmlns:a16="http://schemas.microsoft.com/office/drawing/2014/main" id="{6620CC56-B4F7-4DB4-8A20-ACFFD3378F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828360"/>
              </p:ext>
            </p:extLst>
          </p:nvPr>
        </p:nvGraphicFramePr>
        <p:xfrm>
          <a:off x="4877795" y="1137223"/>
          <a:ext cx="3780430" cy="3642960"/>
        </p:xfrm>
        <a:graphic>
          <a:graphicData uri="http://schemas.openxmlformats.org/drawingml/2006/table">
            <a:tbl>
              <a:tblPr/>
              <a:tblGrid>
                <a:gridCol w="4133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670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1000" dirty="0">
                          <a:latin typeface="+mn-lt"/>
                          <a:cs typeface="Times New Roman" panose="02020603050405020304" pitchFamily="18" charset="0"/>
                        </a:rPr>
                        <a:t>Нормативно-правовые акты</a:t>
                      </a:r>
                      <a:r>
                        <a:rPr lang="en-US" sz="1000" dirty="0"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  <a:endParaRPr lang="ru-RU" sz="1000" b="1" i="0" u="none" strike="noStrike" dirty="0">
                        <a:solidFill>
                          <a:srgbClr val="9C674E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108000" marB="10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1F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800" b="0" i="0" u="none" strike="noStrike" dirty="0">
                        <a:solidFill>
                          <a:srgbClr val="9C674E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108000" marB="10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1F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ru-RU" sz="800" b="1" dirty="0">
                          <a:solidFill>
                            <a:srgbClr val="8D1F09"/>
                          </a:solidFill>
                          <a:cs typeface="Times New Roman" panose="02020603050405020304" pitchFamily="18" charset="0"/>
                        </a:rPr>
                        <a:t>Национальный проект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ru-RU" sz="800" dirty="0">
                          <a:cs typeface="Times New Roman" panose="02020603050405020304" pitchFamily="18" charset="0"/>
                        </a:rPr>
                        <a:t>«Малое и среднее предпринимательство и поддержка индивидуальной предпринимательской инициативы» на 2019–2024 годы</a:t>
                      </a:r>
                    </a:p>
                  </a:txBody>
                  <a:tcPr marL="72000" marR="72000" marT="108000" marB="10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1F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800" b="0" i="0" u="none" strike="noStrike" dirty="0">
                        <a:solidFill>
                          <a:srgbClr val="9C674E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108000" marB="10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ru-RU" sz="800" b="1" dirty="0">
                          <a:solidFill>
                            <a:srgbClr val="8D1F09"/>
                          </a:solidFill>
                          <a:cs typeface="Times New Roman" panose="02020603050405020304" pitchFamily="18" charset="0"/>
                        </a:rPr>
                        <a:t>Федеральный закон от 24.07.2007 №209-ФЗ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ru-RU" sz="800" dirty="0">
                          <a:cs typeface="Times New Roman" panose="02020603050405020304" pitchFamily="18" charset="0"/>
                        </a:rPr>
                        <a:t>«О развитии малого и среднего предпринимательства в Российской Федерации»</a:t>
                      </a:r>
                    </a:p>
                  </a:txBody>
                  <a:tcPr marL="72000" marR="72000" marT="108000" marB="10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800" b="0" i="0" u="none" strike="noStrike" dirty="0">
                        <a:solidFill>
                          <a:srgbClr val="9C674E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108000" marB="10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ru-RU" sz="800" b="1" dirty="0">
                          <a:solidFill>
                            <a:srgbClr val="8D1F09"/>
                          </a:solidFill>
                          <a:cs typeface="Times New Roman" panose="02020603050405020304" pitchFamily="18" charset="0"/>
                        </a:rPr>
                        <a:t>Приказ Минэкономразвития России от 29.11.2019 №773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ru-RU" sz="800" dirty="0">
                          <a:cs typeface="Times New Roman" panose="02020603050405020304" pitchFamily="18" charset="0"/>
                        </a:rPr>
                        <a:t>«Об утверждении </a:t>
                      </a:r>
                      <a:r>
                        <a:rPr lang="ru-RU" sz="800" b="0" dirty="0">
                          <a:cs typeface="Times New Roman" panose="02020603050405020304" pitchFamily="18" charset="0"/>
                        </a:rPr>
                        <a:t>Порядка признания </a:t>
                      </a:r>
                      <a:r>
                        <a:rPr lang="ru-RU" sz="800" dirty="0">
                          <a:cs typeface="Times New Roman" panose="02020603050405020304" pitchFamily="18" charset="0"/>
                        </a:rPr>
                        <a:t>субъекта малого или среднего предпринимательства социальным предприятием и Порядка формирования перечня субъектов малого и среднего предпринимательства, имеющих статус социального предприятия»</a:t>
                      </a:r>
                    </a:p>
                  </a:txBody>
                  <a:tcPr marL="72000" marR="72000" marT="108000" marB="10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800" b="0" i="0" u="none" strike="noStrike" dirty="0">
                        <a:solidFill>
                          <a:srgbClr val="9C674E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108000" marB="10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ru-RU" sz="800" b="1" dirty="0">
                          <a:solidFill>
                            <a:srgbClr val="8D1F09"/>
                          </a:solidFill>
                          <a:cs typeface="Times New Roman" panose="02020603050405020304" pitchFamily="18" charset="0"/>
                        </a:rPr>
                        <a:t>Постановление Правительства ЯО от 02.07.2019 №474-п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ru-RU" sz="800" dirty="0">
                          <a:cs typeface="Times New Roman" panose="02020603050405020304" pitchFamily="18" charset="0"/>
                        </a:rPr>
                        <a:t>«О порядке предоставления </a:t>
                      </a:r>
                      <a:r>
                        <a:rPr lang="ru-RU" sz="800" b="0" dirty="0">
                          <a:cs typeface="Times New Roman" panose="02020603050405020304" pitchFamily="18" charset="0"/>
                        </a:rPr>
                        <a:t>субсидий субъектам </a:t>
                      </a:r>
                      <a:r>
                        <a:rPr lang="ru-RU" sz="800" dirty="0">
                          <a:cs typeface="Times New Roman" panose="02020603050405020304" pitchFamily="18" charset="0"/>
                        </a:rPr>
                        <a:t>малого и среднего предпринимательства»</a:t>
                      </a:r>
                    </a:p>
                  </a:txBody>
                  <a:tcPr marL="72000" marR="72000" marT="108000" marB="10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800" b="0" i="0" u="none" strike="noStrike" dirty="0">
                        <a:solidFill>
                          <a:srgbClr val="9C674E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108000" marB="10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800" b="1" dirty="0">
                          <a:solidFill>
                            <a:srgbClr val="8D1F09"/>
                          </a:solidFill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lang="ru-RU" sz="800" b="1" dirty="0" err="1">
                          <a:solidFill>
                            <a:srgbClr val="8D1F09"/>
                          </a:solidFill>
                          <a:cs typeface="Times New Roman" panose="02020603050405020304" pitchFamily="18" charset="0"/>
                        </a:rPr>
                        <a:t>ДИиП</a:t>
                      </a:r>
                      <a:r>
                        <a:rPr lang="ru-RU" sz="800" b="1" dirty="0">
                          <a:solidFill>
                            <a:srgbClr val="8D1F09"/>
                          </a:solidFill>
                          <a:cs typeface="Times New Roman" panose="02020603050405020304" pitchFamily="18" charset="0"/>
                        </a:rPr>
                        <a:t> ЯО от 20.01.2021 №5-ОД</a:t>
                      </a:r>
                    </a:p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800" dirty="0">
                          <a:cs typeface="Times New Roman" panose="02020603050405020304" pitchFamily="18" charset="0"/>
                        </a:rPr>
                        <a:t>«Об утверждении </a:t>
                      </a:r>
                      <a:r>
                        <a:rPr lang="ru-RU" sz="800" b="0" dirty="0">
                          <a:cs typeface="Times New Roman" panose="02020603050405020304" pitchFamily="18" charset="0"/>
                        </a:rPr>
                        <a:t>Административного регламента предоставления государственной услуги</a:t>
                      </a:r>
                      <a:r>
                        <a:rPr lang="ru-RU" sz="800" b="1" dirty="0"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>
                          <a:cs typeface="Times New Roman" panose="02020603050405020304" pitchFamily="18" charset="0"/>
                        </a:rPr>
                        <a:t>«Признание субъекта малого или среднего предпринимательства социальным предприятием»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108000" marB="1080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Овал 1">
            <a:extLst>
              <a:ext uri="{FF2B5EF4-FFF2-40B4-BE49-F238E27FC236}">
                <a16:creationId xmlns="" xmlns:a16="http://schemas.microsoft.com/office/drawing/2014/main" id="{3F1ACD5C-ADE6-4A89-9941-7C83D5F355C6}"/>
              </a:ext>
            </a:extLst>
          </p:cNvPr>
          <p:cNvSpPr/>
          <p:nvPr/>
        </p:nvSpPr>
        <p:spPr>
          <a:xfrm>
            <a:off x="4939134" y="1601310"/>
            <a:ext cx="273844" cy="273844"/>
          </a:xfrm>
          <a:prstGeom prst="ellipse">
            <a:avLst/>
          </a:prstGeom>
          <a:solidFill>
            <a:srgbClr val="8D1F09"/>
          </a:solid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18C0D5C-AF36-42F8-8523-48D8578BE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833" y="1645781"/>
            <a:ext cx="128194" cy="176691"/>
          </a:xfrm>
          <a:prstGeom prst="rect">
            <a:avLst/>
          </a:prstGeom>
        </p:spPr>
      </p:pic>
      <p:sp>
        <p:nvSpPr>
          <p:cNvPr id="30" name="Овал 29">
            <a:extLst>
              <a:ext uri="{FF2B5EF4-FFF2-40B4-BE49-F238E27FC236}">
                <a16:creationId xmlns="" xmlns:a16="http://schemas.microsoft.com/office/drawing/2014/main" id="{AFFBE2BE-37CB-4884-8DB1-AA85FC012C39}"/>
              </a:ext>
            </a:extLst>
          </p:cNvPr>
          <p:cNvSpPr/>
          <p:nvPr/>
        </p:nvSpPr>
        <p:spPr>
          <a:xfrm>
            <a:off x="4939134" y="2178478"/>
            <a:ext cx="273844" cy="273844"/>
          </a:xfrm>
          <a:prstGeom prst="ellipse">
            <a:avLst/>
          </a:prstGeom>
          <a:solidFill>
            <a:srgbClr val="8D1F09"/>
          </a:solid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279F8940-F304-4CFF-979B-BC6CB42E7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833" y="2222949"/>
            <a:ext cx="128194" cy="176691"/>
          </a:xfrm>
          <a:prstGeom prst="rect">
            <a:avLst/>
          </a:prstGeom>
        </p:spPr>
      </p:pic>
      <p:sp>
        <p:nvSpPr>
          <p:cNvPr id="36" name="Овал 35">
            <a:extLst>
              <a:ext uri="{FF2B5EF4-FFF2-40B4-BE49-F238E27FC236}">
                <a16:creationId xmlns="" xmlns:a16="http://schemas.microsoft.com/office/drawing/2014/main" id="{CE373C88-D2BE-4157-89D5-0A82311F40D9}"/>
              </a:ext>
            </a:extLst>
          </p:cNvPr>
          <p:cNvSpPr/>
          <p:nvPr/>
        </p:nvSpPr>
        <p:spPr>
          <a:xfrm>
            <a:off x="4939134" y="2758821"/>
            <a:ext cx="273844" cy="273844"/>
          </a:xfrm>
          <a:prstGeom prst="ellipse">
            <a:avLst/>
          </a:prstGeom>
          <a:solidFill>
            <a:srgbClr val="8D1F09"/>
          </a:solid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EAE0CD3A-C6F5-4B33-B937-A872D6086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833" y="2803292"/>
            <a:ext cx="128194" cy="176691"/>
          </a:xfrm>
          <a:prstGeom prst="rect">
            <a:avLst/>
          </a:prstGeom>
        </p:spPr>
      </p:pic>
      <p:sp>
        <p:nvSpPr>
          <p:cNvPr id="42" name="Овал 41">
            <a:extLst>
              <a:ext uri="{FF2B5EF4-FFF2-40B4-BE49-F238E27FC236}">
                <a16:creationId xmlns="" xmlns:a16="http://schemas.microsoft.com/office/drawing/2014/main" id="{5BA4DD13-6225-490D-BBEA-65D18E8926E2}"/>
              </a:ext>
            </a:extLst>
          </p:cNvPr>
          <p:cNvSpPr/>
          <p:nvPr/>
        </p:nvSpPr>
        <p:spPr>
          <a:xfrm>
            <a:off x="4939134" y="3579299"/>
            <a:ext cx="273844" cy="273844"/>
          </a:xfrm>
          <a:prstGeom prst="ellipse">
            <a:avLst/>
          </a:prstGeom>
          <a:solidFill>
            <a:srgbClr val="8D1F09"/>
          </a:solid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2AFA463D-AF1C-438D-83EC-A57FC8D9E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833" y="3623770"/>
            <a:ext cx="128194" cy="176691"/>
          </a:xfrm>
          <a:prstGeom prst="rect">
            <a:avLst/>
          </a:prstGeom>
        </p:spPr>
      </p:pic>
      <p:sp>
        <p:nvSpPr>
          <p:cNvPr id="44" name="Овал 43">
            <a:extLst>
              <a:ext uri="{FF2B5EF4-FFF2-40B4-BE49-F238E27FC236}">
                <a16:creationId xmlns="" xmlns:a16="http://schemas.microsoft.com/office/drawing/2014/main" id="{E9A34969-22DC-4066-8B42-209380A0857D}"/>
              </a:ext>
            </a:extLst>
          </p:cNvPr>
          <p:cNvSpPr/>
          <p:nvPr/>
        </p:nvSpPr>
        <p:spPr>
          <a:xfrm>
            <a:off x="4939134" y="4169249"/>
            <a:ext cx="273844" cy="273844"/>
          </a:xfrm>
          <a:prstGeom prst="ellipse">
            <a:avLst/>
          </a:prstGeom>
          <a:solidFill>
            <a:srgbClr val="8D1F09"/>
          </a:solid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AF4E09EA-B81F-455A-8C68-332E3A5EC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833" y="4213720"/>
            <a:ext cx="128194" cy="17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17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361751" y="303153"/>
            <a:ext cx="4714305" cy="494014"/>
          </a:xfrm>
          <a:prstGeom prst="rect">
            <a:avLst/>
          </a:prstGeom>
          <a:noFill/>
        </p:spPr>
        <p:txBody>
          <a:bodyPr wrap="square" lIns="62522" tIns="31258" rIns="62522" bIns="31258" rtlCol="0" anchor="ctr">
            <a:spAutoFit/>
          </a:bodyPr>
          <a:lstStyle/>
          <a:p>
            <a:pPr defTabSz="800927"/>
            <a:r>
              <a:rPr lang="ru-RU" sz="1400" b="1" dirty="0">
                <a:solidFill>
                  <a:prstClr val="black"/>
                </a:solidFill>
                <a:ea typeface="Times New Roman"/>
                <a:cs typeface="+mn-cs"/>
              </a:rPr>
              <a:t>ОСНОВНЫЕ ЗАДАЧИ ГОСУДАРСТВЕННОЙ ПОДДЕРЖКИ СОЦИАЛЬНОГО ПРЕДПРИНИМАТЕЛЬСТВА</a:t>
            </a:r>
            <a:endParaRPr lang="ru-RU" sz="1400" b="1" dirty="0">
              <a:cs typeface="Times New Roman" panose="02020603050405020304" pitchFamily="18" charset="0"/>
            </a:endParaRPr>
          </a:p>
        </p:txBody>
      </p:sp>
      <p:sp>
        <p:nvSpPr>
          <p:cNvPr id="64" name="Номер слайда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 dirty="0"/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="" xmlns:a16="http://schemas.microsoft.com/office/drawing/2014/main" id="{8D677773-2B49-49C4-B07B-FC43F7D932EB}"/>
              </a:ext>
            </a:extLst>
          </p:cNvPr>
          <p:cNvCxnSpPr/>
          <p:nvPr/>
        </p:nvCxnSpPr>
        <p:spPr>
          <a:xfrm>
            <a:off x="365309" y="883416"/>
            <a:ext cx="838315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392E5BA3-A322-4FAA-9643-5D108DAB67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67"/>
          <a:stretch/>
        </p:blipFill>
        <p:spPr>
          <a:xfrm>
            <a:off x="5893217" y="352101"/>
            <a:ext cx="466888" cy="41172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4C9CA8F-E99E-411F-8DCA-C2F4FA26C6C0}"/>
              </a:ext>
            </a:extLst>
          </p:cNvPr>
          <p:cNvSpPr txBox="1"/>
          <p:nvPr/>
        </p:nvSpPr>
        <p:spPr>
          <a:xfrm>
            <a:off x="6372205" y="361568"/>
            <a:ext cx="2399769" cy="397122"/>
          </a:xfrm>
          <a:prstGeom prst="rect">
            <a:avLst/>
          </a:prstGeom>
          <a:noFill/>
        </p:spPr>
        <p:txBody>
          <a:bodyPr wrap="square" lIns="61363" tIns="30683" rIns="61363" bIns="30683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900" b="1" dirty="0">
                <a:solidFill>
                  <a:schemeClr val="tx1">
                    <a:lumMod val="50000"/>
                    <a:lumOff val="50000"/>
                  </a:schemeClr>
                </a:solidFill>
                <a:cs typeface="Browallia New" pitchFamily="34" charset="-34"/>
              </a:rPr>
              <a:t>Департамент инвестиций, промышленности и внешнеэкономической деятельности</a:t>
            </a:r>
          </a:p>
          <a:p>
            <a:pPr>
              <a:lnSpc>
                <a:spcPct val="80000"/>
              </a:lnSpc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cs typeface="Browallia New" pitchFamily="34" charset="-34"/>
              </a:rPr>
              <a:t>Ярославской области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cs typeface="Browallia New" pitchFamily="34" charset="-34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="" xmlns:a16="http://schemas.microsoft.com/office/drawing/2014/main" id="{8E390485-2BAB-4F84-8FB3-F979837818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297772"/>
              </p:ext>
            </p:extLst>
          </p:nvPr>
        </p:nvGraphicFramePr>
        <p:xfrm>
          <a:off x="539552" y="1389964"/>
          <a:ext cx="3672408" cy="3005520"/>
        </p:xfrm>
        <a:graphic>
          <a:graphicData uri="http://schemas.openxmlformats.org/drawingml/2006/table">
            <a:tbl>
              <a:tblPr/>
              <a:tblGrid>
                <a:gridCol w="6224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500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endParaRPr lang="ru-RU" sz="1400" b="0" i="0" u="none" strike="noStrike" dirty="0">
                        <a:solidFill>
                          <a:srgbClr val="9C674E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252000" marB="25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</a:rPr>
                        <a:t>Увеличение количества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</a:rPr>
                        <a:t>социальных предприятий в регионе</a:t>
                      </a:r>
                    </a:p>
                  </a:txBody>
                  <a:tcPr marL="72000" marR="72000" marT="252000" marB="25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endParaRPr lang="ru-RU" sz="1400" b="0" i="0" u="none" strike="noStrike" dirty="0">
                        <a:solidFill>
                          <a:srgbClr val="9C674E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252000" marB="25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</a:rPr>
                        <a:t>Увеличение количества услуг, оказываемых социальными предприятиями населению региона</a:t>
                      </a:r>
                    </a:p>
                  </a:txBody>
                  <a:tcPr marL="72000" marR="72000" marT="252000" marB="25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endParaRPr lang="ru-RU" sz="1400" b="0" i="0" u="none" strike="noStrike" dirty="0">
                        <a:solidFill>
                          <a:srgbClr val="9C674E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252000" marB="25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</a:rPr>
                        <a:t>Увеличения доходности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</a:rPr>
                        <a:t>социальных предприятий</a:t>
                      </a:r>
                    </a:p>
                  </a:txBody>
                  <a:tcPr marL="72000" marR="72000" marT="252000" marB="25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F05212E5-932D-4190-AFF3-02DB90ACF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332710"/>
              </p:ext>
            </p:extLst>
          </p:nvPr>
        </p:nvGraphicFramePr>
        <p:xfrm>
          <a:off x="4917187" y="1389964"/>
          <a:ext cx="3586112" cy="3218880"/>
        </p:xfrm>
        <a:graphic>
          <a:graphicData uri="http://schemas.openxmlformats.org/drawingml/2006/table">
            <a:tbl>
              <a:tblPr/>
              <a:tblGrid>
                <a:gridCol w="6094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766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endParaRPr lang="ru-RU" sz="1400" b="0" i="0" u="none" strike="noStrike" dirty="0">
                        <a:solidFill>
                          <a:srgbClr val="9C674E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252000" marB="25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</a:rPr>
                        <a:t>Увеличение численности занятых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</a:rPr>
                        <a:t>на предприятиях социальной сферы</a:t>
                      </a:r>
                    </a:p>
                  </a:txBody>
                  <a:tcPr marL="72000" marR="72000" marT="252000" marB="25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endParaRPr lang="ru-RU" sz="1400" b="0" i="0" u="none" strike="noStrike" dirty="0">
                        <a:solidFill>
                          <a:srgbClr val="9C674E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252000" marB="25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  <a:ea typeface="Times New Roman"/>
                        </a:rPr>
                        <a:t>Реализация новых проектов социальной направленности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  <a:ea typeface="Times New Roman"/>
                        </a:rPr>
                        <a:t>на территории региона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72000" marT="252000" marB="25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41913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endParaRPr lang="ru-RU" sz="1400" b="0" i="0" u="none" strike="noStrike" dirty="0">
                        <a:solidFill>
                          <a:srgbClr val="9C674E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252000" marB="25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dirty="0">
                          <a:latin typeface="+mn-lt"/>
                          <a:ea typeface="Times New Roman"/>
                        </a:rPr>
                        <a:t>Увеличение информированности субъектов МСП о социальном предпринимательстве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252000" marB="2520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635B71B8-822B-4A60-AE13-0A25DC7C078E}"/>
              </a:ext>
            </a:extLst>
          </p:cNvPr>
          <p:cNvSpPr/>
          <p:nvPr/>
        </p:nvSpPr>
        <p:spPr>
          <a:xfrm>
            <a:off x="603596" y="1619417"/>
            <a:ext cx="464492" cy="464492"/>
          </a:xfrm>
          <a:prstGeom prst="ellipse">
            <a:avLst/>
          </a:prstGeom>
          <a:solidFill>
            <a:srgbClr val="8D1F09"/>
          </a:solid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6056BAD7-5055-442F-92E0-4C543BE6CBA6}"/>
              </a:ext>
            </a:extLst>
          </p:cNvPr>
          <p:cNvSpPr/>
          <p:nvPr/>
        </p:nvSpPr>
        <p:spPr>
          <a:xfrm>
            <a:off x="603596" y="2572296"/>
            <a:ext cx="464492" cy="464492"/>
          </a:xfrm>
          <a:prstGeom prst="ellipse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="" xmlns:a16="http://schemas.microsoft.com/office/drawing/2014/main" id="{CF5AF237-AECE-4749-916C-F159F2482CC3}"/>
              </a:ext>
            </a:extLst>
          </p:cNvPr>
          <p:cNvSpPr/>
          <p:nvPr/>
        </p:nvSpPr>
        <p:spPr>
          <a:xfrm>
            <a:off x="603596" y="3699709"/>
            <a:ext cx="464492" cy="464492"/>
          </a:xfrm>
          <a:prstGeom prst="ellipse">
            <a:avLst/>
          </a:prstGeom>
          <a:solidFill>
            <a:srgbClr val="359039"/>
          </a:solid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B0197D5-7000-4E6E-B764-597B0E007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58" y="3790056"/>
            <a:ext cx="279134" cy="279132"/>
          </a:xfrm>
          <a:prstGeom prst="rect">
            <a:avLst/>
          </a:prstGeom>
        </p:spPr>
      </p:pic>
      <p:sp>
        <p:nvSpPr>
          <p:cNvPr id="20" name="Овал 19">
            <a:extLst>
              <a:ext uri="{FF2B5EF4-FFF2-40B4-BE49-F238E27FC236}">
                <a16:creationId xmlns="" xmlns:a16="http://schemas.microsoft.com/office/drawing/2014/main" id="{E96BE504-8D84-48C8-AA67-EDE68D3FEF58}"/>
              </a:ext>
            </a:extLst>
          </p:cNvPr>
          <p:cNvSpPr/>
          <p:nvPr/>
        </p:nvSpPr>
        <p:spPr>
          <a:xfrm>
            <a:off x="4969416" y="1619417"/>
            <a:ext cx="464492" cy="46449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478FD4DB-1090-424F-97C4-DDD22FA12959}"/>
              </a:ext>
            </a:extLst>
          </p:cNvPr>
          <p:cNvSpPr/>
          <p:nvPr/>
        </p:nvSpPr>
        <p:spPr>
          <a:xfrm>
            <a:off x="4969416" y="2572296"/>
            <a:ext cx="464492" cy="464492"/>
          </a:xfrm>
          <a:prstGeom prst="ellipse">
            <a:avLst/>
          </a:prstGeom>
          <a:solidFill>
            <a:srgbClr val="9C674E"/>
          </a:solid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FA497330-6DE8-4CDC-A8FA-044240FE1A5B}"/>
              </a:ext>
            </a:extLst>
          </p:cNvPr>
          <p:cNvSpPr/>
          <p:nvPr/>
        </p:nvSpPr>
        <p:spPr>
          <a:xfrm>
            <a:off x="4969416" y="3699709"/>
            <a:ext cx="464492" cy="464492"/>
          </a:xfrm>
          <a:prstGeom prst="ellipse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12EE3C19-C185-44A0-8F24-8F9C424A54DB}"/>
              </a:ext>
            </a:extLst>
          </p:cNvPr>
          <p:cNvGrpSpPr/>
          <p:nvPr/>
        </p:nvGrpSpPr>
        <p:grpSpPr>
          <a:xfrm>
            <a:off x="5035011" y="1724914"/>
            <a:ext cx="321832" cy="224335"/>
            <a:chOff x="4989762" y="1796758"/>
            <a:chExt cx="383748" cy="267494"/>
          </a:xfrm>
        </p:grpSpPr>
        <p:pic>
          <p:nvPicPr>
            <p:cNvPr id="5" name="Рисунок 4">
              <a:extLst>
                <a:ext uri="{FF2B5EF4-FFF2-40B4-BE49-F238E27FC236}">
                  <a16:creationId xmlns="" xmlns:a16="http://schemas.microsoft.com/office/drawing/2014/main" id="{1DEA823A-B9A5-4BEA-8880-9D2408151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 contras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06016" y="1796758"/>
              <a:ext cx="267494" cy="267494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="" xmlns:a16="http://schemas.microsoft.com/office/drawing/2014/main" id="{80DD255C-CC73-4E97-8428-4FA6477DC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 contras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89762" y="1851670"/>
              <a:ext cx="209772" cy="209772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14C1F06-E1A1-4DC0-9FF0-2809566CC4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152290">
            <a:off x="5076654" y="3817532"/>
            <a:ext cx="239158" cy="23915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A1E2F0E6-A020-4849-A2DA-968F468117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482" y="1717914"/>
            <a:ext cx="267494" cy="26749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D04D6EDC-734C-45DA-90D4-7478CE7AC0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8465" y="2648522"/>
            <a:ext cx="280298" cy="31038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8DAD84E7-132D-4416-BC04-AAD396ECB1C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212" y="2650166"/>
            <a:ext cx="302007" cy="30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41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361751" y="333931"/>
            <a:ext cx="6442497" cy="432458"/>
          </a:xfrm>
          <a:prstGeom prst="rect">
            <a:avLst/>
          </a:prstGeom>
          <a:noFill/>
        </p:spPr>
        <p:txBody>
          <a:bodyPr wrap="square" lIns="62522" tIns="31258" rIns="62522" bIns="31258" rtlCol="0" anchor="ctr">
            <a:spAutoFit/>
          </a:bodyPr>
          <a:lstStyle/>
          <a:p>
            <a:pPr defTabSz="800927"/>
            <a:r>
              <a:rPr lang="ru-RU" sz="1200" b="1" dirty="0">
                <a:cs typeface="Times New Roman" panose="02020603050405020304" pitchFamily="18" charset="0"/>
              </a:rPr>
              <a:t>РАЗВИТИЕ СОЦ</a:t>
            </a:r>
            <a:r>
              <a:rPr lang="en-US" sz="1200" b="1" dirty="0">
                <a:cs typeface="Times New Roman" panose="02020603050405020304" pitchFamily="18" charset="0"/>
              </a:rPr>
              <a:t>.</a:t>
            </a:r>
            <a:r>
              <a:rPr lang="ru-RU" sz="1200" b="1" dirty="0">
                <a:cs typeface="Times New Roman" panose="02020603050405020304" pitchFamily="18" charset="0"/>
              </a:rPr>
              <a:t> ПРЕДПРИНИМАТЕЛЬСТВА В ЯРОСЛАВСКОЙ ОБЛАСТИ </a:t>
            </a:r>
            <a:br>
              <a:rPr lang="ru-RU" sz="1200" b="1" dirty="0">
                <a:cs typeface="Times New Roman" panose="02020603050405020304" pitchFamily="18" charset="0"/>
              </a:rPr>
            </a:br>
            <a:r>
              <a:rPr lang="ru-RU" sz="1200" b="1" dirty="0">
                <a:cs typeface="Times New Roman" panose="02020603050405020304" pitchFamily="18" charset="0"/>
              </a:rPr>
              <a:t>И ОСНОВНЫЕ ВИДЫ ДЕЯТЕЛЬНОСТИ СОЦИАЛЬНЫХ ПРЕДПРИЯТИЙ</a:t>
            </a:r>
          </a:p>
        </p:txBody>
      </p:sp>
      <p:sp>
        <p:nvSpPr>
          <p:cNvPr id="64" name="Номер слайда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 dirty="0"/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="" xmlns:a16="http://schemas.microsoft.com/office/drawing/2014/main" id="{8D677773-2B49-49C4-B07B-FC43F7D932EB}"/>
              </a:ext>
            </a:extLst>
          </p:cNvPr>
          <p:cNvCxnSpPr/>
          <p:nvPr/>
        </p:nvCxnSpPr>
        <p:spPr>
          <a:xfrm>
            <a:off x="365309" y="883416"/>
            <a:ext cx="838315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392E5BA3-A322-4FAA-9643-5D108DAB67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67"/>
          <a:stretch/>
        </p:blipFill>
        <p:spPr>
          <a:xfrm>
            <a:off x="5893217" y="352101"/>
            <a:ext cx="466888" cy="41172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4C9CA8F-E99E-411F-8DCA-C2F4FA26C6C0}"/>
              </a:ext>
            </a:extLst>
          </p:cNvPr>
          <p:cNvSpPr txBox="1"/>
          <p:nvPr/>
        </p:nvSpPr>
        <p:spPr>
          <a:xfrm>
            <a:off x="6372205" y="361568"/>
            <a:ext cx="2399769" cy="397122"/>
          </a:xfrm>
          <a:prstGeom prst="rect">
            <a:avLst/>
          </a:prstGeom>
          <a:noFill/>
        </p:spPr>
        <p:txBody>
          <a:bodyPr wrap="square" lIns="61363" tIns="30683" rIns="61363" bIns="30683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900" b="1" dirty="0">
                <a:solidFill>
                  <a:schemeClr val="tx1">
                    <a:lumMod val="50000"/>
                    <a:lumOff val="50000"/>
                  </a:schemeClr>
                </a:solidFill>
                <a:cs typeface="Browallia New" pitchFamily="34" charset="-34"/>
              </a:rPr>
              <a:t>Департамент инвестиций, промышленности и внешнеэкономической деятельности</a:t>
            </a:r>
          </a:p>
          <a:p>
            <a:pPr>
              <a:lnSpc>
                <a:spcPct val="80000"/>
              </a:lnSpc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cs typeface="Browallia New" pitchFamily="34" charset="-34"/>
              </a:rPr>
              <a:t>Ярославской области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cs typeface="Browallia New" pitchFamily="34" charset="-34"/>
            </a:endParaRPr>
          </a:p>
        </p:txBody>
      </p:sp>
      <p:graphicFrame>
        <p:nvGraphicFramePr>
          <p:cNvPr id="18" name="Объект 3">
            <a:extLst>
              <a:ext uri="{FF2B5EF4-FFF2-40B4-BE49-F238E27FC236}">
                <a16:creationId xmlns="" xmlns:a16="http://schemas.microsoft.com/office/drawing/2014/main" id="{A2C592F7-0AFE-4CDD-85E7-D7239B195F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5561557"/>
              </p:ext>
            </p:extLst>
          </p:nvPr>
        </p:nvGraphicFramePr>
        <p:xfrm>
          <a:off x="467544" y="1563638"/>
          <a:ext cx="4104456" cy="3245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A6E82DF-ED9E-472D-B2B1-6A6EA48E2801}"/>
              </a:ext>
            </a:extLst>
          </p:cNvPr>
          <p:cNvSpPr txBox="1"/>
          <p:nvPr/>
        </p:nvSpPr>
        <p:spPr>
          <a:xfrm>
            <a:off x="467544" y="1208541"/>
            <a:ext cx="31448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>
              <a:lnSpc>
                <a:spcPct val="100000"/>
              </a:lnSpc>
            </a:pPr>
            <a:r>
              <a:rPr lang="ru-RU" sz="1400" dirty="0">
                <a:latin typeface="+mn-lt"/>
                <a:cs typeface="Times New Roman" panose="02020603050405020304" pitchFamily="18" charset="0"/>
              </a:rPr>
              <a:t>Количество социальных предприятий в Ярославской области</a:t>
            </a:r>
            <a:endParaRPr lang="ru-RU" sz="1400" b="1" i="0" u="none" strike="noStrike" dirty="0">
              <a:solidFill>
                <a:srgbClr val="9C674E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="" xmlns:a16="http://schemas.microsoft.com/office/drawing/2014/main" id="{317FF432-150B-4509-8215-A7CFE23F33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58438"/>
              </p:ext>
            </p:extLst>
          </p:nvPr>
        </p:nvGraphicFramePr>
        <p:xfrm>
          <a:off x="5162144" y="1137223"/>
          <a:ext cx="3150589" cy="3494280"/>
        </p:xfrm>
        <a:graphic>
          <a:graphicData uri="http://schemas.openxmlformats.org/drawingml/2006/table">
            <a:tbl>
              <a:tblPr/>
              <a:tblGrid>
                <a:gridCol w="5619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886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ru-RU" sz="1000" dirty="0">
                          <a:cs typeface="Times New Roman" panose="02020603050405020304" pitchFamily="18" charset="0"/>
                        </a:rPr>
                        <a:t>Наиболее распространенные</a:t>
                      </a:r>
                    </a:p>
                    <a:p>
                      <a:r>
                        <a:rPr lang="ru-RU" sz="1000" dirty="0">
                          <a:cs typeface="Times New Roman" panose="02020603050405020304" pitchFamily="18" charset="0"/>
                        </a:rPr>
                        <a:t>виды деятельности социальных предприятий:</a:t>
                      </a:r>
                    </a:p>
                  </a:txBody>
                  <a:tcPr marL="72000" marR="72000" marT="144000" marB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1F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800" b="0" i="0" u="none" strike="noStrike" dirty="0">
                        <a:solidFill>
                          <a:srgbClr val="9C674E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144000" marB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1F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ru-RU" sz="1100" dirty="0"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72000" marR="72000" marT="144000" marB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1F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800" b="0" i="0" u="none" strike="noStrike" dirty="0">
                        <a:solidFill>
                          <a:srgbClr val="9C674E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144000" marB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ru-RU" sz="1100" dirty="0">
                          <a:cs typeface="Times New Roman" panose="02020603050405020304" pitchFamily="18" charset="0"/>
                        </a:rPr>
                        <a:t>Торговля</a:t>
                      </a:r>
                    </a:p>
                  </a:txBody>
                  <a:tcPr marL="72000" marR="72000" marT="144000" marB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800" b="0" i="0" u="none" strike="noStrike" dirty="0">
                        <a:solidFill>
                          <a:srgbClr val="9C674E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144000" marB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ru-RU" sz="1100" dirty="0">
                          <a:cs typeface="Times New Roman" panose="02020603050405020304" pitchFamily="18" charset="0"/>
                        </a:rPr>
                        <a:t>Производство народных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ru-RU" sz="1100" dirty="0">
                          <a:cs typeface="Times New Roman" panose="02020603050405020304" pitchFamily="18" charset="0"/>
                        </a:rPr>
                        <a:t>художественных промыслов</a:t>
                      </a:r>
                    </a:p>
                  </a:txBody>
                  <a:tcPr marL="72000" marR="72000" marT="144000" marB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800" b="0" i="0" u="none" strike="noStrike" dirty="0">
                        <a:solidFill>
                          <a:srgbClr val="9C674E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144000" marB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ru-RU" sz="1100" dirty="0">
                          <a:cs typeface="Times New Roman" panose="02020603050405020304" pitchFamily="18" charset="0"/>
                        </a:rPr>
                        <a:t>Услуги по дневному содержанию детей</a:t>
                      </a:r>
                    </a:p>
                  </a:txBody>
                  <a:tcPr marL="72000" marR="72000" marT="144000" marB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800" b="0" i="0" u="none" strike="noStrike" dirty="0">
                        <a:solidFill>
                          <a:srgbClr val="9C674E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144000" marB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ru-RU" sz="1100" dirty="0">
                          <a:cs typeface="Times New Roman" panose="02020603050405020304" pitchFamily="18" charset="0"/>
                        </a:rPr>
                        <a:t>Услуги в области здоровья и спорта</a:t>
                      </a:r>
                    </a:p>
                  </a:txBody>
                  <a:tcPr marL="72000" marR="72000" marT="144000" marB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147698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800" b="0" i="0" u="none" strike="noStrike" dirty="0">
                        <a:solidFill>
                          <a:srgbClr val="9C674E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144000" marB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100" dirty="0">
                          <a:cs typeface="Times New Roman" panose="02020603050405020304" pitchFamily="18" charset="0"/>
                        </a:rPr>
                        <a:t>Медицинские услуги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144000" marB="1440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C32D76F-09D4-4A2A-A184-E97FF4EB7D4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15856" y="1837408"/>
            <a:ext cx="246492" cy="24649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64C42C3-F97C-4295-B675-244C3B50A46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14221" y="2796919"/>
            <a:ext cx="280918" cy="29833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48F90AE-EF9C-4453-9A2C-35BDAA0475F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90023" y="3818478"/>
            <a:ext cx="280404" cy="28040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599E377-AFF3-4849-8FE9-2A5E18B16E0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94965" y="4278645"/>
            <a:ext cx="280406" cy="28040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7F4ABDD-9DD6-4DDD-A7B9-CABF389FA45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87464" y="3355798"/>
            <a:ext cx="262726" cy="2589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71D53CCE-53F7-4088-838A-B4878360D14F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65756" y="2236758"/>
            <a:ext cx="335064" cy="33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5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32F97B41-C4E7-4346-B594-64CF2E786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2BAF095-53D7-4F1A-98C6-94B3A93353C8}"/>
              </a:ext>
            </a:extLst>
          </p:cNvPr>
          <p:cNvSpPr txBox="1"/>
          <p:nvPr/>
        </p:nvSpPr>
        <p:spPr>
          <a:xfrm>
            <a:off x="361751" y="303153"/>
            <a:ext cx="4930329" cy="494014"/>
          </a:xfrm>
          <a:prstGeom prst="rect">
            <a:avLst/>
          </a:prstGeom>
          <a:noFill/>
        </p:spPr>
        <p:txBody>
          <a:bodyPr wrap="square" lIns="62522" tIns="31258" rIns="62522" bIns="31258" rtlCol="0" anchor="ctr">
            <a:spAutoFit/>
          </a:bodyPr>
          <a:lstStyle/>
          <a:p>
            <a:pPr defTabSz="800927"/>
            <a:r>
              <a:rPr lang="ru-RU" sz="1400" b="1" dirty="0">
                <a:ea typeface="Roboto Black" panose="02000000000000000000" pitchFamily="2" charset="0"/>
                <a:cs typeface="Times New Roman" panose="02020603050405020304" pitchFamily="18" charset="0"/>
              </a:rPr>
              <a:t>КРИТЕРИИ ОТНЕСЕНИЯ СУБЪЕКТОВ МСП</a:t>
            </a:r>
          </a:p>
          <a:p>
            <a:pPr defTabSz="800927"/>
            <a:r>
              <a:rPr lang="ru-RU" sz="1400" b="1" dirty="0">
                <a:ea typeface="Roboto Black" panose="02000000000000000000" pitchFamily="2" charset="0"/>
                <a:cs typeface="Times New Roman" panose="02020603050405020304" pitchFamily="18" charset="0"/>
              </a:rPr>
              <a:t>К СОЦИАЛЬНОМУ ПРЕДПРИЯТИЮ</a:t>
            </a:r>
            <a:endParaRPr lang="ru-RU" sz="1400" b="1" dirty="0"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F83937CE-E920-4DD1-B461-197AE5715F9E}"/>
              </a:ext>
            </a:extLst>
          </p:cNvPr>
          <p:cNvCxnSpPr/>
          <p:nvPr/>
        </p:nvCxnSpPr>
        <p:spPr>
          <a:xfrm>
            <a:off x="365309" y="883416"/>
            <a:ext cx="838315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46CDF65-8B94-45C0-AC98-B8B2A1464D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67"/>
          <a:stretch/>
        </p:blipFill>
        <p:spPr>
          <a:xfrm>
            <a:off x="5893217" y="352101"/>
            <a:ext cx="466888" cy="4117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05952B6-4D19-4386-8009-9FA953CBCE1C}"/>
              </a:ext>
            </a:extLst>
          </p:cNvPr>
          <p:cNvSpPr txBox="1"/>
          <p:nvPr/>
        </p:nvSpPr>
        <p:spPr>
          <a:xfrm>
            <a:off x="6372205" y="361568"/>
            <a:ext cx="2399769" cy="397122"/>
          </a:xfrm>
          <a:prstGeom prst="rect">
            <a:avLst/>
          </a:prstGeom>
          <a:noFill/>
        </p:spPr>
        <p:txBody>
          <a:bodyPr wrap="square" lIns="61363" tIns="30683" rIns="61363" bIns="30683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900" b="1" dirty="0">
                <a:solidFill>
                  <a:schemeClr val="tx1">
                    <a:lumMod val="50000"/>
                    <a:lumOff val="50000"/>
                  </a:schemeClr>
                </a:solidFill>
                <a:cs typeface="Browallia New" pitchFamily="34" charset="-34"/>
              </a:rPr>
              <a:t>Департамент инвестиций, промышленности и внешнеэкономической деятельности</a:t>
            </a:r>
          </a:p>
          <a:p>
            <a:pPr>
              <a:lnSpc>
                <a:spcPct val="80000"/>
              </a:lnSpc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cs typeface="Browallia New" pitchFamily="34" charset="-34"/>
              </a:rPr>
              <a:t>Ярославской области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cs typeface="Browallia New" pitchFamily="34" charset="-3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BD88B0B5-6C1A-408F-A2B5-B49ABCD7AC22}"/>
              </a:ext>
            </a:extLst>
          </p:cNvPr>
          <p:cNvSpPr/>
          <p:nvPr/>
        </p:nvSpPr>
        <p:spPr>
          <a:xfrm>
            <a:off x="467544" y="1017784"/>
            <a:ext cx="4032448" cy="1084970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ctr" anchorCtr="0" compatLnSpc="1">
            <a:prstTxWarp prst="textNoShape">
              <a:avLst/>
            </a:prstTxWarp>
          </a:bodyPr>
          <a:lstStyle/>
          <a:p>
            <a:endParaRPr lang="ru-RU" sz="1600" b="1" dirty="0">
              <a:solidFill>
                <a:srgbClr val="359039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D2D97E18-A98E-4145-B3D8-CEFD4AA315BF}"/>
              </a:ext>
            </a:extLst>
          </p:cNvPr>
          <p:cNvSpPr/>
          <p:nvPr/>
        </p:nvSpPr>
        <p:spPr>
          <a:xfrm>
            <a:off x="467544" y="3036709"/>
            <a:ext cx="4032448" cy="1084963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ctr" anchorCtr="0" compatLnSpc="1">
            <a:prstTxWarp prst="textNoShape">
              <a:avLst/>
            </a:prstTxWarp>
          </a:bodyPr>
          <a:lstStyle/>
          <a:p>
            <a:endParaRPr lang="ru-RU" sz="1600" b="1" dirty="0">
              <a:solidFill>
                <a:srgbClr val="359039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65C6F3B-AC6A-4BE8-B2ED-39B2ED55AD4F}"/>
              </a:ext>
            </a:extLst>
          </p:cNvPr>
          <p:cNvSpPr txBox="1"/>
          <p:nvPr/>
        </p:nvSpPr>
        <p:spPr>
          <a:xfrm>
            <a:off x="1206735" y="1190932"/>
            <a:ext cx="3149241" cy="7386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400" b="1" dirty="0">
                <a:cs typeface="Times New Roman" panose="02020603050405020304" pitchFamily="18" charset="0"/>
              </a:rPr>
              <a:t>Субъект МСП </a:t>
            </a:r>
            <a:r>
              <a:rPr lang="ru-RU" sz="1400" b="1" dirty="0">
                <a:solidFill>
                  <a:srgbClr val="8D1F09"/>
                </a:solidFill>
                <a:cs typeface="Times New Roman" panose="02020603050405020304" pitchFamily="18" charset="0"/>
              </a:rPr>
              <a:t>обеспечивает занятость </a:t>
            </a:r>
            <a:r>
              <a:rPr lang="ru-RU" sz="1400" b="1" dirty="0">
                <a:cs typeface="Times New Roman" panose="02020603050405020304" pitchFamily="18" charset="0"/>
              </a:rPr>
              <a:t>граждан, отнесенных к категориям социально уязвимых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087BFCF-D8A9-48B1-B175-63DFE1C95236}"/>
              </a:ext>
            </a:extLst>
          </p:cNvPr>
          <p:cNvSpPr txBox="1"/>
          <p:nvPr/>
        </p:nvSpPr>
        <p:spPr>
          <a:xfrm>
            <a:off x="611560" y="987574"/>
            <a:ext cx="648072" cy="110799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6600" dirty="0">
                <a:solidFill>
                  <a:srgbClr val="3590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8D6D8D8-02E6-4BFD-B912-13AD62DBBFF4}"/>
              </a:ext>
            </a:extLst>
          </p:cNvPr>
          <p:cNvSpPr txBox="1"/>
          <p:nvPr/>
        </p:nvSpPr>
        <p:spPr>
          <a:xfrm>
            <a:off x="612898" y="3003798"/>
            <a:ext cx="648072" cy="110799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6600" dirty="0">
                <a:solidFill>
                  <a:srgbClr val="3590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3CB5C7E-792E-4D40-8B84-8C63373B56EA}"/>
              </a:ext>
            </a:extLst>
          </p:cNvPr>
          <p:cNvSpPr txBox="1"/>
          <p:nvPr/>
        </p:nvSpPr>
        <p:spPr>
          <a:xfrm>
            <a:off x="1205594" y="3080742"/>
            <a:ext cx="3236558" cy="95410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400" b="1" dirty="0">
                <a:cs typeface="Times New Roman" panose="02020603050405020304" pitchFamily="18" charset="0"/>
              </a:rPr>
              <a:t>Субъект МСП </a:t>
            </a:r>
            <a:r>
              <a:rPr lang="ru-RU" sz="1400" b="1" dirty="0">
                <a:solidFill>
                  <a:srgbClr val="8D1F09"/>
                </a:solidFill>
                <a:cs typeface="Times New Roman" panose="02020603050405020304" pitchFamily="18" charset="0"/>
              </a:rPr>
              <a:t>реализует товары </a:t>
            </a:r>
            <a:r>
              <a:rPr lang="ru-RU" sz="1400" b="1" dirty="0">
                <a:cs typeface="Times New Roman" panose="02020603050405020304" pitchFamily="18" charset="0"/>
              </a:rPr>
              <a:t>(работы, услуги), произведенные гражданами, отнесенными к категориям социально уязвимых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815DD76-A799-4DC7-A20B-D2F79982054F}"/>
              </a:ext>
            </a:extLst>
          </p:cNvPr>
          <p:cNvSpPr txBox="1"/>
          <p:nvPr/>
        </p:nvSpPr>
        <p:spPr>
          <a:xfrm>
            <a:off x="450693" y="2555190"/>
            <a:ext cx="3978782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ru-RU" sz="3200" dirty="0">
                <a:solidFill>
                  <a:srgbClr val="359039"/>
                </a:solidFill>
                <a:cs typeface="Times New Roman" panose="02020603050405020304" pitchFamily="18" charset="0"/>
              </a:rPr>
              <a:t>или</a:t>
            </a:r>
          </a:p>
        </p:txBody>
      </p:sp>
      <p:graphicFrame>
        <p:nvGraphicFramePr>
          <p:cNvPr id="23" name="Таблица 22">
            <a:extLst>
              <a:ext uri="{FF2B5EF4-FFF2-40B4-BE49-F238E27FC236}">
                <a16:creationId xmlns="" xmlns:a16="http://schemas.microsoft.com/office/drawing/2014/main" id="{C20C9322-8268-4FDC-BF1B-AEE18904CE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981100"/>
              </p:ext>
            </p:extLst>
          </p:nvPr>
        </p:nvGraphicFramePr>
        <p:xfrm>
          <a:off x="4877795" y="1137223"/>
          <a:ext cx="3780430" cy="3543120"/>
        </p:xfrm>
        <a:graphic>
          <a:graphicData uri="http://schemas.openxmlformats.org/drawingml/2006/table">
            <a:tbl>
              <a:tblPr/>
              <a:tblGrid>
                <a:gridCol w="4133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670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1000" dirty="0">
                          <a:latin typeface="+mn-lt"/>
                          <a:cs typeface="Times New Roman" panose="02020603050405020304" pitchFamily="18" charset="0"/>
                        </a:rPr>
                        <a:t>Категории социально-уязвимых граждан</a:t>
                      </a:r>
                      <a:r>
                        <a:rPr lang="en-US" sz="1000" dirty="0"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  <a:endParaRPr lang="ru-RU" sz="1000" b="1" i="0" u="none" strike="noStrike" dirty="0">
                        <a:solidFill>
                          <a:srgbClr val="9C674E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1F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9C674E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9C674E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1F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ru-RU" sz="800" dirty="0"/>
                        <a:t>Инвалиды и лица с ограниченными возможностями здоровья</a:t>
                      </a:r>
                      <a:endParaRPr lang="ru-RU" sz="800" dirty="0"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1F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9C674E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9C674E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ru-RU" sz="800" dirty="0"/>
                        <a:t>Одинокие и (или) многодетные родители, воспитывающие несовершеннолетних детей, в том числе детей-инвалидов</a:t>
                      </a:r>
                      <a:endParaRPr lang="ru-RU" sz="800" dirty="0"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9C674E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9C674E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ru-RU" sz="800" dirty="0"/>
                        <a:t>Пенсионеры и граждане предпенсионного возраста (в течение </a:t>
                      </a:r>
                      <a:r>
                        <a:rPr lang="en-US" sz="800" dirty="0"/>
                        <a:t>5</a:t>
                      </a:r>
                      <a:r>
                        <a:rPr lang="ru-RU" sz="800" dirty="0"/>
                        <a:t> лет до наступления возраста, дающего право на страховую пенсию по старости, в том числе назначаемую досрочно)</a:t>
                      </a:r>
                      <a:endParaRPr lang="ru-RU" sz="800" dirty="0"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9C674E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9C674E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ru-RU" sz="800" dirty="0"/>
                        <a:t>Выпускники детских домов в возрасте до 23 лет</a:t>
                      </a:r>
                      <a:endParaRPr lang="ru-RU" sz="800" dirty="0"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9C674E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9C674E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Лица, осужденные к лишению свободы (при условии наличия гражданско-правового договора субъекта МСП с учреждением уголовно-исполнительной системы) и принудительным работам в период отбывания наказания, и лица, освобожденные из мест лишения свободы и имеющие неснятую или непогашенную судимость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3174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9C674E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9C674E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Беженцы и вынужденные переселенцы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05321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9C674E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9C674E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Малоимущие граждане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88686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9C674E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9C674E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Лица без определенного места жительства и занятий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93903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9C674E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lang="ru-RU" sz="800" b="0" i="0" u="none" strike="noStrike" dirty="0">
                        <a:solidFill>
                          <a:srgbClr val="9C674E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800" dirty="0"/>
                        <a:t>Граждане, признанные нуждающимися в социальном обслуживании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67544" y="2161768"/>
            <a:ext cx="4032447" cy="55399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000000"/>
                </a:solidFill>
                <a:cs typeface="Arial" panose="020B0604020202020204" pitchFamily="34" charset="0"/>
              </a:rPr>
              <a:t>Доля работников из этих категорий должна быть не менее 50%  от среднесписочной численности работников, а их доля в фонде оплаты труда –не менее 25% (за прошлый год</a:t>
            </a:r>
            <a:r>
              <a:rPr lang="ru-RU" sz="1000" dirty="0" smtClean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  <a:endParaRPr lang="ru-RU" sz="1000" dirty="0"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179990"/>
            <a:ext cx="4032447" cy="70788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000000"/>
                </a:solidFill>
                <a:cs typeface="Arial" panose="020B0604020202020204" pitchFamily="34" charset="0"/>
              </a:rPr>
              <a:t>- доля </a:t>
            </a:r>
            <a:r>
              <a:rPr lang="ru-RU" sz="1000" dirty="0">
                <a:solidFill>
                  <a:srgbClr val="000000"/>
                </a:solidFill>
                <a:cs typeface="Arial" panose="020B0604020202020204" pitchFamily="34" charset="0"/>
              </a:rPr>
              <a:t>доходов от этой деятельности должна быть не менее 50% (в прошлом году)</a:t>
            </a:r>
          </a:p>
          <a:p>
            <a:r>
              <a:rPr lang="ru-RU" sz="1000" dirty="0" smtClean="0">
                <a:solidFill>
                  <a:srgbClr val="000000"/>
                </a:solidFill>
                <a:cs typeface="Arial" panose="020B0604020202020204" pitchFamily="34" charset="0"/>
              </a:rPr>
              <a:t>- не </a:t>
            </a:r>
            <a:r>
              <a:rPr lang="ru-RU" sz="1000" dirty="0">
                <a:solidFill>
                  <a:srgbClr val="000000"/>
                </a:solidFill>
                <a:cs typeface="Arial" panose="020B0604020202020204" pitchFamily="34" charset="0"/>
              </a:rPr>
              <a:t>менее 50% чистой прибыли (при наличии) за прошлый год направлено на эту деятельность (реинвестировано</a:t>
            </a:r>
            <a:r>
              <a:rPr lang="ru-RU" sz="1000" dirty="0" smtClean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  <a:endParaRPr lang="ru-RU" sz="1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851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5488E41C-E663-4929-A56C-0D1CE5D41E12}"/>
              </a:ext>
            </a:extLst>
          </p:cNvPr>
          <p:cNvSpPr/>
          <p:nvPr/>
        </p:nvSpPr>
        <p:spPr>
          <a:xfrm>
            <a:off x="467544" y="1418297"/>
            <a:ext cx="4032448" cy="1084970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ctr" anchorCtr="0" compatLnSpc="1">
            <a:prstTxWarp prst="textNoShape">
              <a:avLst/>
            </a:prstTxWarp>
          </a:bodyPr>
          <a:lstStyle/>
          <a:p>
            <a:endParaRPr lang="ru-RU" sz="1600" b="1" dirty="0">
              <a:solidFill>
                <a:srgbClr val="359039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32F97B41-C4E7-4346-B594-64CF2E786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2BAF095-53D7-4F1A-98C6-94B3A93353C8}"/>
              </a:ext>
            </a:extLst>
          </p:cNvPr>
          <p:cNvSpPr txBox="1"/>
          <p:nvPr/>
        </p:nvSpPr>
        <p:spPr>
          <a:xfrm>
            <a:off x="361751" y="303153"/>
            <a:ext cx="4930329" cy="494014"/>
          </a:xfrm>
          <a:prstGeom prst="rect">
            <a:avLst/>
          </a:prstGeom>
          <a:noFill/>
        </p:spPr>
        <p:txBody>
          <a:bodyPr wrap="square" lIns="62522" tIns="31258" rIns="62522" bIns="31258" rtlCol="0" anchor="ctr">
            <a:spAutoFit/>
          </a:bodyPr>
          <a:lstStyle/>
          <a:p>
            <a:pPr defTabSz="800927"/>
            <a:r>
              <a:rPr lang="ru-RU" sz="1400" b="1" dirty="0">
                <a:ea typeface="Roboto Black" panose="02000000000000000000" pitchFamily="2" charset="0"/>
                <a:cs typeface="Times New Roman" panose="02020603050405020304" pitchFamily="18" charset="0"/>
              </a:rPr>
              <a:t>КРИТЕРИИ ОТНЕСЕНИЯ СУБЪЕКТОВ МСП</a:t>
            </a:r>
          </a:p>
          <a:p>
            <a:pPr defTabSz="800927"/>
            <a:r>
              <a:rPr lang="ru-RU" sz="1400" b="1" dirty="0">
                <a:ea typeface="Roboto Black" panose="02000000000000000000" pitchFamily="2" charset="0"/>
                <a:cs typeface="Times New Roman" panose="02020603050405020304" pitchFamily="18" charset="0"/>
              </a:rPr>
              <a:t>К СОЦИАЛЬНОМУ ПРЕДПРИЯТИЮ</a:t>
            </a:r>
            <a:endParaRPr lang="ru-RU" sz="1400" b="1" dirty="0"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F83937CE-E920-4DD1-B461-197AE5715F9E}"/>
              </a:ext>
            </a:extLst>
          </p:cNvPr>
          <p:cNvCxnSpPr/>
          <p:nvPr/>
        </p:nvCxnSpPr>
        <p:spPr>
          <a:xfrm>
            <a:off x="365309" y="883416"/>
            <a:ext cx="838315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46CDF65-8B94-45C0-AC98-B8B2A1464D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67"/>
          <a:stretch/>
        </p:blipFill>
        <p:spPr>
          <a:xfrm>
            <a:off x="5893217" y="352101"/>
            <a:ext cx="466888" cy="4117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05952B6-4D19-4386-8009-9FA953CBCE1C}"/>
              </a:ext>
            </a:extLst>
          </p:cNvPr>
          <p:cNvSpPr txBox="1"/>
          <p:nvPr/>
        </p:nvSpPr>
        <p:spPr>
          <a:xfrm>
            <a:off x="6372205" y="361568"/>
            <a:ext cx="2399769" cy="397122"/>
          </a:xfrm>
          <a:prstGeom prst="rect">
            <a:avLst/>
          </a:prstGeom>
          <a:noFill/>
        </p:spPr>
        <p:txBody>
          <a:bodyPr wrap="square" lIns="61363" tIns="30683" rIns="61363" bIns="30683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900" b="1" dirty="0">
                <a:solidFill>
                  <a:schemeClr val="tx1">
                    <a:lumMod val="50000"/>
                    <a:lumOff val="50000"/>
                  </a:schemeClr>
                </a:solidFill>
                <a:cs typeface="Browallia New" pitchFamily="34" charset="-34"/>
              </a:rPr>
              <a:t>Департамент инвестиций, промышленности и внешнеэкономической деятельности</a:t>
            </a:r>
          </a:p>
          <a:p>
            <a:pPr>
              <a:lnSpc>
                <a:spcPct val="80000"/>
              </a:lnSpc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cs typeface="Browallia New" pitchFamily="34" charset="-34"/>
              </a:rPr>
              <a:t>Ярославской области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cs typeface="Browallia New" pitchFamily="34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E75F39B-ECE7-4FE0-8DA5-116DD95F7D34}"/>
              </a:ext>
            </a:extLst>
          </p:cNvPr>
          <p:cNvSpPr txBox="1"/>
          <p:nvPr/>
        </p:nvSpPr>
        <p:spPr>
          <a:xfrm>
            <a:off x="1206736" y="1484652"/>
            <a:ext cx="3058210" cy="95410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400" b="1" dirty="0">
                <a:cs typeface="Times New Roman" panose="02020603050405020304" pitchFamily="18" charset="0"/>
              </a:rPr>
              <a:t>Субъект МСП </a:t>
            </a:r>
            <a:r>
              <a:rPr lang="ru-RU" sz="1400" b="1" dirty="0">
                <a:solidFill>
                  <a:srgbClr val="8D1F09"/>
                </a:solidFill>
                <a:cs typeface="Times New Roman" panose="02020603050405020304" pitchFamily="18" charset="0"/>
              </a:rPr>
              <a:t>производит товары </a:t>
            </a:r>
            <a:r>
              <a:rPr lang="ru-RU" sz="1400" b="1" dirty="0">
                <a:cs typeface="Times New Roman" panose="02020603050405020304" pitchFamily="18" charset="0"/>
              </a:rPr>
              <a:t>(работы, услуги) для граждан, отнесенным к категориям социально уязвимых</a:t>
            </a:r>
            <a:r>
              <a:rPr lang="en-US" sz="1400" b="1" dirty="0">
                <a:cs typeface="Times New Roman" panose="02020603050405020304" pitchFamily="18" charset="0"/>
              </a:rPr>
              <a:t>:</a:t>
            </a:r>
            <a:endParaRPr lang="ru-RU" sz="1400" b="1" dirty="0"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E551A7B-1FAC-4D11-9ACD-B8ADA981840A}"/>
              </a:ext>
            </a:extLst>
          </p:cNvPr>
          <p:cNvSpPr txBox="1"/>
          <p:nvPr/>
        </p:nvSpPr>
        <p:spPr>
          <a:xfrm>
            <a:off x="611560" y="1389015"/>
            <a:ext cx="648072" cy="110799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600" dirty="0">
                <a:solidFill>
                  <a:srgbClr val="3590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6600" dirty="0">
              <a:solidFill>
                <a:srgbClr val="3590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Таблица 23">
            <a:extLst>
              <a:ext uri="{FF2B5EF4-FFF2-40B4-BE49-F238E27FC236}">
                <a16:creationId xmlns="" xmlns:a16="http://schemas.microsoft.com/office/drawing/2014/main" id="{F212A272-B08E-4457-B800-1FBC2C8EE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004332"/>
              </p:ext>
            </p:extLst>
          </p:nvPr>
        </p:nvGraphicFramePr>
        <p:xfrm>
          <a:off x="4643216" y="1099888"/>
          <a:ext cx="4015009" cy="3768000"/>
        </p:xfrm>
        <a:graphic>
          <a:graphicData uri="http://schemas.openxmlformats.org/drawingml/2006/table">
            <a:tbl>
              <a:tblPr/>
              <a:tblGrid>
                <a:gridCol w="4133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016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9C674E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9C674E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ru-RU" sz="800" dirty="0">
                          <a:cs typeface="Times New Roman" panose="02020603050405020304" pitchFamily="18" charset="0"/>
                        </a:rPr>
                        <a:t>Социально-бытовые услуги, направленные на поддержание жизнедеятельности в быту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9C674E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9C674E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cs typeface="Times New Roman" panose="02020603050405020304" pitchFamily="18" charset="0"/>
                        </a:rPr>
                        <a:t>Социально-медицинские услуги, направленные на поддержание и сохранение здоровья путем организации ухода, оказания содействия в проведении оздоровительных мероприятий, систематического наблюдения для выявления отклонений в состоянии здоровья</a:t>
                      </a:r>
                      <a:endParaRPr lang="en-US" sz="800" dirty="0"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9C674E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9C674E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cs typeface="Times New Roman" panose="02020603050405020304" pitchFamily="18" charset="0"/>
                        </a:rPr>
                        <a:t>Социально-психологические услуги, предусматривающие оказание помощи в коррекции психологического состояния для адаптации в социальной среде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9C674E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9C674E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cs typeface="Times New Roman" panose="02020603050405020304" pitchFamily="18" charset="0"/>
                        </a:rPr>
                        <a:t>Социально-педагогические услуги, направленные на профилактику отклонений в поведении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9C674E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9C674E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cs typeface="Times New Roman" panose="02020603050405020304" pitchFamily="18" charset="0"/>
                        </a:rPr>
                        <a:t>Социально-трудовые услуги, направленные на оказание помощи в трудоустройстве и в решении иных проблем, связанных с трудовой адаптацией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3174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9C674E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9C674E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cs typeface="Times New Roman" panose="02020603050405020304" pitchFamily="18" charset="0"/>
                        </a:rPr>
                        <a:t>Услуги, предусматривающие повышение коммуникативного потенциала, реабилитацию и социальную адаптацию, услуги по социальному сопровождению</a:t>
                      </a:r>
                      <a:endParaRPr lang="en-US" sz="800" dirty="0"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05321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9C674E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9C674E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cs typeface="Times New Roman" panose="02020603050405020304" pitchFamily="18" charset="0"/>
                        </a:rPr>
                        <a:t>Производство и (или) реализация медицинской техники, протезно-ортопедических изделий, программного обеспечения, а также технических средств, которые могут быть использованы исключительно для профилактики инвалидности или реабилитации (</a:t>
                      </a:r>
                      <a:r>
                        <a:rPr lang="ru-RU" sz="800" dirty="0" err="1">
                          <a:cs typeface="Times New Roman" panose="02020603050405020304" pitchFamily="18" charset="0"/>
                        </a:rPr>
                        <a:t>абилитации</a:t>
                      </a:r>
                      <a:r>
                        <a:rPr lang="ru-RU" sz="800" dirty="0">
                          <a:cs typeface="Times New Roman" panose="02020603050405020304" pitchFamily="18" charset="0"/>
                        </a:rPr>
                        <a:t>) инвалидов</a:t>
                      </a:r>
                      <a:endParaRPr lang="en-US" sz="800" dirty="0"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88686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9C674E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9C674E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cs typeface="Times New Roman" panose="02020603050405020304" pitchFamily="18" charset="0"/>
                        </a:rPr>
                        <a:t>Организация отдыха и оздоровления инвалидов и пенсионеров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93903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9C674E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lang="ru-RU" sz="800" b="0" i="0" u="none" strike="noStrike" dirty="0">
                        <a:solidFill>
                          <a:srgbClr val="9C674E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cs typeface="Times New Roman" panose="02020603050405020304" pitchFamily="18" charset="0"/>
                        </a:rPr>
                        <a:t>Услуги в сфере дополнительного образования</a:t>
                      </a:r>
                    </a:p>
                  </a:txBody>
                  <a:tcPr marL="72000" marR="72000" marT="36000" marB="360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800" b="0" i="0" u="none" strike="noStrike" dirty="0">
                          <a:solidFill>
                            <a:srgbClr val="9C674E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cs typeface="Times New Roman" panose="02020603050405020304" pitchFamily="18" charset="0"/>
                        </a:rPr>
                        <a:t>Создание условий для беспрепятственного доступа инвалидов к объектам социальной, инженерной, транспортной инфраструктур и пользования средствами транспорта, связи и информации</a:t>
                      </a:r>
                    </a:p>
                  </a:txBody>
                  <a:tcPr marL="72000" marR="72000" marT="36000" marB="360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3204341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67544" y="2563366"/>
            <a:ext cx="4032448" cy="70788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000000"/>
                </a:solidFill>
                <a:cs typeface="Arial" panose="020B0604020202020204" pitchFamily="34" charset="0"/>
              </a:rPr>
              <a:t>- доля </a:t>
            </a:r>
            <a:r>
              <a:rPr lang="ru-RU" sz="1000" dirty="0">
                <a:solidFill>
                  <a:srgbClr val="000000"/>
                </a:solidFill>
                <a:cs typeface="Arial" panose="020B0604020202020204" pitchFamily="34" charset="0"/>
              </a:rPr>
              <a:t>доходов от этой деятельности должна быть не менее 50% (в прошлом году)</a:t>
            </a:r>
          </a:p>
          <a:p>
            <a:r>
              <a:rPr lang="ru-RU" sz="1000" dirty="0" smtClean="0">
                <a:solidFill>
                  <a:srgbClr val="000000"/>
                </a:solidFill>
                <a:cs typeface="Arial" panose="020B0604020202020204" pitchFamily="34" charset="0"/>
              </a:rPr>
              <a:t>- не </a:t>
            </a:r>
            <a:r>
              <a:rPr lang="ru-RU" sz="1000" dirty="0">
                <a:solidFill>
                  <a:srgbClr val="000000"/>
                </a:solidFill>
                <a:cs typeface="Arial" panose="020B0604020202020204" pitchFamily="34" charset="0"/>
              </a:rPr>
              <a:t>менее 50% чистой прибыли (при наличии) за прошлый год направлено на эту деятельность (</a:t>
            </a:r>
            <a:r>
              <a:rPr lang="ru-RU" sz="1000" dirty="0" smtClean="0">
                <a:solidFill>
                  <a:srgbClr val="000000"/>
                </a:solidFill>
                <a:cs typeface="Arial" panose="020B0604020202020204" pitchFamily="34" charset="0"/>
              </a:rPr>
              <a:t>реинвестировано)</a:t>
            </a:r>
          </a:p>
        </p:txBody>
      </p:sp>
    </p:spTree>
    <p:extLst>
      <p:ext uri="{BB962C8B-B14F-4D97-AF65-F5344CB8AC3E}">
        <p14:creationId xmlns:p14="http://schemas.microsoft.com/office/powerpoint/2010/main" val="1531599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BD47955F-CF7D-4063-94DF-44CA17597303}"/>
              </a:ext>
            </a:extLst>
          </p:cNvPr>
          <p:cNvSpPr/>
          <p:nvPr/>
        </p:nvSpPr>
        <p:spPr>
          <a:xfrm>
            <a:off x="467544" y="1419225"/>
            <a:ext cx="4032448" cy="1365944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ctr" anchorCtr="0" compatLnSpc="1">
            <a:prstTxWarp prst="textNoShape">
              <a:avLst/>
            </a:prstTxWarp>
          </a:bodyPr>
          <a:lstStyle/>
          <a:p>
            <a:endParaRPr lang="ru-RU" sz="1600" b="1" dirty="0">
              <a:solidFill>
                <a:srgbClr val="359039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32F97B41-C4E7-4346-B594-64CF2E786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2BAF095-53D7-4F1A-98C6-94B3A93353C8}"/>
              </a:ext>
            </a:extLst>
          </p:cNvPr>
          <p:cNvSpPr txBox="1"/>
          <p:nvPr/>
        </p:nvSpPr>
        <p:spPr>
          <a:xfrm>
            <a:off x="361751" y="303153"/>
            <a:ext cx="4930329" cy="494014"/>
          </a:xfrm>
          <a:prstGeom prst="rect">
            <a:avLst/>
          </a:prstGeom>
          <a:noFill/>
        </p:spPr>
        <p:txBody>
          <a:bodyPr wrap="square" lIns="62522" tIns="31258" rIns="62522" bIns="31258" rtlCol="0" anchor="ctr">
            <a:spAutoFit/>
          </a:bodyPr>
          <a:lstStyle/>
          <a:p>
            <a:pPr defTabSz="800927"/>
            <a:r>
              <a:rPr lang="ru-RU" sz="1400" b="1" dirty="0">
                <a:ea typeface="Roboto Black" panose="02000000000000000000" pitchFamily="2" charset="0"/>
                <a:cs typeface="Times New Roman" panose="02020603050405020304" pitchFamily="18" charset="0"/>
              </a:rPr>
              <a:t>КРИТЕРИИ ОТНЕСЕНИЯ СУБЪЕКТОВ МСП</a:t>
            </a:r>
          </a:p>
          <a:p>
            <a:pPr defTabSz="800927"/>
            <a:r>
              <a:rPr lang="ru-RU" sz="1400" b="1" dirty="0">
                <a:ea typeface="Roboto Black" panose="02000000000000000000" pitchFamily="2" charset="0"/>
                <a:cs typeface="Times New Roman" panose="02020603050405020304" pitchFamily="18" charset="0"/>
              </a:rPr>
              <a:t>К СОЦИАЛЬНОМУ ПРЕДПРИЯТИЮ</a:t>
            </a:r>
            <a:endParaRPr lang="ru-RU" sz="1400" b="1" dirty="0"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F83937CE-E920-4DD1-B461-197AE5715F9E}"/>
              </a:ext>
            </a:extLst>
          </p:cNvPr>
          <p:cNvCxnSpPr/>
          <p:nvPr/>
        </p:nvCxnSpPr>
        <p:spPr>
          <a:xfrm>
            <a:off x="365309" y="883416"/>
            <a:ext cx="838315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46CDF65-8B94-45C0-AC98-B8B2A1464D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67"/>
          <a:stretch/>
        </p:blipFill>
        <p:spPr>
          <a:xfrm>
            <a:off x="5893217" y="352101"/>
            <a:ext cx="466888" cy="4117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05952B6-4D19-4386-8009-9FA953CBCE1C}"/>
              </a:ext>
            </a:extLst>
          </p:cNvPr>
          <p:cNvSpPr txBox="1"/>
          <p:nvPr/>
        </p:nvSpPr>
        <p:spPr>
          <a:xfrm>
            <a:off x="6372205" y="361568"/>
            <a:ext cx="2399769" cy="397122"/>
          </a:xfrm>
          <a:prstGeom prst="rect">
            <a:avLst/>
          </a:prstGeom>
          <a:noFill/>
        </p:spPr>
        <p:txBody>
          <a:bodyPr wrap="square" lIns="61363" tIns="30683" rIns="61363" bIns="30683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900" b="1" dirty="0">
                <a:solidFill>
                  <a:schemeClr val="tx1">
                    <a:lumMod val="50000"/>
                    <a:lumOff val="50000"/>
                  </a:schemeClr>
                </a:solidFill>
                <a:cs typeface="Browallia New" pitchFamily="34" charset="-34"/>
              </a:rPr>
              <a:t>Департамент инвестиций, промышленности и внешнеэкономической деятельности</a:t>
            </a:r>
          </a:p>
          <a:p>
            <a:pPr>
              <a:lnSpc>
                <a:spcPct val="80000"/>
              </a:lnSpc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cs typeface="Browallia New" pitchFamily="34" charset="-34"/>
              </a:rPr>
              <a:t>Ярославской области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cs typeface="Browallia New" pitchFamily="34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E75F39B-ECE7-4FE0-8DA5-116DD95F7D34}"/>
              </a:ext>
            </a:extLst>
          </p:cNvPr>
          <p:cNvSpPr txBox="1"/>
          <p:nvPr/>
        </p:nvSpPr>
        <p:spPr>
          <a:xfrm>
            <a:off x="1206735" y="1491352"/>
            <a:ext cx="3149241" cy="116955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400" b="1" dirty="0">
                <a:cs typeface="Times New Roman" panose="02020603050405020304" pitchFamily="18" charset="0"/>
              </a:rPr>
              <a:t>Субъект МСП осуществляет деятельность, направленную на достижение </a:t>
            </a:r>
            <a:r>
              <a:rPr lang="ru-RU" sz="1400" b="1" dirty="0">
                <a:solidFill>
                  <a:srgbClr val="8D1F09"/>
                </a:solidFill>
                <a:cs typeface="Times New Roman" panose="02020603050405020304" pitchFamily="18" charset="0"/>
              </a:rPr>
              <a:t>общественно полезных целей </a:t>
            </a:r>
            <a:r>
              <a:rPr lang="ru-RU" sz="1400" b="1" dirty="0">
                <a:cs typeface="Times New Roman" panose="02020603050405020304" pitchFamily="18" charset="0"/>
              </a:rPr>
              <a:t>и способствующую решению социальных проблем: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E551A7B-1FAC-4D11-9ACD-B8ADA981840A}"/>
              </a:ext>
            </a:extLst>
          </p:cNvPr>
          <p:cNvSpPr txBox="1"/>
          <p:nvPr/>
        </p:nvSpPr>
        <p:spPr>
          <a:xfrm>
            <a:off x="611560" y="1503437"/>
            <a:ext cx="648072" cy="110799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6600" dirty="0">
                <a:solidFill>
                  <a:srgbClr val="3590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graphicFrame>
        <p:nvGraphicFramePr>
          <p:cNvPr id="24" name="Таблица 23">
            <a:extLst>
              <a:ext uri="{FF2B5EF4-FFF2-40B4-BE49-F238E27FC236}">
                <a16:creationId xmlns="" xmlns:a16="http://schemas.microsoft.com/office/drawing/2014/main" id="{F212A272-B08E-4457-B800-1FBC2C8EE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235616"/>
              </p:ext>
            </p:extLst>
          </p:nvPr>
        </p:nvGraphicFramePr>
        <p:xfrm>
          <a:off x="4629863" y="1419225"/>
          <a:ext cx="4015009" cy="3208320"/>
        </p:xfrm>
        <a:graphic>
          <a:graphicData uri="http://schemas.openxmlformats.org/drawingml/2006/table">
            <a:tbl>
              <a:tblPr/>
              <a:tblGrid>
                <a:gridCol w="4133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016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9C674E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9C674E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ru-RU" sz="800" dirty="0">
                          <a:cs typeface="Times New Roman" panose="02020603050405020304" pitchFamily="18" charset="0"/>
                        </a:rPr>
                        <a:t>Психолого-педагогические и иные услуги, направленные на укрепление семьи, обеспечение семейного воспитания детей и поддержку материнства и детства 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9C674E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9C674E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ru-RU" sz="800" dirty="0">
                          <a:cs typeface="Times New Roman" panose="02020603050405020304" pitchFamily="18" charset="0"/>
                        </a:rPr>
                        <a:t>Организация отдыха и оздоровления детей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9C674E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9C674E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ru-RU" sz="800" dirty="0">
                          <a:cs typeface="Times New Roman" panose="02020603050405020304" pitchFamily="18" charset="0"/>
                        </a:rPr>
                        <a:t>Услуги в сфере дошкольного образования и общего образования, дополнительного образования детей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9C674E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9C674E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ru-RU" sz="800" dirty="0">
                          <a:cs typeface="Times New Roman" panose="02020603050405020304" pitchFamily="18" charset="0"/>
                        </a:rPr>
                        <a:t>Оказание психолого-педагогической, медицинской и социальной помощи обучающимся, испытывающим трудности в освоении основных общеобразовательных программ, развитии и социальной адаптации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9C674E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9C674E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ru-RU" sz="800" dirty="0">
                          <a:cs typeface="Times New Roman" panose="02020603050405020304" pitchFamily="18" charset="0"/>
                        </a:rPr>
                        <a:t>Обучение работников и добровольцев (волонтеров) социально ориентированных некоммерческих организаций; 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3174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9C674E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9C674E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ru-RU" sz="800" dirty="0">
                          <a:cs typeface="Times New Roman" panose="02020603050405020304" pitchFamily="18" charset="0"/>
                        </a:rPr>
                        <a:t>Культурно-просветительская деятельность (в том числе деятельность частных музеев, театров, библиотек, архивов, школ-студий, творческих мастерских, ботанических и зоологических садов, домов культуры, домов народного творчества)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05321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9C674E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9C674E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ru-RU" sz="800" dirty="0">
                          <a:cs typeface="Times New Roman" panose="02020603050405020304" pitchFamily="18" charset="0"/>
                        </a:rPr>
                        <a:t>Услуги, направленные на развитие межнационального сотрудничества, сохранение и защиту самобытности, культуры, языков и традиций народов РФ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88686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9C674E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9C674E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cs typeface="Times New Roman" panose="02020603050405020304" pitchFamily="18" charset="0"/>
                        </a:rPr>
                        <a:t>Выпуск периодических печатных изданий и книжной продукции, связанной с образованием, наукой и культурой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93903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800" b="0" i="0" u="none" strike="noStrike" dirty="0">
                          <a:solidFill>
                            <a:srgbClr val="9C674E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cs typeface="Times New Roman" panose="02020603050405020304" pitchFamily="18" charset="0"/>
                        </a:rPr>
                        <a:t>Реализация книжной продукции для детей и юношества, учебной, просветительской и справочной литературы</a:t>
                      </a:r>
                    </a:p>
                  </a:txBody>
                  <a:tcPr marL="72000" marR="72000" marT="36000" marB="360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3204341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67544" y="2857296"/>
            <a:ext cx="4032447" cy="70788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000000"/>
                </a:solidFill>
                <a:cs typeface="Arial" panose="020B0604020202020204" pitchFamily="34" charset="0"/>
              </a:rPr>
              <a:t>- доля </a:t>
            </a:r>
            <a:r>
              <a:rPr lang="ru-RU" sz="1000" dirty="0">
                <a:solidFill>
                  <a:srgbClr val="000000"/>
                </a:solidFill>
                <a:cs typeface="Arial" panose="020B0604020202020204" pitchFamily="34" charset="0"/>
              </a:rPr>
              <a:t>доходов от этой деятельности должна быть не менее 50% (в прошлом году)</a:t>
            </a:r>
          </a:p>
          <a:p>
            <a:r>
              <a:rPr lang="ru-RU" sz="1000" dirty="0" smtClean="0">
                <a:solidFill>
                  <a:srgbClr val="000000"/>
                </a:solidFill>
                <a:cs typeface="Arial" panose="020B0604020202020204" pitchFamily="34" charset="0"/>
              </a:rPr>
              <a:t>- не </a:t>
            </a:r>
            <a:r>
              <a:rPr lang="ru-RU" sz="1000" dirty="0">
                <a:solidFill>
                  <a:srgbClr val="000000"/>
                </a:solidFill>
                <a:cs typeface="Arial" panose="020B0604020202020204" pitchFamily="34" charset="0"/>
              </a:rPr>
              <a:t>менее 50% чистой прибыли (при наличии) за прошлый год направлено на эту деятельность (реинвестировано</a:t>
            </a:r>
            <a:r>
              <a:rPr lang="ru-RU" sz="1000" dirty="0" smtClean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  <a:endParaRPr lang="ru-RU" sz="1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611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3FC67E4E-174D-4AA2-93AF-829D9257F705}"/>
              </a:ext>
            </a:extLst>
          </p:cNvPr>
          <p:cNvSpPr/>
          <p:nvPr/>
        </p:nvSpPr>
        <p:spPr>
          <a:xfrm>
            <a:off x="4239850" y="4174072"/>
            <a:ext cx="4418375" cy="614419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ctr" anchorCtr="0" compatLnSpc="1">
            <a:prstTxWarp prst="textNoShape">
              <a:avLst/>
            </a:prstTxWarp>
          </a:bodyPr>
          <a:lstStyle/>
          <a:p>
            <a:endParaRPr lang="ru-RU" sz="1600" b="1" dirty="0">
              <a:solidFill>
                <a:srgbClr val="359039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AAF2E88E-170D-4CCE-B82B-4137EFCF6468}"/>
              </a:ext>
            </a:extLst>
          </p:cNvPr>
          <p:cNvSpPr/>
          <p:nvPr/>
        </p:nvSpPr>
        <p:spPr>
          <a:xfrm>
            <a:off x="467544" y="1419225"/>
            <a:ext cx="3384376" cy="363034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ctr" anchorCtr="0" compatLnSpc="1">
            <a:prstTxWarp prst="textNoShape">
              <a:avLst/>
            </a:prstTxWarp>
          </a:bodyPr>
          <a:lstStyle/>
          <a:p>
            <a:endParaRPr lang="ru-RU" sz="1600" b="1" dirty="0">
              <a:solidFill>
                <a:srgbClr val="359039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32F97B41-C4E7-4346-B594-64CF2E786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2BAF095-53D7-4F1A-98C6-94B3A93353C8}"/>
              </a:ext>
            </a:extLst>
          </p:cNvPr>
          <p:cNvSpPr txBox="1"/>
          <p:nvPr/>
        </p:nvSpPr>
        <p:spPr>
          <a:xfrm>
            <a:off x="361751" y="303153"/>
            <a:ext cx="4930329" cy="494014"/>
          </a:xfrm>
          <a:prstGeom prst="rect">
            <a:avLst/>
          </a:prstGeom>
          <a:noFill/>
        </p:spPr>
        <p:txBody>
          <a:bodyPr wrap="square" lIns="62522" tIns="31258" rIns="62522" bIns="31258" rtlCol="0" anchor="ctr">
            <a:spAutoFit/>
          </a:bodyPr>
          <a:lstStyle/>
          <a:p>
            <a:pPr defTabSz="800927"/>
            <a:r>
              <a:rPr lang="ru-RU" sz="1400" b="1" dirty="0">
                <a:ea typeface="Roboto Black" panose="02000000000000000000" pitchFamily="2" charset="0"/>
                <a:cs typeface="Times New Roman" panose="02020603050405020304" pitchFamily="18" charset="0"/>
              </a:rPr>
              <a:t>ВИДЫ ГОСУДАРСТВЕННОЙ ПОДДЕРЖКИ</a:t>
            </a:r>
          </a:p>
          <a:p>
            <a:pPr defTabSz="800927"/>
            <a:r>
              <a:rPr lang="ru-RU" sz="1400" b="1" dirty="0">
                <a:ea typeface="Roboto Black" panose="02000000000000000000" pitchFamily="2" charset="0"/>
                <a:cs typeface="Times New Roman" panose="02020603050405020304" pitchFamily="18" charset="0"/>
              </a:rPr>
              <a:t>СОЦИАЛЬНЫХ </a:t>
            </a:r>
            <a:r>
              <a:rPr lang="ru-RU" sz="1400" b="1" dirty="0" smtClean="0">
                <a:ea typeface="Roboto Black" panose="02000000000000000000" pitchFamily="2" charset="0"/>
                <a:cs typeface="Times New Roman" panose="02020603050405020304" pitchFamily="18" charset="0"/>
              </a:rPr>
              <a:t>ПРЕДПРИЯТИЙ И САМОЗАНЯТЫХ ГРАЖДАН </a:t>
            </a:r>
            <a:endParaRPr lang="ru-RU" sz="1400" b="1" dirty="0"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F83937CE-E920-4DD1-B461-197AE5715F9E}"/>
              </a:ext>
            </a:extLst>
          </p:cNvPr>
          <p:cNvCxnSpPr/>
          <p:nvPr/>
        </p:nvCxnSpPr>
        <p:spPr>
          <a:xfrm>
            <a:off x="365309" y="883416"/>
            <a:ext cx="838315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46CDF65-8B94-45C0-AC98-B8B2A1464D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67"/>
          <a:stretch/>
        </p:blipFill>
        <p:spPr>
          <a:xfrm>
            <a:off x="5893217" y="352101"/>
            <a:ext cx="466888" cy="4117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05952B6-4D19-4386-8009-9FA953CBCE1C}"/>
              </a:ext>
            </a:extLst>
          </p:cNvPr>
          <p:cNvSpPr txBox="1"/>
          <p:nvPr/>
        </p:nvSpPr>
        <p:spPr>
          <a:xfrm>
            <a:off x="6372205" y="361568"/>
            <a:ext cx="2399769" cy="397122"/>
          </a:xfrm>
          <a:prstGeom prst="rect">
            <a:avLst/>
          </a:prstGeom>
          <a:noFill/>
        </p:spPr>
        <p:txBody>
          <a:bodyPr wrap="square" lIns="61363" tIns="30683" rIns="61363" bIns="30683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900" b="1" dirty="0">
                <a:solidFill>
                  <a:schemeClr val="tx1">
                    <a:lumMod val="50000"/>
                    <a:lumOff val="50000"/>
                  </a:schemeClr>
                </a:solidFill>
                <a:cs typeface="Browallia New" pitchFamily="34" charset="-34"/>
              </a:rPr>
              <a:t>Департамент инвестиций, промышленности и внешнеэкономической деятельности</a:t>
            </a:r>
          </a:p>
          <a:p>
            <a:pPr>
              <a:lnSpc>
                <a:spcPct val="80000"/>
              </a:lnSpc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cs typeface="Browallia New" pitchFamily="34" charset="-34"/>
              </a:rPr>
              <a:t>Ярославской области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cs typeface="Browallia New" pitchFamily="34" charset="-34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="" xmlns:a16="http://schemas.microsoft.com/office/drawing/2014/main" id="{34F68383-32EB-4B3C-8EC5-75B2EE41A51F}"/>
              </a:ext>
            </a:extLst>
          </p:cNvPr>
          <p:cNvSpPr/>
          <p:nvPr/>
        </p:nvSpPr>
        <p:spPr>
          <a:xfrm>
            <a:off x="603596" y="1370829"/>
            <a:ext cx="464492" cy="464492"/>
          </a:xfrm>
          <a:prstGeom prst="ellipse">
            <a:avLst/>
          </a:prstGeom>
          <a:solidFill>
            <a:srgbClr val="359039"/>
          </a:solid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061848A-28F0-4499-9EEA-AAE9DACFF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58" y="1461176"/>
            <a:ext cx="279134" cy="27913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3AB48C0-FF12-4434-9056-9ABBA5FB29C9}"/>
              </a:ext>
            </a:extLst>
          </p:cNvPr>
          <p:cNvSpPr txBox="1"/>
          <p:nvPr/>
        </p:nvSpPr>
        <p:spPr>
          <a:xfrm>
            <a:off x="1140097" y="1449280"/>
            <a:ext cx="22797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/>
              <a:t>Финансовая поддержка: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C7A4C64-9948-4B4F-8AC2-598A2DAC28EF}"/>
              </a:ext>
            </a:extLst>
          </p:cNvPr>
          <p:cNvSpPr txBox="1"/>
          <p:nvPr/>
        </p:nvSpPr>
        <p:spPr>
          <a:xfrm>
            <a:off x="1164007" y="1793460"/>
            <a:ext cx="225586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/>
              <a:t>• льготные кредитные продукты</a:t>
            </a:r>
          </a:p>
          <a:p>
            <a:r>
              <a:rPr lang="ru-RU" sz="1100" dirty="0"/>
              <a:t>• субсидии в форме грантов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4EA5DC76-AAF8-4A1A-8AE6-36F859323400}"/>
              </a:ext>
            </a:extLst>
          </p:cNvPr>
          <p:cNvSpPr/>
          <p:nvPr/>
        </p:nvSpPr>
        <p:spPr>
          <a:xfrm>
            <a:off x="467544" y="2461387"/>
            <a:ext cx="3384376" cy="363034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ctr" anchorCtr="0" compatLnSpc="1">
            <a:prstTxWarp prst="textNoShape">
              <a:avLst/>
            </a:prstTxWarp>
          </a:bodyPr>
          <a:lstStyle/>
          <a:p>
            <a:endParaRPr lang="ru-RU" sz="1600" b="1" dirty="0">
              <a:solidFill>
                <a:srgbClr val="359039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="" xmlns:a16="http://schemas.microsoft.com/office/drawing/2014/main" id="{9ACBBD84-5D00-49BB-867B-C17343790A8B}"/>
              </a:ext>
            </a:extLst>
          </p:cNvPr>
          <p:cNvSpPr/>
          <p:nvPr/>
        </p:nvSpPr>
        <p:spPr>
          <a:xfrm>
            <a:off x="603596" y="2412991"/>
            <a:ext cx="464492" cy="464492"/>
          </a:xfrm>
          <a:prstGeom prst="ellipse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DB587BA5-78FF-47C9-80A0-CB7FC3560AF8}"/>
              </a:ext>
            </a:extLst>
          </p:cNvPr>
          <p:cNvSpPr txBox="1"/>
          <p:nvPr/>
        </p:nvSpPr>
        <p:spPr>
          <a:xfrm>
            <a:off x="1140096" y="2491442"/>
            <a:ext cx="24412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/>
              <a:t>Имущественная поддержка: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6C983ECE-374A-49E3-81B1-E0D3A17C22A2}"/>
              </a:ext>
            </a:extLst>
          </p:cNvPr>
          <p:cNvSpPr txBox="1"/>
          <p:nvPr/>
        </p:nvSpPr>
        <p:spPr>
          <a:xfrm>
            <a:off x="1164007" y="2835622"/>
            <a:ext cx="26879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/>
              <a:t>•</a:t>
            </a:r>
            <a:r>
              <a:rPr lang="en-US" sz="1100" dirty="0"/>
              <a:t> </a:t>
            </a:r>
            <a:r>
              <a:rPr lang="ru-RU" sz="1100" dirty="0"/>
              <a:t>предоставление во владение</a:t>
            </a:r>
            <a:endParaRPr lang="en-US" sz="1100" dirty="0"/>
          </a:p>
          <a:p>
            <a:r>
              <a:rPr lang="en-US" sz="1100" dirty="0"/>
              <a:t>  </a:t>
            </a:r>
            <a:r>
              <a:rPr lang="ru-RU" sz="1100" dirty="0"/>
              <a:t> или в пользование государственного</a:t>
            </a:r>
            <a:endParaRPr lang="en-US" sz="1100" dirty="0"/>
          </a:p>
          <a:p>
            <a:r>
              <a:rPr lang="en-US" sz="1100" dirty="0"/>
              <a:t>  </a:t>
            </a:r>
            <a:r>
              <a:rPr lang="ru-RU" sz="1100" dirty="0"/>
              <a:t> и муниципального имущества</a:t>
            </a:r>
            <a:endParaRPr lang="en-US" sz="1100" dirty="0"/>
          </a:p>
          <a:p>
            <a:r>
              <a:rPr lang="en-US" sz="1100" dirty="0"/>
              <a:t>  </a:t>
            </a:r>
            <a:r>
              <a:rPr lang="ru-RU" sz="1100" dirty="0"/>
              <a:t> на льготных условиях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0A9F2DEA-79CB-45D0-94C5-FB3620318B0F}"/>
              </a:ext>
            </a:extLst>
          </p:cNvPr>
          <p:cNvSpPr/>
          <p:nvPr/>
        </p:nvSpPr>
        <p:spPr>
          <a:xfrm>
            <a:off x="467544" y="3710914"/>
            <a:ext cx="3384376" cy="363034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ctr" anchorCtr="0" compatLnSpc="1">
            <a:prstTxWarp prst="textNoShape">
              <a:avLst/>
            </a:prstTxWarp>
          </a:bodyPr>
          <a:lstStyle/>
          <a:p>
            <a:endParaRPr lang="ru-RU" sz="1600" b="1" dirty="0">
              <a:solidFill>
                <a:srgbClr val="359039"/>
              </a:solidFill>
              <a:cs typeface="Times New Roman" panose="02020603050405020304" pitchFamily="18" charset="0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="" xmlns:a16="http://schemas.microsoft.com/office/drawing/2014/main" id="{6F143742-1FCD-4365-8629-4B50B5019F81}"/>
              </a:ext>
            </a:extLst>
          </p:cNvPr>
          <p:cNvSpPr/>
          <p:nvPr/>
        </p:nvSpPr>
        <p:spPr>
          <a:xfrm>
            <a:off x="603596" y="3662518"/>
            <a:ext cx="464492" cy="464492"/>
          </a:xfrm>
          <a:prstGeom prst="ellipse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CAF9A741-E65D-4A36-A9F1-6FFB3A05EDA5}"/>
              </a:ext>
            </a:extLst>
          </p:cNvPr>
          <p:cNvSpPr txBox="1"/>
          <p:nvPr/>
        </p:nvSpPr>
        <p:spPr>
          <a:xfrm>
            <a:off x="1140096" y="3740969"/>
            <a:ext cx="26398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/>
              <a:t>Информационная поддержка: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CB09630F-A39C-478B-9057-E2E4A3F0F223}"/>
              </a:ext>
            </a:extLst>
          </p:cNvPr>
          <p:cNvSpPr txBox="1"/>
          <p:nvPr/>
        </p:nvSpPr>
        <p:spPr>
          <a:xfrm>
            <a:off x="1164008" y="4085149"/>
            <a:ext cx="241736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/>
              <a:t>• интернет-ресурсы</a:t>
            </a:r>
          </a:p>
          <a:p>
            <a:r>
              <a:rPr lang="ru-RU" sz="1100" dirty="0"/>
              <a:t>• инфраструктуры поддержки    </a:t>
            </a:r>
          </a:p>
          <a:p>
            <a:r>
              <a:rPr lang="ru-RU" sz="1100" dirty="0"/>
              <a:t>   предпринимательства 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1596AAC9-3D75-4647-9CEC-71865D64CF2F}"/>
              </a:ext>
            </a:extLst>
          </p:cNvPr>
          <p:cNvSpPr/>
          <p:nvPr/>
        </p:nvSpPr>
        <p:spPr>
          <a:xfrm>
            <a:off x="4239850" y="1419225"/>
            <a:ext cx="4418375" cy="363034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ctr" anchorCtr="0" compatLnSpc="1">
            <a:prstTxWarp prst="textNoShape">
              <a:avLst/>
            </a:prstTxWarp>
          </a:bodyPr>
          <a:lstStyle/>
          <a:p>
            <a:endParaRPr lang="ru-RU" sz="1600" b="1" dirty="0">
              <a:solidFill>
                <a:srgbClr val="359039"/>
              </a:solidFill>
              <a:cs typeface="Times New Roman" panose="02020603050405020304" pitchFamily="18" charset="0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="" xmlns:a16="http://schemas.microsoft.com/office/drawing/2014/main" id="{5FEEEB98-5BEF-438B-85DC-D601FAB882D7}"/>
              </a:ext>
            </a:extLst>
          </p:cNvPr>
          <p:cNvSpPr/>
          <p:nvPr/>
        </p:nvSpPr>
        <p:spPr>
          <a:xfrm>
            <a:off x="4375903" y="1370829"/>
            <a:ext cx="464492" cy="464492"/>
          </a:xfrm>
          <a:prstGeom prst="ellipse">
            <a:avLst/>
          </a:prstGeom>
          <a:solidFill>
            <a:srgbClr val="7F7F7F"/>
          </a:solid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9999D95F-B9CA-49EA-A675-3AF7E59BE8B3}"/>
              </a:ext>
            </a:extLst>
          </p:cNvPr>
          <p:cNvSpPr txBox="1"/>
          <p:nvPr/>
        </p:nvSpPr>
        <p:spPr>
          <a:xfrm>
            <a:off x="4912403" y="1449280"/>
            <a:ext cx="28954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/>
              <a:t>Консультационная поддержка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E5620EBD-7BD3-4769-812D-2B0BCCA0A827}"/>
              </a:ext>
            </a:extLst>
          </p:cNvPr>
          <p:cNvSpPr/>
          <p:nvPr/>
        </p:nvSpPr>
        <p:spPr>
          <a:xfrm>
            <a:off x="4239850" y="2087462"/>
            <a:ext cx="4418375" cy="614419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ctr" anchorCtr="0" compatLnSpc="1">
            <a:prstTxWarp prst="textNoShape">
              <a:avLst/>
            </a:prstTxWarp>
          </a:bodyPr>
          <a:lstStyle/>
          <a:p>
            <a:endParaRPr lang="ru-RU" sz="1600" b="1" dirty="0">
              <a:solidFill>
                <a:srgbClr val="359039"/>
              </a:solidFill>
              <a:cs typeface="Times New Roman" panose="02020603050405020304" pitchFamily="18" charset="0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="" xmlns:a16="http://schemas.microsoft.com/office/drawing/2014/main" id="{3FD5218B-CC16-4641-B408-32245AB8ED2F}"/>
              </a:ext>
            </a:extLst>
          </p:cNvPr>
          <p:cNvSpPr/>
          <p:nvPr/>
        </p:nvSpPr>
        <p:spPr>
          <a:xfrm>
            <a:off x="4375903" y="2168253"/>
            <a:ext cx="464492" cy="464492"/>
          </a:xfrm>
          <a:prstGeom prst="ellipse">
            <a:avLst/>
          </a:prstGeom>
          <a:solidFill>
            <a:srgbClr val="8D1F09"/>
          </a:solid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D5209507-2BA6-4671-AAA8-51B48C3A4E76}"/>
              </a:ext>
            </a:extLst>
          </p:cNvPr>
          <p:cNvSpPr txBox="1"/>
          <p:nvPr/>
        </p:nvSpPr>
        <p:spPr>
          <a:xfrm>
            <a:off x="4912403" y="2171890"/>
            <a:ext cx="3831195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/>
              <a:t>Содействие в развитии межрегионального сотрудничества, поиске деловых партнеров: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B527E838-CF73-46A8-951E-29DD974A3DF9}"/>
              </a:ext>
            </a:extLst>
          </p:cNvPr>
          <p:cNvSpPr txBox="1"/>
          <p:nvPr/>
        </p:nvSpPr>
        <p:spPr>
          <a:xfrm>
            <a:off x="4936314" y="2724820"/>
            <a:ext cx="340799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/>
              <a:t>•</a:t>
            </a:r>
            <a:r>
              <a:rPr lang="en-US" sz="1100" dirty="0"/>
              <a:t> </a:t>
            </a:r>
            <a:r>
              <a:rPr lang="ru-RU" sz="1100" dirty="0"/>
              <a:t>проведение конкурсов, ярмарок, деловых конгрессов, выставок и др. («Ладья. Зимняя сказка», «Лучший социальный проект»)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4E3CC615-3CBA-4407-8540-7D4496B83581}"/>
              </a:ext>
            </a:extLst>
          </p:cNvPr>
          <p:cNvSpPr/>
          <p:nvPr/>
        </p:nvSpPr>
        <p:spPr>
          <a:xfrm>
            <a:off x="4239851" y="3545686"/>
            <a:ext cx="4418374" cy="363034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ctr" anchorCtr="0" compatLnSpc="1">
            <a:prstTxWarp prst="textNoShape">
              <a:avLst/>
            </a:prstTxWarp>
          </a:bodyPr>
          <a:lstStyle/>
          <a:p>
            <a:endParaRPr lang="ru-RU" sz="1600" b="1" dirty="0">
              <a:solidFill>
                <a:srgbClr val="359039"/>
              </a:solidFill>
              <a:cs typeface="Times New Roman" panose="02020603050405020304" pitchFamily="18" charset="0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="" xmlns:a16="http://schemas.microsoft.com/office/drawing/2014/main" id="{C97C6189-9B50-4EF6-B60D-5BA95F610BE5}"/>
              </a:ext>
            </a:extLst>
          </p:cNvPr>
          <p:cNvSpPr/>
          <p:nvPr/>
        </p:nvSpPr>
        <p:spPr>
          <a:xfrm>
            <a:off x="4375903" y="3497290"/>
            <a:ext cx="464492" cy="464492"/>
          </a:xfrm>
          <a:prstGeom prst="ellipse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65E4CCAA-3BF4-42D5-AB88-982A18FCAE06}"/>
              </a:ext>
            </a:extLst>
          </p:cNvPr>
          <p:cNvSpPr txBox="1"/>
          <p:nvPr/>
        </p:nvSpPr>
        <p:spPr>
          <a:xfrm>
            <a:off x="4912403" y="3575741"/>
            <a:ext cx="37839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/>
              <a:t>Содействие в размещении на маркетплейсах</a:t>
            </a:r>
          </a:p>
        </p:txBody>
      </p:sp>
      <p:sp>
        <p:nvSpPr>
          <p:cNvPr id="62" name="Овал 61">
            <a:extLst>
              <a:ext uri="{FF2B5EF4-FFF2-40B4-BE49-F238E27FC236}">
                <a16:creationId xmlns="" xmlns:a16="http://schemas.microsoft.com/office/drawing/2014/main" id="{D0AC1B03-2C60-4BFD-9CA2-BB065C0B5839}"/>
              </a:ext>
            </a:extLst>
          </p:cNvPr>
          <p:cNvSpPr/>
          <p:nvPr/>
        </p:nvSpPr>
        <p:spPr>
          <a:xfrm>
            <a:off x="4375903" y="4244228"/>
            <a:ext cx="464492" cy="464492"/>
          </a:xfrm>
          <a:prstGeom prst="ellipse">
            <a:avLst/>
          </a:prstGeom>
          <a:solidFill>
            <a:srgbClr val="9C674E"/>
          </a:solid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26E89BBF-0197-496C-9B17-A162FDE082D0}"/>
              </a:ext>
            </a:extLst>
          </p:cNvPr>
          <p:cNvSpPr txBox="1"/>
          <p:nvPr/>
        </p:nvSpPr>
        <p:spPr>
          <a:xfrm>
            <a:off x="4912403" y="4238950"/>
            <a:ext cx="378398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/>
              <a:t>Организация проф. обучения, образования, дополнительного проф. образования</a:t>
            </a:r>
          </a:p>
        </p:txBody>
      </p:sp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558E647D-76E3-4A95-B928-4ECD029304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6971" y="1461177"/>
            <a:ext cx="297796" cy="297796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D16AB8B8-8AD6-4BAD-AB58-0AC99C8D55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52141" y="4318309"/>
            <a:ext cx="312015" cy="312015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2D5C1932-1ACE-42B4-A1C9-52705F33E6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45791" y="2307316"/>
            <a:ext cx="329409" cy="205712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BE4EC6DB-A7F1-4654-BD7D-AB9C78CC317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522" y="3751830"/>
            <a:ext cx="305819" cy="30581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752B783C-3BAB-4F0F-93D5-0270E25DC26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52141" y="3580595"/>
            <a:ext cx="312015" cy="312015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E52BCC5E-9FBA-4582-900A-DD143445A67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9076" y="2458397"/>
            <a:ext cx="379978" cy="37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10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FD2EC10C-5FF5-490D-BB69-13381E664076}"/>
              </a:ext>
            </a:extLst>
          </p:cNvPr>
          <p:cNvSpPr/>
          <p:nvPr/>
        </p:nvSpPr>
        <p:spPr>
          <a:xfrm>
            <a:off x="467543" y="4181525"/>
            <a:ext cx="8190681" cy="609653"/>
          </a:xfrm>
          <a:prstGeom prst="rect">
            <a:avLst/>
          </a:prstGeom>
          <a:noFill/>
          <a:ln w="9525">
            <a:solidFill>
              <a:srgbClr val="8D1F09"/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ctr" anchorCtr="0" compatLnSpc="1">
            <a:prstTxWarp prst="textNoShape">
              <a:avLst/>
            </a:prstTxWarp>
          </a:bodyPr>
          <a:lstStyle/>
          <a:p>
            <a:endParaRPr lang="ru-RU" sz="1600" b="1" dirty="0">
              <a:solidFill>
                <a:srgbClr val="359039"/>
              </a:solidFill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135BCD57-BDF4-4EC5-94FC-368582EB7738}"/>
              </a:ext>
            </a:extLst>
          </p:cNvPr>
          <p:cNvSpPr/>
          <p:nvPr/>
        </p:nvSpPr>
        <p:spPr>
          <a:xfrm>
            <a:off x="467544" y="2006564"/>
            <a:ext cx="3960440" cy="709202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ctr" anchorCtr="0" compatLnSpc="1">
            <a:prstTxWarp prst="textNoShape">
              <a:avLst/>
            </a:prstTxWarp>
          </a:bodyPr>
          <a:lstStyle/>
          <a:p>
            <a:endParaRPr lang="ru-RU" sz="1600" b="1" dirty="0">
              <a:solidFill>
                <a:srgbClr val="359039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32F97B41-C4E7-4346-B594-64CF2E786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2BAF095-53D7-4F1A-98C6-94B3A93353C8}"/>
              </a:ext>
            </a:extLst>
          </p:cNvPr>
          <p:cNvSpPr txBox="1"/>
          <p:nvPr/>
        </p:nvSpPr>
        <p:spPr>
          <a:xfrm>
            <a:off x="361751" y="410875"/>
            <a:ext cx="4930329" cy="278570"/>
          </a:xfrm>
          <a:prstGeom prst="rect">
            <a:avLst/>
          </a:prstGeom>
          <a:noFill/>
        </p:spPr>
        <p:txBody>
          <a:bodyPr wrap="square" lIns="62522" tIns="31258" rIns="62522" bIns="31258" rtlCol="0" anchor="ctr">
            <a:spAutoFit/>
          </a:bodyPr>
          <a:lstStyle/>
          <a:p>
            <a:pPr defTabSz="800927"/>
            <a:r>
              <a:rPr lang="ru-RU" sz="1400" b="1" dirty="0">
                <a:ea typeface="Roboto Black" panose="02000000000000000000" pitchFamily="2" charset="0"/>
                <a:cs typeface="Times New Roman" panose="02020603050405020304" pitchFamily="18" charset="0"/>
              </a:rPr>
              <a:t>ФИНАНСОВАЯ ПОДДЕРЖКА</a:t>
            </a:r>
            <a:endParaRPr lang="ru-RU" sz="1400" b="1" dirty="0"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F83937CE-E920-4DD1-B461-197AE5715F9E}"/>
              </a:ext>
            </a:extLst>
          </p:cNvPr>
          <p:cNvCxnSpPr/>
          <p:nvPr/>
        </p:nvCxnSpPr>
        <p:spPr>
          <a:xfrm>
            <a:off x="365309" y="883416"/>
            <a:ext cx="838315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46CDF65-8B94-45C0-AC98-B8B2A1464D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67"/>
          <a:stretch/>
        </p:blipFill>
        <p:spPr>
          <a:xfrm>
            <a:off x="5893217" y="352101"/>
            <a:ext cx="466888" cy="4117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05952B6-4D19-4386-8009-9FA953CBCE1C}"/>
              </a:ext>
            </a:extLst>
          </p:cNvPr>
          <p:cNvSpPr txBox="1"/>
          <p:nvPr/>
        </p:nvSpPr>
        <p:spPr>
          <a:xfrm>
            <a:off x="6372205" y="361568"/>
            <a:ext cx="2399769" cy="397122"/>
          </a:xfrm>
          <a:prstGeom prst="rect">
            <a:avLst/>
          </a:prstGeom>
          <a:noFill/>
        </p:spPr>
        <p:txBody>
          <a:bodyPr wrap="square" lIns="61363" tIns="30683" rIns="61363" bIns="30683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900" b="1" dirty="0">
                <a:solidFill>
                  <a:schemeClr val="tx1">
                    <a:lumMod val="50000"/>
                    <a:lumOff val="50000"/>
                  </a:schemeClr>
                </a:solidFill>
                <a:cs typeface="Browallia New" pitchFamily="34" charset="-34"/>
              </a:rPr>
              <a:t>Департамент инвестиций, промышленности и внешнеэкономической деятельности</a:t>
            </a:r>
          </a:p>
          <a:p>
            <a:pPr>
              <a:lnSpc>
                <a:spcPct val="80000"/>
              </a:lnSpc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cs typeface="Browallia New" pitchFamily="34" charset="-34"/>
              </a:rPr>
              <a:t>Ярославской области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cs typeface="Browallia New" pitchFamily="34" charset="-3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F6DCF7A-0C61-41A8-AA6B-5953C20F7E03}"/>
              </a:ext>
            </a:extLst>
          </p:cNvPr>
          <p:cNvSpPr txBox="1"/>
          <p:nvPr/>
        </p:nvSpPr>
        <p:spPr>
          <a:xfrm>
            <a:off x="1126395" y="1388448"/>
            <a:ext cx="3013558" cy="432458"/>
          </a:xfrm>
          <a:prstGeom prst="rect">
            <a:avLst/>
          </a:prstGeom>
          <a:noFill/>
        </p:spPr>
        <p:txBody>
          <a:bodyPr wrap="square" lIns="62522" tIns="31258" rIns="62522" bIns="31258" rtlCol="0" anchor="ctr">
            <a:spAutoFit/>
          </a:bodyPr>
          <a:lstStyle/>
          <a:p>
            <a:pPr defTabSz="800927"/>
            <a:r>
              <a:rPr lang="ru-RU" sz="2000" b="1" dirty="0">
                <a:ea typeface="Roboto Black" panose="02000000000000000000" pitchFamily="2" charset="0"/>
                <a:cs typeface="Times New Roman" panose="02020603050405020304" pitchFamily="18" charset="0"/>
              </a:rPr>
              <a:t>ГРАНТЫ</a:t>
            </a:r>
            <a:r>
              <a:rPr lang="ru-RU" sz="1400" b="1" dirty="0">
                <a:solidFill>
                  <a:srgbClr val="8D1F09"/>
                </a:solidFill>
                <a:ea typeface="Roboto Black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359039"/>
                </a:solidFill>
                <a:ea typeface="Roboto Black" panose="02000000000000000000" pitchFamily="2" charset="0"/>
                <a:cs typeface="Times New Roman" panose="02020603050405020304" pitchFamily="18" charset="0"/>
              </a:rPr>
              <a:t>100–500</a:t>
            </a:r>
            <a:r>
              <a:rPr lang="ru-RU" sz="2000" b="1" dirty="0">
                <a:solidFill>
                  <a:srgbClr val="359039"/>
                </a:solidFill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359039"/>
                </a:solidFill>
                <a:ea typeface="Roboto Black" panose="02000000000000000000" pitchFamily="2" charset="0"/>
                <a:cs typeface="Times New Roman" panose="02020603050405020304" pitchFamily="18" charset="0"/>
              </a:rPr>
              <a:t>тыс. руб.</a:t>
            </a:r>
            <a:endParaRPr lang="ru-RU" sz="2000" dirty="0">
              <a:solidFill>
                <a:srgbClr val="359039"/>
              </a:solidFill>
              <a:cs typeface="Times New Roman" panose="02020603050405020304" pitchFamily="18" charset="0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="" xmlns:a16="http://schemas.microsoft.com/office/drawing/2014/main" id="{BF9A878D-A874-435D-9570-19E829E4BFEC}"/>
              </a:ext>
            </a:extLst>
          </p:cNvPr>
          <p:cNvSpPr/>
          <p:nvPr/>
        </p:nvSpPr>
        <p:spPr>
          <a:xfrm>
            <a:off x="603596" y="1370829"/>
            <a:ext cx="464492" cy="464492"/>
          </a:xfrm>
          <a:prstGeom prst="ellipse">
            <a:avLst/>
          </a:prstGeom>
          <a:solidFill>
            <a:srgbClr val="359039"/>
          </a:solid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57DA31B5-9642-49D5-A261-DF9D09E53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58" y="1461176"/>
            <a:ext cx="279134" cy="279132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9BB674C8-F4A1-4429-8861-6A7FFE587FF1}"/>
              </a:ext>
            </a:extLst>
          </p:cNvPr>
          <p:cNvSpPr txBox="1"/>
          <p:nvPr/>
        </p:nvSpPr>
        <p:spPr>
          <a:xfrm>
            <a:off x="586472" y="2076451"/>
            <a:ext cx="374441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err="1"/>
              <a:t>Софинансирование</a:t>
            </a:r>
            <a:r>
              <a:rPr lang="ru-RU" sz="1400" dirty="0"/>
              <a:t> в размере</a:t>
            </a:r>
            <a:r>
              <a:rPr lang="en-US" sz="1400" dirty="0"/>
              <a:t> </a:t>
            </a:r>
            <a:r>
              <a:rPr lang="ru-RU" sz="1400" dirty="0"/>
              <a:t>не менее </a:t>
            </a:r>
            <a:r>
              <a:rPr lang="ru-RU" sz="1600" b="1" dirty="0">
                <a:solidFill>
                  <a:srgbClr val="8D1F09"/>
                </a:solidFill>
              </a:rPr>
              <a:t>25% </a:t>
            </a:r>
            <a:r>
              <a:rPr lang="ru-RU" sz="1400" dirty="0"/>
              <a:t>от размера расходов</a:t>
            </a:r>
            <a:r>
              <a:rPr lang="en-US" sz="1400" dirty="0"/>
              <a:t> </a:t>
            </a:r>
            <a:r>
              <a:rPr lang="ru-RU" sz="1400" dirty="0"/>
              <a:t>на реализацию проекта</a:t>
            </a:r>
          </a:p>
        </p:txBody>
      </p:sp>
      <p:graphicFrame>
        <p:nvGraphicFramePr>
          <p:cNvPr id="60" name="Таблица 59">
            <a:extLst>
              <a:ext uri="{FF2B5EF4-FFF2-40B4-BE49-F238E27FC236}">
                <a16:creationId xmlns="" xmlns:a16="http://schemas.microsoft.com/office/drawing/2014/main" id="{CC6AD863-F2C4-4407-A4EC-3CD6BA7875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075231"/>
              </p:ext>
            </p:extLst>
          </p:nvPr>
        </p:nvGraphicFramePr>
        <p:xfrm>
          <a:off x="4877795" y="1319137"/>
          <a:ext cx="3780430" cy="2456580"/>
        </p:xfrm>
        <a:graphic>
          <a:graphicData uri="http://schemas.openxmlformats.org/drawingml/2006/table">
            <a:tbl>
              <a:tblPr/>
              <a:tblGrid>
                <a:gridCol w="4133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670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l">
                        <a:spcBef>
                          <a:spcPts val="1199"/>
                        </a:spcBef>
                        <a:buClr>
                          <a:srgbClr val="D56509"/>
                        </a:buClr>
                        <a:buSzPct val="100000"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ru-RU" sz="1000" dirty="0">
                          <a:latin typeface="+mn-lt"/>
                          <a:ea typeface="Arial"/>
                          <a:cs typeface="Times New Roman" panose="02020603050405020304" pitchFamily="18" charset="0"/>
                        </a:rPr>
                        <a:t>Социальные предприятия должны соответствовать требованиям:</a:t>
                      </a:r>
                    </a:p>
                  </a:txBody>
                  <a:tcPr marL="72000" marR="72000" marT="144000" marB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1F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000" b="0" i="0" u="none" strike="noStrike" dirty="0">
                          <a:solidFill>
                            <a:srgbClr val="9C674E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9C674E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144000" marB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1F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0"/>
                        </a:spcBef>
                        <a:buClr>
                          <a:srgbClr val="D56509"/>
                        </a:buClr>
                        <a:buSzPct val="100000"/>
                        <a:buFont typeface="Arial" panose="020B0604020202020204" pitchFamily="34" charset="0"/>
                        <a:buNone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ru-RU" sz="1050" dirty="0">
                          <a:latin typeface="+mn-lt"/>
                          <a:ea typeface="Arial"/>
                          <a:cs typeface="Times New Roman" panose="02020603050405020304" pitchFamily="18" charset="0"/>
                        </a:rPr>
                        <a:t>Сведения о субъекте МСП, признанном социальным предприятием, внесены в единый реестр субъектов малого и среднего предпринимательства в период</a:t>
                      </a:r>
                    </a:p>
                    <a:p>
                      <a:pPr marL="0" indent="0" algn="l">
                        <a:spcBef>
                          <a:spcPts val="0"/>
                        </a:spcBef>
                        <a:buClr>
                          <a:srgbClr val="D56509"/>
                        </a:buClr>
                        <a:buSzPct val="100000"/>
                        <a:buFont typeface="Arial" panose="020B0604020202020204" pitchFamily="34" charset="0"/>
                        <a:buNone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ru-RU" sz="1050" dirty="0">
                          <a:latin typeface="+mn-lt"/>
                          <a:ea typeface="Arial"/>
                          <a:cs typeface="Times New Roman" panose="02020603050405020304" pitchFamily="18" charset="0"/>
                        </a:rPr>
                        <a:t>с 10 июля по 10 декабря текущего календарного года</a:t>
                      </a:r>
                    </a:p>
                  </a:txBody>
                  <a:tcPr marL="72000" marR="72000" marT="144000" marB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1F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>
                          <a:solidFill>
                            <a:srgbClr val="9C674E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2000" marR="72000" marT="144000" marB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0"/>
                        </a:spcBef>
                        <a:buClr>
                          <a:srgbClr val="D56509"/>
                        </a:buClr>
                        <a:buSzPct val="100000"/>
                        <a:buFont typeface="Arial" panose="020B0604020202020204" pitchFamily="34" charset="0"/>
                        <a:buNone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ru-RU" sz="1050" dirty="0">
                          <a:latin typeface="+mn-lt"/>
                          <a:ea typeface="Arial"/>
                          <a:cs typeface="Times New Roman" panose="02020603050405020304" pitchFamily="18" charset="0"/>
                        </a:rPr>
                        <a:t>Субъект МСП, признанный социальным предприятием, прошел обучение (не позднее чем за 1 год до получения гранта) по направлению деятельности в сфере соц. предпринимательства, проведение которого организовано ЦПП, ЦИСС или Корпорацией МСП</a:t>
                      </a:r>
                    </a:p>
                  </a:txBody>
                  <a:tcPr marL="72000" marR="72000" marT="144000" marB="1440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32EB7BED-69F7-4A35-8A89-85885BC75EF1}"/>
              </a:ext>
            </a:extLst>
          </p:cNvPr>
          <p:cNvSpPr txBox="1"/>
          <p:nvPr/>
        </p:nvSpPr>
        <p:spPr>
          <a:xfrm>
            <a:off x="586472" y="4252911"/>
            <a:ext cx="7657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8D1F09"/>
                </a:solidFill>
              </a:rPr>
              <a:t>Грант предоставляется </a:t>
            </a:r>
            <a:r>
              <a:rPr lang="ru-RU" sz="1200" b="1" dirty="0">
                <a:solidFill>
                  <a:srgbClr val="8D1F09"/>
                </a:solidFill>
              </a:rPr>
              <a:t>единовременно</a:t>
            </a:r>
            <a:r>
              <a:rPr lang="ru-RU" sz="1200" dirty="0">
                <a:solidFill>
                  <a:srgbClr val="8D1F09"/>
                </a:solidFill>
              </a:rPr>
              <a:t> (только один раз) при условии подтверждения статуса СП в последующие 3 года в полном объеме на конкурсной основе в соответствии с решением конкурсной комиссии</a:t>
            </a:r>
          </a:p>
        </p:txBody>
      </p:sp>
      <p:graphicFrame>
        <p:nvGraphicFramePr>
          <p:cNvPr id="68" name="Таблица 67">
            <a:extLst>
              <a:ext uri="{FF2B5EF4-FFF2-40B4-BE49-F238E27FC236}">
                <a16:creationId xmlns="" xmlns:a16="http://schemas.microsoft.com/office/drawing/2014/main" id="{5E0486EE-C697-4ED5-A151-B668C1EA89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878952"/>
              </p:ext>
            </p:extLst>
          </p:nvPr>
        </p:nvGraphicFramePr>
        <p:xfrm>
          <a:off x="1619673" y="2881411"/>
          <a:ext cx="2795768" cy="1033920"/>
        </p:xfrm>
        <a:graphic>
          <a:graphicData uri="http://schemas.openxmlformats.org/drawingml/2006/table">
            <a:tbl>
              <a:tblPr/>
              <a:tblGrid>
                <a:gridCol w="2538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419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ru-RU" sz="8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43456"/>
                      <a:r>
                        <a:rPr lang="ru-RU" sz="800" dirty="0">
                          <a:cs typeface="Times New Roman" panose="02020603050405020304" pitchFamily="18" charset="0"/>
                        </a:rPr>
                        <a:t>аренда, ремонт нежилого помещения</a:t>
                      </a: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ru-RU" sz="8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ru-RU" sz="800" dirty="0">
                          <a:cs typeface="Times New Roman" panose="02020603050405020304" pitchFamily="18" charset="0"/>
                        </a:rPr>
                        <a:t>аренда или приобретение оргтехники, оборудования</a:t>
                      </a: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ru-RU" sz="8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ru-RU" sz="800" dirty="0">
                          <a:cs typeface="Times New Roman" panose="02020603050405020304" pitchFamily="18" charset="0"/>
                        </a:rPr>
                        <a:t>оплата коммунальных услуг и электроснабжения</a:t>
                      </a: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ru-RU" sz="8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43456"/>
                      <a:r>
                        <a:rPr lang="ru-RU" sz="800" dirty="0">
                          <a:cs typeface="Times New Roman" panose="02020603050405020304" pitchFamily="18" charset="0"/>
                        </a:rPr>
                        <a:t>приобретение основных средств</a:t>
                      </a: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ru-RU" sz="8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43456"/>
                      <a:r>
                        <a:rPr lang="ru-RU" sz="800" dirty="0">
                          <a:cs typeface="Times New Roman" panose="02020603050405020304" pitchFamily="18" charset="0"/>
                        </a:rPr>
                        <a:t>оплата услуг связи</a:t>
                      </a: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3174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ru-RU" sz="8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43456"/>
                      <a:r>
                        <a:rPr lang="ru-RU" sz="800" dirty="0">
                          <a:cs typeface="Times New Roman" panose="02020603050405020304" pitchFamily="18" charset="0"/>
                        </a:rPr>
                        <a:t>приобретение сырья, расходных материалов</a:t>
                      </a: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05321608"/>
                  </a:ext>
                </a:extLst>
              </a:tr>
            </a:tbl>
          </a:graphicData>
        </a:graphic>
      </p:graphicFrame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4FF6C134-FED2-414B-AB3E-6AB9B56885E4}"/>
              </a:ext>
            </a:extLst>
          </p:cNvPr>
          <p:cNvSpPr txBox="1"/>
          <p:nvPr/>
        </p:nvSpPr>
        <p:spPr>
          <a:xfrm>
            <a:off x="676699" y="3212261"/>
            <a:ext cx="8720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70C0"/>
                </a:solidFill>
                <a:ea typeface="Roboto Black" panose="02000000000000000000" pitchFamily="2" charset="0"/>
                <a:cs typeface="Times New Roman" panose="02020603050405020304" pitchFamily="18" charset="0"/>
              </a:rPr>
              <a:t>ЦЕЛИ</a:t>
            </a:r>
            <a:r>
              <a:rPr lang="en-US" sz="1800" b="1" dirty="0">
                <a:solidFill>
                  <a:srgbClr val="0070C0"/>
                </a:solidFill>
                <a:ea typeface="Roboto Black" panose="02000000000000000000" pitchFamily="2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372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pattFill prst="dkUpDiag">
          <a:fgClr>
            <a:srgbClr val="D8D8D8"/>
          </a:fgClr>
          <a:bgClr>
            <a:srgbClr val="FFFFFF"/>
          </a:bgClr>
        </a:pattFill>
        <a:ln w="9525">
          <a:noFill/>
          <a:miter lim="800000"/>
          <a:headEnd/>
          <a:tailEnd/>
        </a:ln>
      </a:spPr>
      <a:bodyPr vert="horz" wrap="square" lIns="99289" tIns="49655" rIns="99289" bIns="49655" numCol="1" anchor="t" anchorCtr="0" compatLnSpc="1">
        <a:prstTxWarp prst="textNoShape">
          <a:avLst/>
        </a:prstTxWarp>
      </a:bodyPr>
      <a:lstStyle>
        <a:defPPr defTabSz="1132582">
          <a:defRPr sz="2300" dirty="0">
            <a:solidFill>
              <a:prstClr val="black"/>
            </a:solidFill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pattFill prst="dkUpDiag">
          <a:fgClr>
            <a:srgbClr val="D8D8D8"/>
          </a:fgClr>
          <a:bgClr>
            <a:srgbClr val="FFFFFF"/>
          </a:bgClr>
        </a:pattFill>
        <a:ln w="9525">
          <a:noFill/>
          <a:miter lim="800000"/>
          <a:headEnd/>
          <a:tailEnd/>
        </a:ln>
      </a:spPr>
      <a:bodyPr vert="horz" wrap="square" lIns="99289" tIns="49655" rIns="99289" bIns="49655" numCol="1" anchor="t" anchorCtr="0" compatLnSpc="1">
        <a:prstTxWarp prst="textNoShape">
          <a:avLst/>
        </a:prstTxWarp>
      </a:bodyPr>
      <a:lstStyle>
        <a:defPPr defTabSz="1132582">
          <a:defRPr sz="2300" dirty="0">
            <a:solidFill>
              <a:prstClr val="black"/>
            </a:solidFill>
          </a:defRPr>
        </a:defPPr>
      </a:lstStyle>
    </a:spDef>
  </a:objectDefaults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pattFill prst="dkUpDiag">
          <a:fgClr>
            <a:srgbClr val="D8D8D8"/>
          </a:fgClr>
          <a:bgClr>
            <a:srgbClr val="FFFFFF"/>
          </a:bgClr>
        </a:pattFill>
        <a:ln w="9525">
          <a:noFill/>
          <a:miter lim="800000"/>
          <a:headEnd/>
          <a:tailEnd/>
        </a:ln>
      </a:spPr>
      <a:bodyPr vert="horz" wrap="square" lIns="99289" tIns="49655" rIns="99289" bIns="49655" numCol="1" anchor="t" anchorCtr="0" compatLnSpc="1">
        <a:prstTxWarp prst="textNoShape">
          <a:avLst/>
        </a:prstTxWarp>
      </a:bodyPr>
      <a:lstStyle>
        <a:defPPr defTabSz="1132582">
          <a:defRPr sz="2300" dirty="0">
            <a:solidFill>
              <a:prstClr val="black"/>
            </a:solidFill>
          </a:defRPr>
        </a:defPPr>
      </a:lstStyle>
    </a:spDef>
  </a:objectDefaults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pattFill prst="dkUpDiag">
          <a:fgClr>
            <a:srgbClr val="D8D8D8"/>
          </a:fgClr>
          <a:bgClr>
            <a:srgbClr val="FFFFFF"/>
          </a:bgClr>
        </a:pattFill>
        <a:ln w="9525">
          <a:noFill/>
          <a:miter lim="800000"/>
          <a:headEnd/>
          <a:tailEnd/>
        </a:ln>
      </a:spPr>
      <a:bodyPr vert="horz" wrap="square" lIns="99289" tIns="49655" rIns="99289" bIns="49655" numCol="1" anchor="t" anchorCtr="0" compatLnSpc="1">
        <a:prstTxWarp prst="textNoShape">
          <a:avLst/>
        </a:prstTxWarp>
      </a:bodyPr>
      <a:lstStyle>
        <a:defPPr defTabSz="1132582">
          <a:defRPr sz="2300" dirty="0">
            <a:solidFill>
              <a:prstClr val="black"/>
            </a:solidFill>
          </a:defRPr>
        </a:defPPr>
      </a:lstStyle>
    </a:spDef>
  </a:objectDefaults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pattFill prst="dkUpDiag">
          <a:fgClr>
            <a:srgbClr val="D8D8D8"/>
          </a:fgClr>
          <a:bgClr>
            <a:srgbClr val="FFFFFF"/>
          </a:bgClr>
        </a:pattFill>
        <a:ln w="9525">
          <a:noFill/>
          <a:miter lim="800000"/>
          <a:headEnd/>
          <a:tailEnd/>
        </a:ln>
      </a:spPr>
      <a:bodyPr vert="horz" wrap="square" lIns="99289" tIns="49655" rIns="99289" bIns="49655" numCol="1" anchor="t" anchorCtr="0" compatLnSpc="1">
        <a:prstTxWarp prst="textNoShape">
          <a:avLst/>
        </a:prstTxWarp>
      </a:bodyPr>
      <a:lstStyle>
        <a:defPPr defTabSz="1132582">
          <a:defRPr sz="2300" dirty="0">
            <a:solidFill>
              <a:prstClr val="black"/>
            </a:solidFill>
          </a:defRPr>
        </a:defPPr>
      </a:lstStyle>
    </a:spDef>
  </a:objectDefaults>
  <a:extraClrSchemeLst/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pattFill prst="dkUpDiag">
          <a:fgClr>
            <a:srgbClr val="D8D8D8"/>
          </a:fgClr>
          <a:bgClr>
            <a:srgbClr val="FFFFFF"/>
          </a:bgClr>
        </a:pattFill>
        <a:ln w="9525">
          <a:noFill/>
          <a:miter lim="800000"/>
          <a:headEnd/>
          <a:tailEnd/>
        </a:ln>
      </a:spPr>
      <a:bodyPr vert="horz" wrap="square" lIns="99289" tIns="49655" rIns="99289" bIns="49655" numCol="1" anchor="t" anchorCtr="0" compatLnSpc="1">
        <a:prstTxWarp prst="textNoShape">
          <a:avLst/>
        </a:prstTxWarp>
      </a:bodyPr>
      <a:lstStyle>
        <a:defPPr defTabSz="1132582">
          <a:defRPr sz="2300" dirty="0">
            <a:solidFill>
              <a:prstClr val="black"/>
            </a:solidFill>
          </a:defRPr>
        </a:defPPr>
      </a:lstStyle>
    </a:spDef>
  </a:objectDefaults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37544</TotalTime>
  <Words>2043</Words>
  <Application>Microsoft Office PowerPoint</Application>
  <PresentationFormat>Экран (16:9)</PresentationFormat>
  <Paragraphs>352</Paragraphs>
  <Slides>16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16</vt:i4>
      </vt:variant>
    </vt:vector>
  </HeadingPairs>
  <TitlesOfParts>
    <vt:vector size="30" baseType="lpstr">
      <vt:lpstr>Arial</vt:lpstr>
      <vt:lpstr>Times New Roman</vt:lpstr>
      <vt:lpstr>Wingdings</vt:lpstr>
      <vt:lpstr>Calibri</vt:lpstr>
      <vt:lpstr>Roboto Black</vt:lpstr>
      <vt:lpstr>Arial Narrow</vt:lpstr>
      <vt:lpstr>Browallia New</vt:lpstr>
      <vt:lpstr>Тема Office</vt:lpstr>
      <vt:lpstr>16_Тема Office</vt:lpstr>
      <vt:lpstr>1_Тема Office</vt:lpstr>
      <vt:lpstr>2_Тема Office</vt:lpstr>
      <vt:lpstr>3_Тема Office</vt:lpstr>
      <vt:lpstr>4_Тема Office</vt:lpstr>
      <vt:lpstr>5_Тема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БЕЛОВ Станислав Олегович</dc:creator>
  <cp:lastModifiedBy>Носкова Анна Вадимовна</cp:lastModifiedBy>
  <cp:revision>788</cp:revision>
  <cp:lastPrinted>2022-06-14T13:08:42Z</cp:lastPrinted>
  <dcterms:created xsi:type="dcterms:W3CDTF">2018-06-09T09:59:23Z</dcterms:created>
  <dcterms:modified xsi:type="dcterms:W3CDTF">2022-10-19T06:32:33Z</dcterms:modified>
</cp:coreProperties>
</file>